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91" r:id="rId6"/>
    <p:sldMasterId id="2147483707" r:id="rId7"/>
    <p:sldMasterId id="2147483724" r:id="rId8"/>
  </p:sldMasterIdLst>
  <p:notesMasterIdLst>
    <p:notesMasterId r:id="rId86"/>
  </p:notesMasterIdLst>
  <p:sldIdLst>
    <p:sldId id="2146845376" r:id="rId9"/>
    <p:sldId id="2146845380" r:id="rId10"/>
    <p:sldId id="2146845377" r:id="rId11"/>
    <p:sldId id="2134960115" r:id="rId12"/>
    <p:sldId id="2146845355" r:id="rId13"/>
    <p:sldId id="2134960116" r:id="rId14"/>
    <p:sldId id="2146845395" r:id="rId15"/>
    <p:sldId id="2146845398" r:id="rId16"/>
    <p:sldId id="2146845399" r:id="rId17"/>
    <p:sldId id="2146845386" r:id="rId18"/>
    <p:sldId id="2146845391" r:id="rId19"/>
    <p:sldId id="2146845387" r:id="rId20"/>
    <p:sldId id="2146845393" r:id="rId21"/>
    <p:sldId id="2146845388" r:id="rId22"/>
    <p:sldId id="2146845394" r:id="rId23"/>
    <p:sldId id="2146845384" r:id="rId24"/>
    <p:sldId id="2146845389" r:id="rId25"/>
    <p:sldId id="2146845392" r:id="rId26"/>
    <p:sldId id="2146845381" r:id="rId27"/>
    <p:sldId id="2146845390" r:id="rId28"/>
    <p:sldId id="2146845385" r:id="rId29"/>
    <p:sldId id="2146845366" r:id="rId30"/>
    <p:sldId id="2146845373" r:id="rId31"/>
    <p:sldId id="2134960119" r:id="rId32"/>
    <p:sldId id="2146845396" r:id="rId33"/>
    <p:sldId id="2146845397" r:id="rId34"/>
    <p:sldId id="2146845374" r:id="rId35"/>
    <p:sldId id="2146845375" r:id="rId36"/>
    <p:sldId id="266" r:id="rId37"/>
    <p:sldId id="1993219407" r:id="rId38"/>
    <p:sldId id="1993219158" r:id="rId39"/>
    <p:sldId id="1993219395" r:id="rId40"/>
    <p:sldId id="277" r:id="rId41"/>
    <p:sldId id="1993219007" r:id="rId42"/>
    <p:sldId id="1064" r:id="rId43"/>
    <p:sldId id="1993218999" r:id="rId44"/>
    <p:sldId id="1044" r:id="rId45"/>
    <p:sldId id="1993219001" r:id="rId46"/>
    <p:sldId id="1993219021" r:id="rId47"/>
    <p:sldId id="1049" r:id="rId48"/>
    <p:sldId id="1993219003" r:id="rId49"/>
    <p:sldId id="1993219022" r:id="rId50"/>
    <p:sldId id="1042" r:id="rId51"/>
    <p:sldId id="1993219004" r:id="rId52"/>
    <p:sldId id="1993219023" r:id="rId53"/>
    <p:sldId id="1036" r:id="rId54"/>
    <p:sldId id="1993219002" r:id="rId55"/>
    <p:sldId id="1993219024" r:id="rId56"/>
    <p:sldId id="281" r:id="rId57"/>
    <p:sldId id="1993219408" r:id="rId58"/>
    <p:sldId id="1993219409" r:id="rId59"/>
    <p:sldId id="1993219393" r:id="rId60"/>
    <p:sldId id="1993219005" r:id="rId61"/>
    <p:sldId id="283" r:id="rId62"/>
    <p:sldId id="286" r:id="rId63"/>
    <p:sldId id="284" r:id="rId64"/>
    <p:sldId id="1993219006" r:id="rId65"/>
    <p:sldId id="287" r:id="rId66"/>
    <p:sldId id="289" r:id="rId67"/>
    <p:sldId id="285" r:id="rId68"/>
    <p:sldId id="1067" r:id="rId69"/>
    <p:sldId id="291" r:id="rId70"/>
    <p:sldId id="292" r:id="rId71"/>
    <p:sldId id="293" r:id="rId72"/>
    <p:sldId id="1993219400" r:id="rId73"/>
    <p:sldId id="288" r:id="rId74"/>
    <p:sldId id="1993219399" r:id="rId75"/>
    <p:sldId id="295" r:id="rId76"/>
    <p:sldId id="296" r:id="rId77"/>
    <p:sldId id="1993219394" r:id="rId78"/>
    <p:sldId id="297" r:id="rId79"/>
    <p:sldId id="1993219398" r:id="rId80"/>
    <p:sldId id="299" r:id="rId81"/>
    <p:sldId id="309" r:id="rId82"/>
    <p:sldId id="1993219396" r:id="rId83"/>
    <p:sldId id="1880" r:id="rId84"/>
    <p:sldId id="199321940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eth Allott" initials="GA" lastIdx="1" clrIdx="0">
    <p:extLst>
      <p:ext uri="{19B8F6BF-5375-455C-9EA6-DF929625EA0E}">
        <p15:presenceInfo xmlns:p15="http://schemas.microsoft.com/office/powerpoint/2012/main" userId="S::gareth.allott@veeva.com::d67bc1e7-5e6e-4540-bcf9-468a02f7a8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B8C46"/>
    <a:srgbClr val="C63044"/>
    <a:srgbClr val="008986"/>
    <a:srgbClr val="8CA509"/>
    <a:srgbClr val="A15699"/>
    <a:srgbClr val="8EA809"/>
    <a:srgbClr val="000000"/>
    <a:srgbClr val="C1B29C"/>
    <a:srgbClr val="58585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F36766-566C-4946-BE50-4884A40AB141}" v="1312" dt="2021-03-29T17:25:07.151"/>
    <p1510:client id="{F3FBEACE-2482-46C3-97F0-76B24834F37F}" v="1090" dt="2021-03-29T16:47:54.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commentAuthors" Target="commentAuthor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Richwood" userId="6a746949-975a-4404-914f-fa4a61014c27" providerId="ADAL" clId="{F3FBEACE-2482-46C3-97F0-76B24834F37F}"/>
    <pc:docChg chg="undo custSel addSld modSld sldOrd">
      <pc:chgData name="Alexander Richwood" userId="6a746949-975a-4404-914f-fa4a61014c27" providerId="ADAL" clId="{F3FBEACE-2482-46C3-97F0-76B24834F37F}" dt="2021-03-29T16:47:54.691" v="1089" actId="20577"/>
      <pc:docMkLst>
        <pc:docMk/>
      </pc:docMkLst>
      <pc:sldChg chg="modSp mod">
        <pc:chgData name="Alexander Richwood" userId="6a746949-975a-4404-914f-fa4a61014c27" providerId="ADAL" clId="{F3FBEACE-2482-46C3-97F0-76B24834F37F}" dt="2021-03-29T07:27:53.784" v="36" actId="20577"/>
        <pc:sldMkLst>
          <pc:docMk/>
          <pc:sldMk cId="925372949" sldId="2146845355"/>
        </pc:sldMkLst>
        <pc:spChg chg="mod">
          <ac:chgData name="Alexander Richwood" userId="6a746949-975a-4404-914f-fa4a61014c27" providerId="ADAL" clId="{F3FBEACE-2482-46C3-97F0-76B24834F37F}" dt="2021-03-29T07:27:46.549" v="16" actId="20577"/>
          <ac:spMkLst>
            <pc:docMk/>
            <pc:sldMk cId="925372949" sldId="2146845355"/>
            <ac:spMk id="17" creationId="{591CE02D-B07F-454C-871B-6A8FD24B0E11}"/>
          </ac:spMkLst>
        </pc:spChg>
        <pc:spChg chg="mod">
          <ac:chgData name="Alexander Richwood" userId="6a746949-975a-4404-914f-fa4a61014c27" providerId="ADAL" clId="{F3FBEACE-2482-46C3-97F0-76B24834F37F}" dt="2021-03-29T07:27:53.784" v="36" actId="20577"/>
          <ac:spMkLst>
            <pc:docMk/>
            <pc:sldMk cId="925372949" sldId="2146845355"/>
            <ac:spMk id="18" creationId="{5E116D70-34BE-401F-B257-E8F4C6BB37F8}"/>
          </ac:spMkLst>
        </pc:spChg>
      </pc:sldChg>
      <pc:sldChg chg="modSp add mod">
        <pc:chgData name="Alexander Richwood" userId="6a746949-975a-4404-914f-fa4a61014c27" providerId="ADAL" clId="{F3FBEACE-2482-46C3-97F0-76B24834F37F}" dt="2021-03-29T16:42:48.542" v="1023" actId="20577"/>
        <pc:sldMkLst>
          <pc:docMk/>
          <pc:sldMk cId="475514372" sldId="2146845395"/>
        </pc:sldMkLst>
        <pc:spChg chg="mod">
          <ac:chgData name="Alexander Richwood" userId="6a746949-975a-4404-914f-fa4a61014c27" providerId="ADAL" clId="{F3FBEACE-2482-46C3-97F0-76B24834F37F}" dt="2021-03-29T16:42:48.542" v="1023" actId="20577"/>
          <ac:spMkLst>
            <pc:docMk/>
            <pc:sldMk cId="475514372" sldId="2146845395"/>
            <ac:spMk id="4" creationId="{1C6A0F29-47A3-435A-B800-DC15A2000909}"/>
          </ac:spMkLst>
        </pc:spChg>
      </pc:sldChg>
      <pc:sldChg chg="addSp modSp add mod ord modShow">
        <pc:chgData name="Alexander Richwood" userId="6a746949-975a-4404-914f-fa4a61014c27" providerId="ADAL" clId="{F3FBEACE-2482-46C3-97F0-76B24834F37F}" dt="2021-03-29T16:47:15.032" v="1085" actId="729"/>
        <pc:sldMkLst>
          <pc:docMk/>
          <pc:sldMk cId="4229170655" sldId="2146845396"/>
        </pc:sldMkLst>
        <pc:spChg chg="add mod">
          <ac:chgData name="Alexander Richwood" userId="6a746949-975a-4404-914f-fa4a61014c27" providerId="ADAL" clId="{F3FBEACE-2482-46C3-97F0-76B24834F37F}" dt="2021-03-29T16:46:03.412" v="1084" actId="20577"/>
          <ac:spMkLst>
            <pc:docMk/>
            <pc:sldMk cId="4229170655" sldId="2146845396"/>
            <ac:spMk id="72" creationId="{D3F4E924-590E-4F21-B366-61B3FFFB74B7}"/>
          </ac:spMkLst>
        </pc:spChg>
      </pc:sldChg>
      <pc:sldChg chg="addSp modSp add mod ord modShow">
        <pc:chgData name="Alexander Richwood" userId="6a746949-975a-4404-914f-fa4a61014c27" providerId="ADAL" clId="{F3FBEACE-2482-46C3-97F0-76B24834F37F}" dt="2021-03-29T16:47:16.968" v="1086" actId="729"/>
        <pc:sldMkLst>
          <pc:docMk/>
          <pc:sldMk cId="1258008339" sldId="2146845397"/>
        </pc:sldMkLst>
        <pc:spChg chg="add mod">
          <ac:chgData name="Alexander Richwood" userId="6a746949-975a-4404-914f-fa4a61014c27" providerId="ADAL" clId="{F3FBEACE-2482-46C3-97F0-76B24834F37F}" dt="2021-03-29T16:43:48.256" v="1058" actId="20577"/>
          <ac:spMkLst>
            <pc:docMk/>
            <pc:sldMk cId="1258008339" sldId="2146845397"/>
            <ac:spMk id="63" creationId="{31515FB7-1BEA-4BFF-BB47-761FD69BC0C2}"/>
          </ac:spMkLst>
        </pc:spChg>
      </pc:sldChg>
      <pc:sldChg chg="addSp delSp modSp add mod">
        <pc:chgData name="Alexander Richwood" userId="6a746949-975a-4404-914f-fa4a61014c27" providerId="ADAL" clId="{F3FBEACE-2482-46C3-97F0-76B24834F37F}" dt="2021-03-29T16:41:50.502" v="981" actId="1076"/>
        <pc:sldMkLst>
          <pc:docMk/>
          <pc:sldMk cId="3353293663" sldId="2146845398"/>
        </pc:sldMkLst>
        <pc:spChg chg="del">
          <ac:chgData name="Alexander Richwood" userId="6a746949-975a-4404-914f-fa4a61014c27" providerId="ADAL" clId="{F3FBEACE-2482-46C3-97F0-76B24834F37F}" dt="2021-03-29T14:03:08.110" v="146" actId="478"/>
          <ac:spMkLst>
            <pc:docMk/>
            <pc:sldMk cId="3353293663" sldId="2146845398"/>
            <ac:spMk id="2" creationId="{232FD3F0-3156-C74A-A7D7-CDE2840E1395}"/>
          </ac:spMkLst>
        </pc:spChg>
        <pc:spChg chg="del">
          <ac:chgData name="Alexander Richwood" userId="6a746949-975a-4404-914f-fa4a61014c27" providerId="ADAL" clId="{F3FBEACE-2482-46C3-97F0-76B24834F37F}" dt="2021-03-29T14:03:08.110" v="146" actId="478"/>
          <ac:spMkLst>
            <pc:docMk/>
            <pc:sldMk cId="3353293663" sldId="2146845398"/>
            <ac:spMk id="5" creationId="{22FB5819-22EB-8345-8279-6C70CEBB4F10}"/>
          </ac:spMkLst>
        </pc:spChg>
        <pc:spChg chg="mod">
          <ac:chgData name="Alexander Richwood" userId="6a746949-975a-4404-914f-fa4a61014c27" providerId="ADAL" clId="{F3FBEACE-2482-46C3-97F0-76B24834F37F}" dt="2021-03-29T16:23:07.765" v="539" actId="14100"/>
          <ac:spMkLst>
            <pc:docMk/>
            <pc:sldMk cId="3353293663" sldId="2146845398"/>
            <ac:spMk id="6" creationId="{B6B538AA-65B0-4AA2-99E9-7F0E635F536D}"/>
          </ac:spMkLst>
        </pc:spChg>
        <pc:spChg chg="del">
          <ac:chgData name="Alexander Richwood" userId="6a746949-975a-4404-914f-fa4a61014c27" providerId="ADAL" clId="{F3FBEACE-2482-46C3-97F0-76B24834F37F}" dt="2021-03-29T14:03:08.110" v="146" actId="478"/>
          <ac:spMkLst>
            <pc:docMk/>
            <pc:sldMk cId="3353293663" sldId="2146845398"/>
            <ac:spMk id="18" creationId="{A123F695-8E9F-1345-83EF-931F474B8D1B}"/>
          </ac:spMkLst>
        </pc:spChg>
        <pc:spChg chg="del">
          <ac:chgData name="Alexander Richwood" userId="6a746949-975a-4404-914f-fa4a61014c27" providerId="ADAL" clId="{F3FBEACE-2482-46C3-97F0-76B24834F37F}" dt="2021-03-29T16:23:59.784" v="547" actId="478"/>
          <ac:spMkLst>
            <pc:docMk/>
            <pc:sldMk cId="3353293663" sldId="2146845398"/>
            <ac:spMk id="20" creationId="{DD28D608-72F9-455F-AC50-717B4705051D}"/>
          </ac:spMkLst>
        </pc:spChg>
        <pc:spChg chg="add mod">
          <ac:chgData name="Alexander Richwood" userId="6a746949-975a-4404-914f-fa4a61014c27" providerId="ADAL" clId="{F3FBEACE-2482-46C3-97F0-76B24834F37F}" dt="2021-03-29T16:41:50.502" v="981" actId="1076"/>
          <ac:spMkLst>
            <pc:docMk/>
            <pc:sldMk cId="3353293663" sldId="2146845398"/>
            <ac:spMk id="21" creationId="{D42370E2-98BB-4931-BF1C-AD27EED6B538}"/>
          </ac:spMkLst>
        </pc:spChg>
        <pc:spChg chg="del mod">
          <ac:chgData name="Alexander Richwood" userId="6a746949-975a-4404-914f-fa4a61014c27" providerId="ADAL" clId="{F3FBEACE-2482-46C3-97F0-76B24834F37F}" dt="2021-03-29T14:03:08.110" v="146" actId="478"/>
          <ac:spMkLst>
            <pc:docMk/>
            <pc:sldMk cId="3353293663" sldId="2146845398"/>
            <ac:spMk id="22" creationId="{2589F985-BB04-44D0-AC0A-2EF6FA4E73DB}"/>
          </ac:spMkLst>
        </pc:spChg>
        <pc:spChg chg="mod">
          <ac:chgData name="Alexander Richwood" userId="6a746949-975a-4404-914f-fa4a61014c27" providerId="ADAL" clId="{F3FBEACE-2482-46C3-97F0-76B24834F37F}" dt="2021-03-29T14:23:25.912" v="308" actId="255"/>
          <ac:spMkLst>
            <pc:docMk/>
            <pc:sldMk cId="3353293663" sldId="2146845398"/>
            <ac:spMk id="45" creationId="{BB679B7D-0627-495E-914B-5CBB4EC4B8CE}"/>
          </ac:spMkLst>
        </pc:spChg>
        <pc:spChg chg="mod">
          <ac:chgData name="Alexander Richwood" userId="6a746949-975a-4404-914f-fa4a61014c27" providerId="ADAL" clId="{F3FBEACE-2482-46C3-97F0-76B24834F37F}" dt="2021-03-29T16:22:15.473" v="502" actId="1076"/>
          <ac:spMkLst>
            <pc:docMk/>
            <pc:sldMk cId="3353293663" sldId="2146845398"/>
            <ac:spMk id="46" creationId="{5EA1FAB4-ADEB-4F49-A0DA-BB153ABDC479}"/>
          </ac:spMkLst>
        </pc:spChg>
        <pc:spChg chg="del">
          <ac:chgData name="Alexander Richwood" userId="6a746949-975a-4404-914f-fa4a61014c27" providerId="ADAL" clId="{F3FBEACE-2482-46C3-97F0-76B24834F37F}" dt="2021-03-29T14:03:08.110" v="146" actId="478"/>
          <ac:spMkLst>
            <pc:docMk/>
            <pc:sldMk cId="3353293663" sldId="2146845398"/>
            <ac:spMk id="47" creationId="{B31C14A4-85CF-42E3-8E4E-B355782B6737}"/>
          </ac:spMkLst>
        </pc:spChg>
        <pc:spChg chg="mod">
          <ac:chgData name="Alexander Richwood" userId="6a746949-975a-4404-914f-fa4a61014c27" providerId="ADAL" clId="{F3FBEACE-2482-46C3-97F0-76B24834F37F}" dt="2021-03-29T16:23:05.123" v="538" actId="14100"/>
          <ac:spMkLst>
            <pc:docMk/>
            <pc:sldMk cId="3353293663" sldId="2146845398"/>
            <ac:spMk id="48" creationId="{1DB03DD2-5668-48D3-B00D-0650D4998297}"/>
          </ac:spMkLst>
        </pc:spChg>
        <pc:spChg chg="mod">
          <ac:chgData name="Alexander Richwood" userId="6a746949-975a-4404-914f-fa4a61014c27" providerId="ADAL" clId="{F3FBEACE-2482-46C3-97F0-76B24834F37F}" dt="2021-03-29T16:23:49.329" v="546" actId="255"/>
          <ac:spMkLst>
            <pc:docMk/>
            <pc:sldMk cId="3353293663" sldId="2146845398"/>
            <ac:spMk id="49" creationId="{0C415A8C-FD4D-48A2-A649-323E37C633D2}"/>
          </ac:spMkLst>
        </pc:spChg>
        <pc:spChg chg="del mod">
          <ac:chgData name="Alexander Richwood" userId="6a746949-975a-4404-914f-fa4a61014c27" providerId="ADAL" clId="{F3FBEACE-2482-46C3-97F0-76B24834F37F}" dt="2021-03-29T14:03:08.110" v="146" actId="478"/>
          <ac:spMkLst>
            <pc:docMk/>
            <pc:sldMk cId="3353293663" sldId="2146845398"/>
            <ac:spMk id="50" creationId="{39EF4606-A9E9-4482-BF2C-8115B90E62FB}"/>
          </ac:spMkLst>
        </pc:spChg>
        <pc:spChg chg="mod">
          <ac:chgData name="Alexander Richwood" userId="6a746949-975a-4404-914f-fa4a61014c27" providerId="ADAL" clId="{F3FBEACE-2482-46C3-97F0-76B24834F37F}" dt="2021-03-29T16:23:23.666" v="543" actId="553"/>
          <ac:spMkLst>
            <pc:docMk/>
            <pc:sldMk cId="3353293663" sldId="2146845398"/>
            <ac:spMk id="51" creationId="{573AC11C-B05A-414D-90A2-B20F968AD3B8}"/>
          </ac:spMkLst>
        </pc:spChg>
        <pc:spChg chg="mod">
          <ac:chgData name="Alexander Richwood" userId="6a746949-975a-4404-914f-fa4a61014c27" providerId="ADAL" clId="{F3FBEACE-2482-46C3-97F0-76B24834F37F}" dt="2021-03-29T16:23:49.329" v="546" actId="255"/>
          <ac:spMkLst>
            <pc:docMk/>
            <pc:sldMk cId="3353293663" sldId="2146845398"/>
            <ac:spMk id="52" creationId="{563E93E8-1DE4-43B1-93F8-59F269570D12}"/>
          </ac:spMkLst>
        </pc:spChg>
        <pc:spChg chg="mod">
          <ac:chgData name="Alexander Richwood" userId="6a746949-975a-4404-914f-fa4a61014c27" providerId="ADAL" clId="{F3FBEACE-2482-46C3-97F0-76B24834F37F}" dt="2021-03-29T16:23:19.992" v="542" actId="553"/>
          <ac:spMkLst>
            <pc:docMk/>
            <pc:sldMk cId="3353293663" sldId="2146845398"/>
            <ac:spMk id="54" creationId="{CA5921CA-6D55-464A-AE73-82896FBC9F4E}"/>
          </ac:spMkLst>
        </pc:spChg>
        <pc:spChg chg="mod">
          <ac:chgData name="Alexander Richwood" userId="6a746949-975a-4404-914f-fa4a61014c27" providerId="ADAL" clId="{F3FBEACE-2482-46C3-97F0-76B24834F37F}" dt="2021-03-29T16:23:49.329" v="546" actId="255"/>
          <ac:spMkLst>
            <pc:docMk/>
            <pc:sldMk cId="3353293663" sldId="2146845398"/>
            <ac:spMk id="55" creationId="{9B85D7FB-D7FE-477F-8D8F-9EBA3E4E0D61}"/>
          </ac:spMkLst>
        </pc:spChg>
        <pc:spChg chg="mod">
          <ac:chgData name="Alexander Richwood" userId="6a746949-975a-4404-914f-fa4a61014c27" providerId="ADAL" clId="{F3FBEACE-2482-46C3-97F0-76B24834F37F}" dt="2021-03-29T16:23:16.750" v="541" actId="553"/>
          <ac:spMkLst>
            <pc:docMk/>
            <pc:sldMk cId="3353293663" sldId="2146845398"/>
            <ac:spMk id="57" creationId="{96FE5990-E0DB-43F4-8F6B-0EF6E2BC0EE0}"/>
          </ac:spMkLst>
        </pc:spChg>
        <pc:spChg chg="mod">
          <ac:chgData name="Alexander Richwood" userId="6a746949-975a-4404-914f-fa4a61014c27" providerId="ADAL" clId="{F3FBEACE-2482-46C3-97F0-76B24834F37F}" dt="2021-03-29T16:23:49.329" v="546" actId="255"/>
          <ac:spMkLst>
            <pc:docMk/>
            <pc:sldMk cId="3353293663" sldId="2146845398"/>
            <ac:spMk id="58" creationId="{C1DF2698-5B5C-4D81-A385-2034369DC544}"/>
          </ac:spMkLst>
        </pc:spChg>
        <pc:spChg chg="mod">
          <ac:chgData name="Alexander Richwood" userId="6a746949-975a-4404-914f-fa4a61014c27" providerId="ADAL" clId="{F3FBEACE-2482-46C3-97F0-76B24834F37F}" dt="2021-03-29T16:23:14.287" v="540" actId="553"/>
          <ac:spMkLst>
            <pc:docMk/>
            <pc:sldMk cId="3353293663" sldId="2146845398"/>
            <ac:spMk id="60" creationId="{F315D806-6186-4D55-AE72-A41187176853}"/>
          </ac:spMkLst>
        </pc:spChg>
        <pc:spChg chg="mod">
          <ac:chgData name="Alexander Richwood" userId="6a746949-975a-4404-914f-fa4a61014c27" providerId="ADAL" clId="{F3FBEACE-2482-46C3-97F0-76B24834F37F}" dt="2021-03-29T16:23:49.329" v="546" actId="255"/>
          <ac:spMkLst>
            <pc:docMk/>
            <pc:sldMk cId="3353293663" sldId="2146845398"/>
            <ac:spMk id="61" creationId="{961E1762-9AE7-478A-A976-02731A6484B8}"/>
          </ac:spMkLst>
        </pc:spChg>
        <pc:spChg chg="del mod">
          <ac:chgData name="Alexander Richwood" userId="6a746949-975a-4404-914f-fa4a61014c27" providerId="ADAL" clId="{F3FBEACE-2482-46C3-97F0-76B24834F37F}" dt="2021-03-29T14:03:08.110" v="146" actId="478"/>
          <ac:spMkLst>
            <pc:docMk/>
            <pc:sldMk cId="3353293663" sldId="2146845398"/>
            <ac:spMk id="63" creationId="{11DBDD74-B307-455A-A7F5-F0D16B8E2636}"/>
          </ac:spMkLst>
        </pc:spChg>
        <pc:spChg chg="del mod">
          <ac:chgData name="Alexander Richwood" userId="6a746949-975a-4404-914f-fa4a61014c27" providerId="ADAL" clId="{F3FBEACE-2482-46C3-97F0-76B24834F37F}" dt="2021-03-29T14:03:08.110" v="146" actId="478"/>
          <ac:spMkLst>
            <pc:docMk/>
            <pc:sldMk cId="3353293663" sldId="2146845398"/>
            <ac:spMk id="64" creationId="{C2ADBE9B-CB9B-4FD9-89C4-B482CC71833E}"/>
          </ac:spMkLst>
        </pc:spChg>
        <pc:spChg chg="del mod">
          <ac:chgData name="Alexander Richwood" userId="6a746949-975a-4404-914f-fa4a61014c27" providerId="ADAL" clId="{F3FBEACE-2482-46C3-97F0-76B24834F37F}" dt="2021-03-29T14:03:08.110" v="146" actId="478"/>
          <ac:spMkLst>
            <pc:docMk/>
            <pc:sldMk cId="3353293663" sldId="2146845398"/>
            <ac:spMk id="65" creationId="{573A7A9B-7428-4FA7-8F59-A7B82E01B7A2}"/>
          </ac:spMkLst>
        </pc:spChg>
        <pc:spChg chg="del mod">
          <ac:chgData name="Alexander Richwood" userId="6a746949-975a-4404-914f-fa4a61014c27" providerId="ADAL" clId="{F3FBEACE-2482-46C3-97F0-76B24834F37F}" dt="2021-03-29T14:03:08.110" v="146" actId="478"/>
          <ac:spMkLst>
            <pc:docMk/>
            <pc:sldMk cId="3353293663" sldId="2146845398"/>
            <ac:spMk id="66" creationId="{3AE17446-40E4-4899-A3F9-729A4BD832C2}"/>
          </ac:spMkLst>
        </pc:spChg>
        <pc:spChg chg="del mod">
          <ac:chgData name="Alexander Richwood" userId="6a746949-975a-4404-914f-fa4a61014c27" providerId="ADAL" clId="{F3FBEACE-2482-46C3-97F0-76B24834F37F}" dt="2021-03-29T14:03:08.110" v="146" actId="478"/>
          <ac:spMkLst>
            <pc:docMk/>
            <pc:sldMk cId="3353293663" sldId="2146845398"/>
            <ac:spMk id="67" creationId="{647E155C-AB57-481E-93CE-5B97D23EFD98}"/>
          </ac:spMkLst>
        </pc:spChg>
        <pc:spChg chg="del">
          <ac:chgData name="Alexander Richwood" userId="6a746949-975a-4404-914f-fa4a61014c27" providerId="ADAL" clId="{F3FBEACE-2482-46C3-97F0-76B24834F37F}" dt="2021-03-29T14:03:08.110" v="146" actId="478"/>
          <ac:spMkLst>
            <pc:docMk/>
            <pc:sldMk cId="3353293663" sldId="2146845398"/>
            <ac:spMk id="68" creationId="{378DEBAC-CC8E-4C61-BD68-0E204AD26EAD}"/>
          </ac:spMkLst>
        </pc:spChg>
        <pc:spChg chg="del mod">
          <ac:chgData name="Alexander Richwood" userId="6a746949-975a-4404-914f-fa4a61014c27" providerId="ADAL" clId="{F3FBEACE-2482-46C3-97F0-76B24834F37F}" dt="2021-03-29T14:03:08.110" v="146" actId="478"/>
          <ac:spMkLst>
            <pc:docMk/>
            <pc:sldMk cId="3353293663" sldId="2146845398"/>
            <ac:spMk id="69" creationId="{3F71D250-0EE8-F04B-AEAA-D8E49BB82813}"/>
          </ac:spMkLst>
        </pc:spChg>
        <pc:spChg chg="del mod">
          <ac:chgData name="Alexander Richwood" userId="6a746949-975a-4404-914f-fa4a61014c27" providerId="ADAL" clId="{F3FBEACE-2482-46C3-97F0-76B24834F37F}" dt="2021-03-29T14:03:08.110" v="146" actId="478"/>
          <ac:spMkLst>
            <pc:docMk/>
            <pc:sldMk cId="3353293663" sldId="2146845398"/>
            <ac:spMk id="70" creationId="{1D0197AB-7FFD-D142-96A2-8D70BE1F0F11}"/>
          </ac:spMkLst>
        </pc:spChg>
        <pc:spChg chg="del mod">
          <ac:chgData name="Alexander Richwood" userId="6a746949-975a-4404-914f-fa4a61014c27" providerId="ADAL" clId="{F3FBEACE-2482-46C3-97F0-76B24834F37F}" dt="2021-03-29T14:03:08.110" v="146" actId="478"/>
          <ac:spMkLst>
            <pc:docMk/>
            <pc:sldMk cId="3353293663" sldId="2146845398"/>
            <ac:spMk id="74" creationId="{D989A992-3EC2-2943-A75B-C4528E6C1E56}"/>
          </ac:spMkLst>
        </pc:spChg>
        <pc:spChg chg="del mod">
          <ac:chgData name="Alexander Richwood" userId="6a746949-975a-4404-914f-fa4a61014c27" providerId="ADAL" clId="{F3FBEACE-2482-46C3-97F0-76B24834F37F}" dt="2021-03-29T14:03:08.110" v="146" actId="478"/>
          <ac:spMkLst>
            <pc:docMk/>
            <pc:sldMk cId="3353293663" sldId="2146845398"/>
            <ac:spMk id="75" creationId="{59FE46D4-9D9A-AD44-A7D0-F83446709D40}"/>
          </ac:spMkLst>
        </pc:spChg>
        <pc:spChg chg="del mod">
          <ac:chgData name="Alexander Richwood" userId="6a746949-975a-4404-914f-fa4a61014c27" providerId="ADAL" clId="{F3FBEACE-2482-46C3-97F0-76B24834F37F}" dt="2021-03-29T14:03:08.110" v="146" actId="478"/>
          <ac:spMkLst>
            <pc:docMk/>
            <pc:sldMk cId="3353293663" sldId="2146845398"/>
            <ac:spMk id="76" creationId="{19017727-A759-B144-AF06-06ADD82A9610}"/>
          </ac:spMkLst>
        </pc:spChg>
        <pc:spChg chg="del mod">
          <ac:chgData name="Alexander Richwood" userId="6a746949-975a-4404-914f-fa4a61014c27" providerId="ADAL" clId="{F3FBEACE-2482-46C3-97F0-76B24834F37F}" dt="2021-03-29T14:03:08.110" v="146" actId="478"/>
          <ac:spMkLst>
            <pc:docMk/>
            <pc:sldMk cId="3353293663" sldId="2146845398"/>
            <ac:spMk id="79" creationId="{186D9EA3-8EAE-0849-9572-8DE758CC2CAC}"/>
          </ac:spMkLst>
        </pc:spChg>
        <pc:spChg chg="del mod">
          <ac:chgData name="Alexander Richwood" userId="6a746949-975a-4404-914f-fa4a61014c27" providerId="ADAL" clId="{F3FBEACE-2482-46C3-97F0-76B24834F37F}" dt="2021-03-29T14:03:08.110" v="146" actId="478"/>
          <ac:spMkLst>
            <pc:docMk/>
            <pc:sldMk cId="3353293663" sldId="2146845398"/>
            <ac:spMk id="80" creationId="{0211AD49-1A4E-114E-92D0-520DA34D4662}"/>
          </ac:spMkLst>
        </pc:spChg>
        <pc:spChg chg="del mod">
          <ac:chgData name="Alexander Richwood" userId="6a746949-975a-4404-914f-fa4a61014c27" providerId="ADAL" clId="{F3FBEACE-2482-46C3-97F0-76B24834F37F}" dt="2021-03-29T14:03:08.110" v="146" actId="478"/>
          <ac:spMkLst>
            <pc:docMk/>
            <pc:sldMk cId="3353293663" sldId="2146845398"/>
            <ac:spMk id="81" creationId="{5357B4AA-732A-634C-8C79-93F1EDA62021}"/>
          </ac:spMkLst>
        </pc:spChg>
        <pc:spChg chg="del mod">
          <ac:chgData name="Alexander Richwood" userId="6a746949-975a-4404-914f-fa4a61014c27" providerId="ADAL" clId="{F3FBEACE-2482-46C3-97F0-76B24834F37F}" dt="2021-03-29T14:03:08.110" v="146" actId="478"/>
          <ac:spMkLst>
            <pc:docMk/>
            <pc:sldMk cId="3353293663" sldId="2146845398"/>
            <ac:spMk id="83" creationId="{05FCBD22-D8A2-3744-AFAF-169BCEF2005E}"/>
          </ac:spMkLst>
        </pc:spChg>
        <pc:spChg chg="del mod">
          <ac:chgData name="Alexander Richwood" userId="6a746949-975a-4404-914f-fa4a61014c27" providerId="ADAL" clId="{F3FBEACE-2482-46C3-97F0-76B24834F37F}" dt="2021-03-29T14:03:08.110" v="146" actId="478"/>
          <ac:spMkLst>
            <pc:docMk/>
            <pc:sldMk cId="3353293663" sldId="2146845398"/>
            <ac:spMk id="84" creationId="{F9C64A49-B03A-064D-BDBF-7AECFC1F197A}"/>
          </ac:spMkLst>
        </pc:spChg>
        <pc:spChg chg="del mod">
          <ac:chgData name="Alexander Richwood" userId="6a746949-975a-4404-914f-fa4a61014c27" providerId="ADAL" clId="{F3FBEACE-2482-46C3-97F0-76B24834F37F}" dt="2021-03-29T14:03:08.110" v="146" actId="478"/>
          <ac:spMkLst>
            <pc:docMk/>
            <pc:sldMk cId="3353293663" sldId="2146845398"/>
            <ac:spMk id="85" creationId="{99890E00-9754-6C4B-B7A6-4FAF519C0408}"/>
          </ac:spMkLst>
        </pc:spChg>
        <pc:spChg chg="del mod">
          <ac:chgData name="Alexander Richwood" userId="6a746949-975a-4404-914f-fa4a61014c27" providerId="ADAL" clId="{F3FBEACE-2482-46C3-97F0-76B24834F37F}" dt="2021-03-29T14:03:08.110" v="146" actId="478"/>
          <ac:spMkLst>
            <pc:docMk/>
            <pc:sldMk cId="3353293663" sldId="2146845398"/>
            <ac:spMk id="87" creationId="{DC99A9D1-4A9C-1946-AABD-3D330F17836D}"/>
          </ac:spMkLst>
        </pc:spChg>
        <pc:spChg chg="del mod">
          <ac:chgData name="Alexander Richwood" userId="6a746949-975a-4404-914f-fa4a61014c27" providerId="ADAL" clId="{F3FBEACE-2482-46C3-97F0-76B24834F37F}" dt="2021-03-29T14:03:08.110" v="146" actId="478"/>
          <ac:spMkLst>
            <pc:docMk/>
            <pc:sldMk cId="3353293663" sldId="2146845398"/>
            <ac:spMk id="88" creationId="{3D32D0B2-58FE-AD43-AF71-A13083D85519}"/>
          </ac:spMkLst>
        </pc:spChg>
        <pc:spChg chg="del mod">
          <ac:chgData name="Alexander Richwood" userId="6a746949-975a-4404-914f-fa4a61014c27" providerId="ADAL" clId="{F3FBEACE-2482-46C3-97F0-76B24834F37F}" dt="2021-03-29T14:03:08.110" v="146" actId="478"/>
          <ac:spMkLst>
            <pc:docMk/>
            <pc:sldMk cId="3353293663" sldId="2146845398"/>
            <ac:spMk id="89" creationId="{59514740-8D94-1C4B-B517-1AE2F9687ED8}"/>
          </ac:spMkLst>
        </pc:spChg>
      </pc:sldChg>
      <pc:sldChg chg="addSp modSp add mod">
        <pc:chgData name="Alexander Richwood" userId="6a746949-975a-4404-914f-fa4a61014c27" providerId="ADAL" clId="{F3FBEACE-2482-46C3-97F0-76B24834F37F}" dt="2021-03-29T16:47:54.691" v="1089" actId="20577"/>
        <pc:sldMkLst>
          <pc:docMk/>
          <pc:sldMk cId="4230091181" sldId="2146845399"/>
        </pc:sldMkLst>
        <pc:spChg chg="mod">
          <ac:chgData name="Alexander Richwood" userId="6a746949-975a-4404-914f-fa4a61014c27" providerId="ADAL" clId="{F3FBEACE-2482-46C3-97F0-76B24834F37F}" dt="2021-03-29T16:24:54.556" v="558" actId="20577"/>
          <ac:spMkLst>
            <pc:docMk/>
            <pc:sldMk cId="4230091181" sldId="2146845399"/>
            <ac:spMk id="45" creationId="{BB679B7D-0627-495E-914B-5CBB4EC4B8CE}"/>
          </ac:spMkLst>
        </pc:spChg>
        <pc:spChg chg="mod">
          <ac:chgData name="Alexander Richwood" userId="6a746949-975a-4404-914f-fa4a61014c27" providerId="ADAL" clId="{F3FBEACE-2482-46C3-97F0-76B24834F37F}" dt="2021-03-29T16:39:25.383" v="911" actId="1076"/>
          <ac:spMkLst>
            <pc:docMk/>
            <pc:sldMk cId="4230091181" sldId="2146845399"/>
            <ac:spMk id="46" creationId="{5EA1FAB4-ADEB-4F49-A0DA-BB153ABDC479}"/>
          </ac:spMkLst>
        </pc:spChg>
        <pc:spChg chg="add mod">
          <ac:chgData name="Alexander Richwood" userId="6a746949-975a-4404-914f-fa4a61014c27" providerId="ADAL" clId="{F3FBEACE-2482-46C3-97F0-76B24834F37F}" dt="2021-03-29T16:42:07.953" v="984" actId="20577"/>
          <ac:spMkLst>
            <pc:docMk/>
            <pc:sldMk cId="4230091181" sldId="2146845399"/>
            <ac:spMk id="47" creationId="{C91E1D24-3F00-475E-AF4F-E5BAA97A3B9B}"/>
          </ac:spMkLst>
        </pc:spChg>
        <pc:spChg chg="mod">
          <ac:chgData name="Alexander Richwood" userId="6a746949-975a-4404-914f-fa4a61014c27" providerId="ADAL" clId="{F3FBEACE-2482-46C3-97F0-76B24834F37F}" dt="2021-03-29T16:39:36.255" v="913" actId="255"/>
          <ac:spMkLst>
            <pc:docMk/>
            <pc:sldMk cId="4230091181" sldId="2146845399"/>
            <ac:spMk id="48" creationId="{1DB03DD2-5668-48D3-B00D-0650D4998297}"/>
          </ac:spMkLst>
        </pc:spChg>
        <pc:spChg chg="mod">
          <ac:chgData name="Alexander Richwood" userId="6a746949-975a-4404-914f-fa4a61014c27" providerId="ADAL" clId="{F3FBEACE-2482-46C3-97F0-76B24834F37F}" dt="2021-03-29T16:39:46.107" v="914" actId="255"/>
          <ac:spMkLst>
            <pc:docMk/>
            <pc:sldMk cId="4230091181" sldId="2146845399"/>
            <ac:spMk id="49" creationId="{0C415A8C-FD4D-48A2-A649-323E37C633D2}"/>
          </ac:spMkLst>
        </pc:spChg>
        <pc:spChg chg="mod">
          <ac:chgData name="Alexander Richwood" userId="6a746949-975a-4404-914f-fa4a61014c27" providerId="ADAL" clId="{F3FBEACE-2482-46C3-97F0-76B24834F37F}" dt="2021-03-29T16:39:36.255" v="913" actId="255"/>
          <ac:spMkLst>
            <pc:docMk/>
            <pc:sldMk cId="4230091181" sldId="2146845399"/>
            <ac:spMk id="51" creationId="{573AC11C-B05A-414D-90A2-B20F968AD3B8}"/>
          </ac:spMkLst>
        </pc:spChg>
        <pc:spChg chg="mod">
          <ac:chgData name="Alexander Richwood" userId="6a746949-975a-4404-914f-fa4a61014c27" providerId="ADAL" clId="{F3FBEACE-2482-46C3-97F0-76B24834F37F}" dt="2021-03-29T16:47:54.691" v="1089" actId="20577"/>
          <ac:spMkLst>
            <pc:docMk/>
            <pc:sldMk cId="4230091181" sldId="2146845399"/>
            <ac:spMk id="52" creationId="{563E93E8-1DE4-43B1-93F8-59F269570D12}"/>
          </ac:spMkLst>
        </pc:spChg>
        <pc:spChg chg="mod">
          <ac:chgData name="Alexander Richwood" userId="6a746949-975a-4404-914f-fa4a61014c27" providerId="ADAL" clId="{F3FBEACE-2482-46C3-97F0-76B24834F37F}" dt="2021-03-29T16:39:36.255" v="913" actId="255"/>
          <ac:spMkLst>
            <pc:docMk/>
            <pc:sldMk cId="4230091181" sldId="2146845399"/>
            <ac:spMk id="54" creationId="{CA5921CA-6D55-464A-AE73-82896FBC9F4E}"/>
          </ac:spMkLst>
        </pc:spChg>
        <pc:spChg chg="mod">
          <ac:chgData name="Alexander Richwood" userId="6a746949-975a-4404-914f-fa4a61014c27" providerId="ADAL" clId="{F3FBEACE-2482-46C3-97F0-76B24834F37F}" dt="2021-03-29T16:39:46.107" v="914" actId="255"/>
          <ac:spMkLst>
            <pc:docMk/>
            <pc:sldMk cId="4230091181" sldId="2146845399"/>
            <ac:spMk id="55" creationId="{9B85D7FB-D7FE-477F-8D8F-9EBA3E4E0D61}"/>
          </ac:spMkLst>
        </pc:spChg>
        <pc:spChg chg="mod">
          <ac:chgData name="Alexander Richwood" userId="6a746949-975a-4404-914f-fa4a61014c27" providerId="ADAL" clId="{F3FBEACE-2482-46C3-97F0-76B24834F37F}" dt="2021-03-29T16:39:36.255" v="913" actId="255"/>
          <ac:spMkLst>
            <pc:docMk/>
            <pc:sldMk cId="4230091181" sldId="2146845399"/>
            <ac:spMk id="57" creationId="{96FE5990-E0DB-43F4-8F6B-0EF6E2BC0EE0}"/>
          </ac:spMkLst>
        </pc:spChg>
        <pc:spChg chg="mod">
          <ac:chgData name="Alexander Richwood" userId="6a746949-975a-4404-914f-fa4a61014c27" providerId="ADAL" clId="{F3FBEACE-2482-46C3-97F0-76B24834F37F}" dt="2021-03-29T16:39:46.107" v="914" actId="255"/>
          <ac:spMkLst>
            <pc:docMk/>
            <pc:sldMk cId="4230091181" sldId="2146845399"/>
            <ac:spMk id="58" creationId="{C1DF2698-5B5C-4D81-A385-2034369DC544}"/>
          </ac:spMkLst>
        </pc:spChg>
        <pc:spChg chg="mod">
          <ac:chgData name="Alexander Richwood" userId="6a746949-975a-4404-914f-fa4a61014c27" providerId="ADAL" clId="{F3FBEACE-2482-46C3-97F0-76B24834F37F}" dt="2021-03-29T16:39:36.255" v="913" actId="255"/>
          <ac:spMkLst>
            <pc:docMk/>
            <pc:sldMk cId="4230091181" sldId="2146845399"/>
            <ac:spMk id="60" creationId="{F315D806-6186-4D55-AE72-A41187176853}"/>
          </ac:spMkLst>
        </pc:spChg>
        <pc:spChg chg="mod">
          <ac:chgData name="Alexander Richwood" userId="6a746949-975a-4404-914f-fa4a61014c27" providerId="ADAL" clId="{F3FBEACE-2482-46C3-97F0-76B24834F37F}" dt="2021-03-29T16:39:46.107" v="914" actId="255"/>
          <ac:spMkLst>
            <pc:docMk/>
            <pc:sldMk cId="4230091181" sldId="2146845399"/>
            <ac:spMk id="61" creationId="{961E1762-9AE7-478A-A976-02731A6484B8}"/>
          </ac:spMkLst>
        </pc:spChg>
      </pc:sldChg>
    </pc:docChg>
  </pc:docChgLst>
  <pc:docChgLst>
    <pc:chgData name="Alexandre Raynaud" userId="62013f2f-fa8b-4728-ba61-7c17181a1d4e" providerId="ADAL" clId="{87F36766-566C-4946-BE50-4884A40AB141}"/>
    <pc:docChg chg="custSel addSld delSld modSld sldOrd">
      <pc:chgData name="Alexandre Raynaud" userId="62013f2f-fa8b-4728-ba61-7c17181a1d4e" providerId="ADAL" clId="{87F36766-566C-4946-BE50-4884A40AB141}" dt="2021-03-29T17:25:07.152" v="1311" actId="14100"/>
      <pc:docMkLst>
        <pc:docMk/>
      </pc:docMkLst>
      <pc:sldChg chg="addSp modSp mod">
        <pc:chgData name="Alexandre Raynaud" userId="62013f2f-fa8b-4728-ba61-7c17181a1d4e" providerId="ADAL" clId="{87F36766-566C-4946-BE50-4884A40AB141}" dt="2021-03-29T09:28:20.315" v="591" actId="1035"/>
        <pc:sldMkLst>
          <pc:docMk/>
          <pc:sldMk cId="3852682801" sldId="1993219021"/>
        </pc:sldMkLst>
        <pc:spChg chg="add mod">
          <ac:chgData name="Alexandre Raynaud" userId="62013f2f-fa8b-4728-ba61-7c17181a1d4e" providerId="ADAL" clId="{87F36766-566C-4946-BE50-4884A40AB141}" dt="2021-03-29T09:28:20.315" v="591" actId="1035"/>
          <ac:spMkLst>
            <pc:docMk/>
            <pc:sldMk cId="3852682801" sldId="1993219021"/>
            <ac:spMk id="13" creationId="{FEDA036A-CA11-884C-BADD-AB3122F4E25D}"/>
          </ac:spMkLst>
        </pc:spChg>
      </pc:sldChg>
      <pc:sldChg chg="addSp modSp mod">
        <pc:chgData name="Alexandre Raynaud" userId="62013f2f-fa8b-4728-ba61-7c17181a1d4e" providerId="ADAL" clId="{87F36766-566C-4946-BE50-4884A40AB141}" dt="2021-03-29T09:28:25.826" v="594" actId="1035"/>
        <pc:sldMkLst>
          <pc:docMk/>
          <pc:sldMk cId="1729939199" sldId="1993219022"/>
        </pc:sldMkLst>
        <pc:spChg chg="add mod">
          <ac:chgData name="Alexandre Raynaud" userId="62013f2f-fa8b-4728-ba61-7c17181a1d4e" providerId="ADAL" clId="{87F36766-566C-4946-BE50-4884A40AB141}" dt="2021-03-29T09:28:25.826" v="594" actId="1035"/>
          <ac:spMkLst>
            <pc:docMk/>
            <pc:sldMk cId="1729939199" sldId="1993219022"/>
            <ac:spMk id="13" creationId="{08AC1BEB-F2A8-9C4E-8D85-E0051D4B9761}"/>
          </ac:spMkLst>
        </pc:spChg>
      </pc:sldChg>
      <pc:sldChg chg="addSp modSp">
        <pc:chgData name="Alexandre Raynaud" userId="62013f2f-fa8b-4728-ba61-7c17181a1d4e" providerId="ADAL" clId="{87F36766-566C-4946-BE50-4884A40AB141}" dt="2021-03-29T09:28:29.773" v="595"/>
        <pc:sldMkLst>
          <pc:docMk/>
          <pc:sldMk cId="3967555156" sldId="1993219023"/>
        </pc:sldMkLst>
        <pc:spChg chg="add mod">
          <ac:chgData name="Alexandre Raynaud" userId="62013f2f-fa8b-4728-ba61-7c17181a1d4e" providerId="ADAL" clId="{87F36766-566C-4946-BE50-4884A40AB141}" dt="2021-03-29T09:28:29.773" v="595"/>
          <ac:spMkLst>
            <pc:docMk/>
            <pc:sldMk cId="3967555156" sldId="1993219023"/>
            <ac:spMk id="12" creationId="{0B1EFF53-03A1-D545-9655-5A023F1535E5}"/>
          </ac:spMkLst>
        </pc:spChg>
      </pc:sldChg>
      <pc:sldChg chg="addSp modSp">
        <pc:chgData name="Alexandre Raynaud" userId="62013f2f-fa8b-4728-ba61-7c17181a1d4e" providerId="ADAL" clId="{87F36766-566C-4946-BE50-4884A40AB141}" dt="2021-03-29T09:28:33.883" v="596"/>
        <pc:sldMkLst>
          <pc:docMk/>
          <pc:sldMk cId="314919070" sldId="1993219024"/>
        </pc:sldMkLst>
        <pc:spChg chg="add mod">
          <ac:chgData name="Alexandre Raynaud" userId="62013f2f-fa8b-4728-ba61-7c17181a1d4e" providerId="ADAL" clId="{87F36766-566C-4946-BE50-4884A40AB141}" dt="2021-03-29T09:28:33.883" v="596"/>
          <ac:spMkLst>
            <pc:docMk/>
            <pc:sldMk cId="314919070" sldId="1993219024"/>
            <ac:spMk id="21" creationId="{442B9B48-E4FF-1C4B-8B17-064277DE2E2A}"/>
          </ac:spMkLst>
        </pc:spChg>
      </pc:sldChg>
      <pc:sldChg chg="modSp mod ord">
        <pc:chgData name="Alexandre Raynaud" userId="62013f2f-fa8b-4728-ba61-7c17181a1d4e" providerId="ADAL" clId="{87F36766-566C-4946-BE50-4884A40AB141}" dt="2021-03-29T09:11:44.281" v="569" actId="20578"/>
        <pc:sldMkLst>
          <pc:docMk/>
          <pc:sldMk cId="2367794626" sldId="2134960115"/>
        </pc:sldMkLst>
        <pc:spChg chg="mod">
          <ac:chgData name="Alexandre Raynaud" userId="62013f2f-fa8b-4728-ba61-7c17181a1d4e" providerId="ADAL" clId="{87F36766-566C-4946-BE50-4884A40AB141}" dt="2021-03-29T09:11:26.713" v="568" actId="20577"/>
          <ac:spMkLst>
            <pc:docMk/>
            <pc:sldMk cId="2367794626" sldId="2134960115"/>
            <ac:spMk id="4" creationId="{97BB78FF-0CC6-E249-BE66-8054D588D936}"/>
          </ac:spMkLst>
        </pc:spChg>
        <pc:spChg chg="mod">
          <ac:chgData name="Alexandre Raynaud" userId="62013f2f-fa8b-4728-ba61-7c17181a1d4e" providerId="ADAL" clId="{87F36766-566C-4946-BE50-4884A40AB141}" dt="2021-03-29T09:09:04.343" v="371" actId="108"/>
          <ac:spMkLst>
            <pc:docMk/>
            <pc:sldMk cId="2367794626" sldId="2134960115"/>
            <ac:spMk id="8" creationId="{F0DEDF2B-2AEF-410B-B775-A0BE9A758D18}"/>
          </ac:spMkLst>
        </pc:spChg>
      </pc:sldChg>
      <pc:sldChg chg="delSp mod">
        <pc:chgData name="Alexandre Raynaud" userId="62013f2f-fa8b-4728-ba61-7c17181a1d4e" providerId="ADAL" clId="{87F36766-566C-4946-BE50-4884A40AB141}" dt="2021-03-29T09:26:22.546" v="573" actId="478"/>
        <pc:sldMkLst>
          <pc:docMk/>
          <pc:sldMk cId="4263593407" sldId="2134960119"/>
        </pc:sldMkLst>
        <pc:spChg chg="del">
          <ac:chgData name="Alexandre Raynaud" userId="62013f2f-fa8b-4728-ba61-7c17181a1d4e" providerId="ADAL" clId="{87F36766-566C-4946-BE50-4884A40AB141}" dt="2021-03-29T09:26:19.396" v="572" actId="478"/>
          <ac:spMkLst>
            <pc:docMk/>
            <pc:sldMk cId="4263593407" sldId="2134960119"/>
            <ac:spMk id="7" creationId="{3545251F-403C-40DC-999C-6E8EE250A99B}"/>
          </ac:spMkLst>
        </pc:spChg>
        <pc:spChg chg="del">
          <ac:chgData name="Alexandre Raynaud" userId="62013f2f-fa8b-4728-ba61-7c17181a1d4e" providerId="ADAL" clId="{87F36766-566C-4946-BE50-4884A40AB141}" dt="2021-03-29T09:26:22.546" v="573" actId="478"/>
          <ac:spMkLst>
            <pc:docMk/>
            <pc:sldMk cId="4263593407" sldId="2134960119"/>
            <ac:spMk id="8" creationId="{A7BF940D-E670-4469-9113-B98C0D92EE81}"/>
          </ac:spMkLst>
        </pc:spChg>
      </pc:sldChg>
      <pc:sldChg chg="ord">
        <pc:chgData name="Alexandre Raynaud" userId="62013f2f-fa8b-4728-ba61-7c17181a1d4e" providerId="ADAL" clId="{87F36766-566C-4946-BE50-4884A40AB141}" dt="2021-03-29T09:12:14.929" v="571" actId="20578"/>
        <pc:sldMkLst>
          <pc:docMk/>
          <pc:sldMk cId="2302360611" sldId="2146845377"/>
        </pc:sldMkLst>
      </pc:sldChg>
      <pc:sldChg chg="del">
        <pc:chgData name="Alexandre Raynaud" userId="62013f2f-fa8b-4728-ba61-7c17181a1d4e" providerId="ADAL" clId="{87F36766-566C-4946-BE50-4884A40AB141}" dt="2021-03-29T11:48:00.941" v="599" actId="2696"/>
        <pc:sldMkLst>
          <pc:docMk/>
          <pc:sldMk cId="2066331444" sldId="2146845378"/>
        </pc:sldMkLst>
      </pc:sldChg>
      <pc:sldChg chg="del">
        <pc:chgData name="Alexandre Raynaud" userId="62013f2f-fa8b-4728-ba61-7c17181a1d4e" providerId="ADAL" clId="{87F36766-566C-4946-BE50-4884A40AB141}" dt="2021-03-29T11:48:16.754" v="601" actId="2696"/>
        <pc:sldMkLst>
          <pc:docMk/>
          <pc:sldMk cId="2049586045" sldId="2146845379"/>
        </pc:sldMkLst>
      </pc:sldChg>
      <pc:sldChg chg="ord">
        <pc:chgData name="Alexandre Raynaud" userId="62013f2f-fa8b-4728-ba61-7c17181a1d4e" providerId="ADAL" clId="{87F36766-566C-4946-BE50-4884A40AB141}" dt="2021-03-29T09:11:47.478" v="570" actId="20578"/>
        <pc:sldMkLst>
          <pc:docMk/>
          <pc:sldMk cId="2410140854" sldId="2146845380"/>
        </pc:sldMkLst>
      </pc:sldChg>
      <pc:sldChg chg="add">
        <pc:chgData name="Alexandre Raynaud" userId="62013f2f-fa8b-4728-ba61-7c17181a1d4e" providerId="ADAL" clId="{87F36766-566C-4946-BE50-4884A40AB141}" dt="2021-03-29T09:53:42.009" v="597"/>
        <pc:sldMkLst>
          <pc:docMk/>
          <pc:sldMk cId="3491426993" sldId="2146845391"/>
        </pc:sldMkLst>
      </pc:sldChg>
      <pc:sldChg chg="add">
        <pc:chgData name="Alexandre Raynaud" userId="62013f2f-fa8b-4728-ba61-7c17181a1d4e" providerId="ADAL" clId="{87F36766-566C-4946-BE50-4884A40AB141}" dt="2021-03-29T11:47:54.064" v="598"/>
        <pc:sldMkLst>
          <pc:docMk/>
          <pc:sldMk cId="2515939016" sldId="2146845392"/>
        </pc:sldMkLst>
      </pc:sldChg>
      <pc:sldChg chg="add">
        <pc:chgData name="Alexandre Raynaud" userId="62013f2f-fa8b-4728-ba61-7c17181a1d4e" providerId="ADAL" clId="{87F36766-566C-4946-BE50-4884A40AB141}" dt="2021-03-29T11:48:12.420" v="600"/>
        <pc:sldMkLst>
          <pc:docMk/>
          <pc:sldMk cId="925011910" sldId="2146845393"/>
        </pc:sldMkLst>
      </pc:sldChg>
      <pc:sldChg chg="modSp add mod">
        <pc:chgData name="Alexandre Raynaud" userId="62013f2f-fa8b-4728-ba61-7c17181a1d4e" providerId="ADAL" clId="{87F36766-566C-4946-BE50-4884A40AB141}" dt="2021-03-29T12:58:49.645" v="1307" actId="14100"/>
        <pc:sldMkLst>
          <pc:docMk/>
          <pc:sldMk cId="1326298343" sldId="2146845394"/>
        </pc:sldMkLst>
        <pc:spChg chg="mod">
          <ac:chgData name="Alexandre Raynaud" userId="62013f2f-fa8b-4728-ba61-7c17181a1d4e" providerId="ADAL" clId="{87F36766-566C-4946-BE50-4884A40AB141}" dt="2021-03-29T12:44:10.608" v="926" actId="14100"/>
          <ac:spMkLst>
            <pc:docMk/>
            <pc:sldMk cId="1326298343" sldId="2146845394"/>
            <ac:spMk id="47" creationId="{C5BB5D39-5F25-FE40-8B40-9AD1CA92579D}"/>
          </ac:spMkLst>
        </pc:spChg>
        <pc:spChg chg="mod">
          <ac:chgData name="Alexandre Raynaud" userId="62013f2f-fa8b-4728-ba61-7c17181a1d4e" providerId="ADAL" clId="{87F36766-566C-4946-BE50-4884A40AB141}" dt="2021-03-29T12:37:59.109" v="836" actId="20577"/>
          <ac:spMkLst>
            <pc:docMk/>
            <pc:sldMk cId="1326298343" sldId="2146845394"/>
            <ac:spMk id="49" creationId="{0C415A8C-FD4D-48A2-A649-323E37C633D2}"/>
          </ac:spMkLst>
        </pc:spChg>
        <pc:spChg chg="mod">
          <ac:chgData name="Alexandre Raynaud" userId="62013f2f-fa8b-4728-ba61-7c17181a1d4e" providerId="ADAL" clId="{87F36766-566C-4946-BE50-4884A40AB141}" dt="2021-03-29T12:58:46.271" v="1306" actId="14100"/>
          <ac:spMkLst>
            <pc:docMk/>
            <pc:sldMk cId="1326298343" sldId="2146845394"/>
            <ac:spMk id="53" creationId="{380B1A03-84FD-F04A-B79E-C81A9208328D}"/>
          </ac:spMkLst>
        </pc:spChg>
        <pc:spChg chg="mod">
          <ac:chgData name="Alexandre Raynaud" userId="62013f2f-fa8b-4728-ba61-7c17181a1d4e" providerId="ADAL" clId="{87F36766-566C-4946-BE50-4884A40AB141}" dt="2021-03-29T12:42:28.158" v="886" actId="20577"/>
          <ac:spMkLst>
            <pc:docMk/>
            <pc:sldMk cId="1326298343" sldId="2146845394"/>
            <ac:spMk id="69" creationId="{53C73F3A-E8F3-4C49-B35B-E7D9EACB7351}"/>
          </ac:spMkLst>
        </pc:spChg>
        <pc:spChg chg="mod">
          <ac:chgData name="Alexandre Raynaud" userId="62013f2f-fa8b-4728-ba61-7c17181a1d4e" providerId="ADAL" clId="{87F36766-566C-4946-BE50-4884A40AB141}" dt="2021-03-29T12:58:49.645" v="1307" actId="14100"/>
          <ac:spMkLst>
            <pc:docMk/>
            <pc:sldMk cId="1326298343" sldId="2146845394"/>
            <ac:spMk id="72" creationId="{3CA00EF6-B219-445B-868A-EF57EB3A66F4}"/>
          </ac:spMkLst>
        </pc:spChg>
      </pc:sldChg>
      <pc:sldChg chg="modSp mod">
        <pc:chgData name="Alexandre Raynaud" userId="62013f2f-fa8b-4728-ba61-7c17181a1d4e" providerId="ADAL" clId="{87F36766-566C-4946-BE50-4884A40AB141}" dt="2021-03-29T17:25:07.152" v="1311" actId="14100"/>
        <pc:sldMkLst>
          <pc:docMk/>
          <pc:sldMk cId="3353293663" sldId="2146845398"/>
        </pc:sldMkLst>
        <pc:spChg chg="mod">
          <ac:chgData name="Alexandre Raynaud" userId="62013f2f-fa8b-4728-ba61-7c17181a1d4e" providerId="ADAL" clId="{87F36766-566C-4946-BE50-4884A40AB141}" dt="2021-03-29T17:25:07.152" v="1311" actId="14100"/>
          <ac:spMkLst>
            <pc:docMk/>
            <pc:sldMk cId="3353293663" sldId="2146845398"/>
            <ac:spMk id="21" creationId="{D42370E2-98BB-4931-BF1C-AD27EED6B53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B0AF9-1910-49B4-A8EA-88EEC742EC4D}" type="doc">
      <dgm:prSet loTypeId="urn:microsoft.com/office/officeart/2016/7/layout/VerticalDownArrowProcess" loCatId="process" qsTypeId="urn:microsoft.com/office/officeart/2005/8/quickstyle/simple4" qsCatId="simple" csTypeId="urn:microsoft.com/office/officeart/2005/8/colors/accent6_2" csCatId="accent6" phldr="1"/>
      <dgm:spPr/>
      <dgm:t>
        <a:bodyPr/>
        <a:lstStyle/>
        <a:p>
          <a:endParaRPr lang="en-IN"/>
        </a:p>
      </dgm:t>
    </dgm:pt>
    <dgm:pt modelId="{1BD478DF-E002-4B8A-B8B2-C1797F4B3C2E}">
      <dgm:prSet phldrT="[Text]"/>
      <dgm:spPr>
        <a:xfrm rot="10800000">
          <a:off x="0" y="1832"/>
          <a:ext cx="6096000" cy="2475146"/>
        </a:xfrm>
        <a:solidFill>
          <a:schemeClr val="accent1"/>
        </a:solidFill>
        <a:ln>
          <a:solidFill>
            <a:schemeClr val="accent1"/>
          </a:solidFill>
        </a:ln>
      </dgm:spPr>
      <dgm:t>
        <a:bodyPr/>
        <a:lstStyle/>
        <a:p>
          <a:pPr>
            <a:buNone/>
          </a:pPr>
          <a:r>
            <a:rPr lang="en-IN" b="1">
              <a:latin typeface="Calibri" panose="020F0502020204030204"/>
              <a:ea typeface="+mn-ea"/>
              <a:cs typeface="+mn-cs"/>
            </a:rPr>
            <a:t>After the call</a:t>
          </a:r>
        </a:p>
      </dgm:t>
    </dgm:pt>
    <dgm:pt modelId="{2A26C020-9E1C-475C-945D-EFD9B938C00B}" type="parTrans" cxnId="{8433F1C5-F0FD-43F0-995E-AA87DC7D63F7}">
      <dgm:prSet/>
      <dgm:spPr/>
      <dgm:t>
        <a:bodyPr/>
        <a:lstStyle/>
        <a:p>
          <a:endParaRPr lang="en-IN"/>
        </a:p>
      </dgm:t>
    </dgm:pt>
    <dgm:pt modelId="{636B6093-2AEF-4703-AF65-B97E70764AB7}" type="sibTrans" cxnId="{8433F1C5-F0FD-43F0-995E-AA87DC7D63F7}">
      <dgm:prSet/>
      <dgm:spPr/>
      <dgm:t>
        <a:bodyPr/>
        <a:lstStyle/>
        <a:p>
          <a:endParaRPr lang="en-IN"/>
        </a:p>
      </dgm:t>
    </dgm:pt>
    <dgm:pt modelId="{49E78A00-360A-454D-83A9-9A3F8804A23D}">
      <dgm:prSet phldrT="[Text]" custT="1">
        <dgm:style>
          <a:lnRef idx="2">
            <a:schemeClr val="dk1"/>
          </a:lnRef>
          <a:fillRef idx="1">
            <a:schemeClr val="lt1"/>
          </a:fillRef>
          <a:effectRef idx="0">
            <a:schemeClr val="dk1"/>
          </a:effectRef>
          <a:fontRef idx="minor">
            <a:schemeClr val="dk1"/>
          </a:fontRef>
        </dgm:style>
      </dgm:prSet>
      <dgm:spPr>
        <a:xfrm>
          <a:off x="0" y="870609"/>
          <a:ext cx="6096000" cy="740068"/>
        </a:xfrm>
        <a:ln>
          <a:solidFill>
            <a:schemeClr val="accent1"/>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Thorough Performance Analysis</a:t>
          </a:r>
          <a:endParaRPr lang="en-IN" sz="1600">
            <a:solidFill>
              <a:schemeClr val="tx2"/>
            </a:solidFill>
            <a:latin typeface="Arial" panose="020B0604020202020204" pitchFamily="34" charset="0"/>
            <a:ea typeface="+mn-ea"/>
            <a:cs typeface="Arial" panose="020B0604020202020204" pitchFamily="34" charset="0"/>
          </a:endParaRPr>
        </a:p>
      </dgm:t>
    </dgm:pt>
    <dgm:pt modelId="{B5D5B490-B381-4D40-B275-12A2F5BA617D}" type="parTrans" cxnId="{0965D5D0-2556-4BC0-B254-48A700FF27EC}">
      <dgm:prSet/>
      <dgm:spPr/>
      <dgm:t>
        <a:bodyPr/>
        <a:lstStyle/>
        <a:p>
          <a:endParaRPr lang="en-IN"/>
        </a:p>
      </dgm:t>
    </dgm:pt>
    <dgm:pt modelId="{871E2578-5149-472B-9569-93E55F9EC297}" type="sibTrans" cxnId="{0965D5D0-2556-4BC0-B254-48A700FF27EC}">
      <dgm:prSet/>
      <dgm:spPr/>
      <dgm:t>
        <a:bodyPr/>
        <a:lstStyle/>
        <a:p>
          <a:endParaRPr lang="en-IN"/>
        </a:p>
      </dgm:t>
    </dgm:pt>
    <dgm:pt modelId="{8E9526B5-1467-417D-948D-55E080BFD89E}">
      <dgm:prSet phldrT="[Text]"/>
      <dgm:spPr>
        <a:xfrm>
          <a:off x="0" y="2452839"/>
          <a:ext cx="6096000" cy="1609328"/>
        </a:xfrm>
        <a:solidFill>
          <a:schemeClr val="accent2"/>
        </a:solidFill>
        <a:ln>
          <a:solidFill>
            <a:schemeClr val="accent2"/>
          </a:solidFill>
        </a:ln>
      </dgm:spPr>
      <dgm:t>
        <a:bodyPr/>
        <a:lstStyle/>
        <a:p>
          <a:pPr>
            <a:buNone/>
          </a:pPr>
          <a:r>
            <a:rPr lang="en-IN" b="1">
              <a:latin typeface="Calibri" panose="020F0502020204030204"/>
              <a:ea typeface="+mn-ea"/>
              <a:cs typeface="+mn-cs"/>
            </a:rPr>
            <a:t>Before the next call</a:t>
          </a:r>
        </a:p>
      </dgm:t>
    </dgm:pt>
    <dgm:pt modelId="{B67F0896-77F6-4B44-A628-BC83AD51AC09}" type="sibTrans" cxnId="{5E158B1A-A709-47DC-A3FE-5740DB1B163A}">
      <dgm:prSet/>
      <dgm:spPr/>
      <dgm:t>
        <a:bodyPr/>
        <a:lstStyle/>
        <a:p>
          <a:endParaRPr lang="en-IN"/>
        </a:p>
      </dgm:t>
    </dgm:pt>
    <dgm:pt modelId="{C7CA221B-E88E-47EE-942C-B9A1FBBCA2F4}" type="parTrans" cxnId="{5E158B1A-A709-47DC-A3FE-5740DB1B163A}">
      <dgm:prSet/>
      <dgm:spPr/>
      <dgm:t>
        <a:bodyPr/>
        <a:lstStyle/>
        <a:p>
          <a:endParaRPr lang="en-IN"/>
        </a:p>
      </dgm:t>
    </dgm:pt>
    <dgm:pt modelId="{9D12D685-50D4-466A-AB48-47A55C3D5BF7}">
      <dgm:prSet phldrT="[Text]" custT="1">
        <dgm:style>
          <a:lnRef idx="2">
            <a:schemeClr val="dk1"/>
          </a:lnRef>
          <a:fillRef idx="1">
            <a:schemeClr val="lt1"/>
          </a:fillRef>
          <a:effectRef idx="0">
            <a:schemeClr val="dk1"/>
          </a:effectRef>
          <a:fontRef idx="minor">
            <a:schemeClr val="dk1"/>
          </a:fontRef>
        </dgm:style>
      </dgm:prSet>
      <dgm:spPr>
        <a:xfrm>
          <a:off x="0" y="3289689"/>
          <a:ext cx="6096000" cy="740290"/>
        </a:xfrm>
        <a:ln>
          <a:solidFill>
            <a:schemeClr val="accent2"/>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Effective Performance Planning</a:t>
          </a:r>
          <a:r>
            <a:rPr lang="en-US" sz="1800">
              <a:solidFill>
                <a:schemeClr val="tx2"/>
              </a:solidFill>
              <a:latin typeface="+mj-lt"/>
              <a:ea typeface="+mn-ea"/>
              <a:cs typeface="+mn-cs"/>
            </a:rPr>
            <a:t> </a:t>
          </a:r>
          <a:endParaRPr lang="en-IN" sz="1800">
            <a:solidFill>
              <a:schemeClr val="tx2"/>
            </a:solidFill>
            <a:latin typeface="+mj-lt"/>
            <a:ea typeface="+mn-ea"/>
            <a:cs typeface="+mn-cs"/>
          </a:endParaRPr>
        </a:p>
      </dgm:t>
    </dgm:pt>
    <dgm:pt modelId="{4A7B00AC-7533-4805-B3CD-B7B7496EB410}" type="sibTrans" cxnId="{68190087-81D1-47D5-A3A3-CEE72833E871}">
      <dgm:prSet/>
      <dgm:spPr/>
      <dgm:t>
        <a:bodyPr/>
        <a:lstStyle/>
        <a:p>
          <a:endParaRPr lang="en-IN"/>
        </a:p>
      </dgm:t>
    </dgm:pt>
    <dgm:pt modelId="{FBC243C0-3CA4-492F-BB9F-EEBE59567333}" type="parTrans" cxnId="{68190087-81D1-47D5-A3A3-CEE72833E871}">
      <dgm:prSet/>
      <dgm:spPr/>
      <dgm:t>
        <a:bodyPr/>
        <a:lstStyle/>
        <a:p>
          <a:endParaRPr lang="en-IN"/>
        </a:p>
      </dgm:t>
    </dgm:pt>
    <dgm:pt modelId="{D6F6376A-8DF0-4B71-A5F9-19223CDD7DB2}" type="pres">
      <dgm:prSet presAssocID="{DCCB0AF9-1910-49B4-A8EA-88EEC742EC4D}" presName="Name0" presStyleCnt="0">
        <dgm:presLayoutVars>
          <dgm:dir/>
          <dgm:animLvl val="lvl"/>
          <dgm:resizeHandles val="exact"/>
        </dgm:presLayoutVars>
      </dgm:prSet>
      <dgm:spPr/>
    </dgm:pt>
    <dgm:pt modelId="{61A020E2-E86E-481D-A285-A4022F31F1F9}" type="pres">
      <dgm:prSet presAssocID="{8E9526B5-1467-417D-948D-55E080BFD89E}" presName="boxAndChildren" presStyleCnt="0"/>
      <dgm:spPr/>
    </dgm:pt>
    <dgm:pt modelId="{E2F1D4E2-02DD-4007-96A8-43A3344278FB}" type="pres">
      <dgm:prSet presAssocID="{8E9526B5-1467-417D-948D-55E080BFD89E}" presName="parentTextBox" presStyleLbl="alignNode1" presStyleIdx="0" presStyleCnt="2"/>
      <dgm:spPr/>
    </dgm:pt>
    <dgm:pt modelId="{FC2040E6-EC9E-4151-8CE7-EE28D0A92A79}" type="pres">
      <dgm:prSet presAssocID="{8E9526B5-1467-417D-948D-55E080BFD89E}" presName="descendantBox" presStyleLbl="bgAccFollowNode1" presStyleIdx="0" presStyleCnt="2"/>
      <dgm:spPr/>
    </dgm:pt>
    <dgm:pt modelId="{66CB72FA-C5DB-4638-9B49-AEB4A3A57153}" type="pres">
      <dgm:prSet presAssocID="{636B6093-2AEF-4703-AF65-B97E70764AB7}" presName="sp" presStyleCnt="0"/>
      <dgm:spPr/>
    </dgm:pt>
    <dgm:pt modelId="{77BADDBA-7822-4209-B71C-2E0F9BC15093}" type="pres">
      <dgm:prSet presAssocID="{1BD478DF-E002-4B8A-B8B2-C1797F4B3C2E}" presName="arrowAndChildren" presStyleCnt="0"/>
      <dgm:spPr/>
    </dgm:pt>
    <dgm:pt modelId="{51BF2467-5A48-468D-A90C-34EACD4985A2}" type="pres">
      <dgm:prSet presAssocID="{1BD478DF-E002-4B8A-B8B2-C1797F4B3C2E}" presName="parentTextArrow" presStyleLbl="node1" presStyleIdx="0" presStyleCnt="0"/>
      <dgm:spPr/>
    </dgm:pt>
    <dgm:pt modelId="{72277000-3727-4F3D-8400-24EE1FF2256A}" type="pres">
      <dgm:prSet presAssocID="{1BD478DF-E002-4B8A-B8B2-C1797F4B3C2E}" presName="arrow" presStyleLbl="alignNode1" presStyleIdx="1" presStyleCnt="2" custLinFactNeighborX="-495" custLinFactNeighborY="860"/>
      <dgm:spPr/>
    </dgm:pt>
    <dgm:pt modelId="{799F53C7-5222-4C20-A3AE-74213E6CB81E}" type="pres">
      <dgm:prSet presAssocID="{1BD478DF-E002-4B8A-B8B2-C1797F4B3C2E}" presName="descendantArrow" presStyleLbl="bgAccFollowNode1" presStyleIdx="1" presStyleCnt="2" custScaleY="99518" custLinFactNeighborY="1251"/>
      <dgm:spPr/>
    </dgm:pt>
  </dgm:ptLst>
  <dgm:cxnLst>
    <dgm:cxn modelId="{BCC2270D-DA27-4795-8CEE-3F537809E906}" type="presOf" srcId="{8E9526B5-1467-417D-948D-55E080BFD89E}" destId="{E2F1D4E2-02DD-4007-96A8-43A3344278FB}" srcOrd="0" destOrd="0" presId="urn:microsoft.com/office/officeart/2016/7/layout/VerticalDownArrowProcess"/>
    <dgm:cxn modelId="{67045A0E-2EBB-4579-B287-FAB0DBB04478}" type="presOf" srcId="{1BD478DF-E002-4B8A-B8B2-C1797F4B3C2E}" destId="{72277000-3727-4F3D-8400-24EE1FF2256A}" srcOrd="1" destOrd="0" presId="urn:microsoft.com/office/officeart/2016/7/layout/VerticalDownArrowProcess"/>
    <dgm:cxn modelId="{5E158B1A-A709-47DC-A3FE-5740DB1B163A}" srcId="{DCCB0AF9-1910-49B4-A8EA-88EEC742EC4D}" destId="{8E9526B5-1467-417D-948D-55E080BFD89E}" srcOrd="1" destOrd="0" parTransId="{C7CA221B-E88E-47EE-942C-B9A1FBBCA2F4}" sibTransId="{B67F0896-77F6-4B44-A628-BC83AD51AC09}"/>
    <dgm:cxn modelId="{C641EC1B-775D-403B-AEE0-002E8B5E9578}" type="presOf" srcId="{1BD478DF-E002-4B8A-B8B2-C1797F4B3C2E}" destId="{51BF2467-5A48-468D-A90C-34EACD4985A2}" srcOrd="0" destOrd="0" presId="urn:microsoft.com/office/officeart/2016/7/layout/VerticalDownArrowProcess"/>
    <dgm:cxn modelId="{9B5B4A28-F5CC-40E3-A769-09C5DD7F78BC}" type="presOf" srcId="{DCCB0AF9-1910-49B4-A8EA-88EEC742EC4D}" destId="{D6F6376A-8DF0-4B71-A5F9-19223CDD7DB2}" srcOrd="0" destOrd="0" presId="urn:microsoft.com/office/officeart/2016/7/layout/VerticalDownArrowProcess"/>
    <dgm:cxn modelId="{68190087-81D1-47D5-A3A3-CEE72833E871}" srcId="{8E9526B5-1467-417D-948D-55E080BFD89E}" destId="{9D12D685-50D4-466A-AB48-47A55C3D5BF7}" srcOrd="0" destOrd="0" parTransId="{FBC243C0-3CA4-492F-BB9F-EEBE59567333}" sibTransId="{4A7B00AC-7533-4805-B3CD-B7B7496EB410}"/>
    <dgm:cxn modelId="{54BFE2C0-010E-4783-AF6F-5C84FCD74D98}" type="presOf" srcId="{49E78A00-360A-454D-83A9-9A3F8804A23D}" destId="{799F53C7-5222-4C20-A3AE-74213E6CB81E}" srcOrd="0" destOrd="0" presId="urn:microsoft.com/office/officeart/2016/7/layout/VerticalDownArrowProcess"/>
    <dgm:cxn modelId="{8433F1C5-F0FD-43F0-995E-AA87DC7D63F7}" srcId="{DCCB0AF9-1910-49B4-A8EA-88EEC742EC4D}" destId="{1BD478DF-E002-4B8A-B8B2-C1797F4B3C2E}" srcOrd="0" destOrd="0" parTransId="{2A26C020-9E1C-475C-945D-EFD9B938C00B}" sibTransId="{636B6093-2AEF-4703-AF65-B97E70764AB7}"/>
    <dgm:cxn modelId="{0965D5D0-2556-4BC0-B254-48A700FF27EC}" srcId="{1BD478DF-E002-4B8A-B8B2-C1797F4B3C2E}" destId="{49E78A00-360A-454D-83A9-9A3F8804A23D}" srcOrd="0" destOrd="0" parTransId="{B5D5B490-B381-4D40-B275-12A2F5BA617D}" sibTransId="{871E2578-5149-472B-9569-93E55F9EC297}"/>
    <dgm:cxn modelId="{A318C2D9-477F-448E-80C8-67AC2E22CB34}" type="presOf" srcId="{9D12D685-50D4-466A-AB48-47A55C3D5BF7}" destId="{FC2040E6-EC9E-4151-8CE7-EE28D0A92A79}" srcOrd="0" destOrd="0" presId="urn:microsoft.com/office/officeart/2016/7/layout/VerticalDownArrowProcess"/>
    <dgm:cxn modelId="{9BF43D47-1072-4FCF-9347-BA25A476B000}" type="presParOf" srcId="{D6F6376A-8DF0-4B71-A5F9-19223CDD7DB2}" destId="{61A020E2-E86E-481D-A285-A4022F31F1F9}" srcOrd="0" destOrd="0" presId="urn:microsoft.com/office/officeart/2016/7/layout/VerticalDownArrowProcess"/>
    <dgm:cxn modelId="{786873D7-54A3-45E5-9CE7-E762A25490B2}" type="presParOf" srcId="{61A020E2-E86E-481D-A285-A4022F31F1F9}" destId="{E2F1D4E2-02DD-4007-96A8-43A3344278FB}" srcOrd="0" destOrd="0" presId="urn:microsoft.com/office/officeart/2016/7/layout/VerticalDownArrowProcess"/>
    <dgm:cxn modelId="{F95C38B2-FA95-4B95-9EDC-ABC2F710F557}" type="presParOf" srcId="{61A020E2-E86E-481D-A285-A4022F31F1F9}" destId="{FC2040E6-EC9E-4151-8CE7-EE28D0A92A79}" srcOrd="1" destOrd="0" presId="urn:microsoft.com/office/officeart/2016/7/layout/VerticalDownArrowProcess"/>
    <dgm:cxn modelId="{28DDF048-5605-4719-8D72-64CC7E9B7002}" type="presParOf" srcId="{D6F6376A-8DF0-4B71-A5F9-19223CDD7DB2}" destId="{66CB72FA-C5DB-4638-9B49-AEB4A3A57153}" srcOrd="1" destOrd="0" presId="urn:microsoft.com/office/officeart/2016/7/layout/VerticalDownArrowProcess"/>
    <dgm:cxn modelId="{33584A15-8D18-4957-86E3-A6423E181464}" type="presParOf" srcId="{D6F6376A-8DF0-4B71-A5F9-19223CDD7DB2}" destId="{77BADDBA-7822-4209-B71C-2E0F9BC15093}" srcOrd="2" destOrd="0" presId="urn:microsoft.com/office/officeart/2016/7/layout/VerticalDownArrowProcess"/>
    <dgm:cxn modelId="{548DEE1F-F8FE-4BED-A6B0-A13BDA05D1AC}" type="presParOf" srcId="{77BADDBA-7822-4209-B71C-2E0F9BC15093}" destId="{51BF2467-5A48-468D-A90C-34EACD4985A2}" srcOrd="0" destOrd="0" presId="urn:microsoft.com/office/officeart/2016/7/layout/VerticalDownArrowProcess"/>
    <dgm:cxn modelId="{811C5788-904C-4850-A1FE-FF524AF89A8F}" type="presParOf" srcId="{77BADDBA-7822-4209-B71C-2E0F9BC15093}" destId="{72277000-3727-4F3D-8400-24EE1FF2256A}" srcOrd="1" destOrd="0" presId="urn:microsoft.com/office/officeart/2016/7/layout/VerticalDownArrowProcess"/>
    <dgm:cxn modelId="{4642F122-EAB8-49CB-BD4C-5482C9C06589}" type="presParOf" srcId="{77BADDBA-7822-4209-B71C-2E0F9BC15093}" destId="{799F53C7-5222-4C20-A3AE-74213E6CB81E}"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D4E2-02DD-4007-96A8-43A3344278FB}">
      <dsp:nvSpPr>
        <dsp:cNvPr id="0" name=""/>
        <dsp:cNvSpPr/>
      </dsp:nvSpPr>
      <dsp:spPr>
        <a:xfrm>
          <a:off x="0" y="2064971"/>
          <a:ext cx="1633204" cy="1354844"/>
        </a:xfrm>
        <a:prstGeom prst="rect">
          <a:avLst/>
        </a:prstGeom>
        <a:solidFill>
          <a:schemeClr val="accent2"/>
        </a:solidFill>
        <a:ln w="6350" cap="flat" cmpd="sng" algn="ctr">
          <a:solidFill>
            <a:schemeClr val="accent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Before the next call</a:t>
          </a:r>
        </a:p>
      </dsp:txBody>
      <dsp:txXfrm>
        <a:off x="0" y="2064971"/>
        <a:ext cx="1633204" cy="1354844"/>
      </dsp:txXfrm>
    </dsp:sp>
    <dsp:sp modelId="{FC2040E6-EC9E-4151-8CE7-EE28D0A92A79}">
      <dsp:nvSpPr>
        <dsp:cNvPr id="0" name=""/>
        <dsp:cNvSpPr/>
      </dsp:nvSpPr>
      <dsp:spPr>
        <a:xfrm>
          <a:off x="1633204" y="2064971"/>
          <a:ext cx="4899614" cy="1354844"/>
        </a:xfrm>
        <a:prstGeom prst="rect">
          <a:avLst/>
        </a:prstGeom>
        <a:solidFill>
          <a:schemeClr val="lt1"/>
        </a:solidFill>
        <a:ln w="12700" cap="flat" cmpd="sng" algn="ctr">
          <a:solidFill>
            <a:schemeClr val="accent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Effective Performance Planning</a:t>
          </a:r>
          <a:r>
            <a:rPr lang="en-US" sz="1800" kern="1200">
              <a:solidFill>
                <a:schemeClr val="tx2"/>
              </a:solidFill>
              <a:latin typeface="+mj-lt"/>
              <a:ea typeface="+mn-ea"/>
              <a:cs typeface="+mn-cs"/>
            </a:rPr>
            <a:t> </a:t>
          </a:r>
          <a:endParaRPr lang="en-IN" sz="1800" kern="1200">
            <a:solidFill>
              <a:schemeClr val="tx2"/>
            </a:solidFill>
            <a:latin typeface="+mj-lt"/>
            <a:ea typeface="+mn-ea"/>
            <a:cs typeface="+mn-cs"/>
          </a:endParaRPr>
        </a:p>
      </dsp:txBody>
      <dsp:txXfrm>
        <a:off x="1633204" y="2064971"/>
        <a:ext cx="4899614" cy="1354844"/>
      </dsp:txXfrm>
    </dsp:sp>
    <dsp:sp modelId="{72277000-3727-4F3D-8400-24EE1FF2256A}">
      <dsp:nvSpPr>
        <dsp:cNvPr id="0" name=""/>
        <dsp:cNvSpPr/>
      </dsp:nvSpPr>
      <dsp:spPr>
        <a:xfrm rot="10800000">
          <a:off x="0" y="19463"/>
          <a:ext cx="1633204" cy="2083751"/>
        </a:xfrm>
        <a:prstGeom prst="upArrowCallout">
          <a:avLst>
            <a:gd name="adj1" fmla="val 5000"/>
            <a:gd name="adj2" fmla="val 10000"/>
            <a:gd name="adj3" fmla="val 15000"/>
            <a:gd name="adj4" fmla="val 64977"/>
          </a:avLst>
        </a:prstGeom>
        <a:solidFill>
          <a:schemeClr val="accent1"/>
        </a:solidFill>
        <a:ln w="6350" cap="flat" cmpd="sng" algn="ctr">
          <a:solidFill>
            <a:schemeClr val="accent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After the call</a:t>
          </a:r>
        </a:p>
      </dsp:txBody>
      <dsp:txXfrm rot="-10800000">
        <a:off x="0" y="19463"/>
        <a:ext cx="1633204" cy="1354438"/>
      </dsp:txXfrm>
    </dsp:sp>
    <dsp:sp modelId="{799F53C7-5222-4C20-A3AE-74213E6CB81E}">
      <dsp:nvSpPr>
        <dsp:cNvPr id="0" name=""/>
        <dsp:cNvSpPr/>
      </dsp:nvSpPr>
      <dsp:spPr>
        <a:xfrm>
          <a:off x="1633204" y="21751"/>
          <a:ext cx="4899614" cy="1347909"/>
        </a:xfrm>
        <a:prstGeom prst="rect">
          <a:avLst/>
        </a:prstGeom>
        <a:solidFill>
          <a:schemeClr val="lt1"/>
        </a:solidFill>
        <a:ln w="12700" cap="flat" cmpd="sng" algn="ctr">
          <a:solidFill>
            <a:schemeClr val="accent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Thorough Performance Analysis</a:t>
          </a:r>
          <a:endParaRPr lang="en-IN" sz="1600" kern="1200">
            <a:solidFill>
              <a:schemeClr val="tx2"/>
            </a:solidFill>
            <a:latin typeface="Arial" panose="020B0604020202020204" pitchFamily="34" charset="0"/>
            <a:ea typeface="+mn-ea"/>
            <a:cs typeface="Arial" panose="020B0604020202020204" pitchFamily="34" charset="0"/>
          </a:endParaRPr>
        </a:p>
      </dsp:txBody>
      <dsp:txXfrm>
        <a:off x="1633204" y="21751"/>
        <a:ext cx="4899614" cy="134790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E895C-CFD7-4F98-8A19-2E8E3E1D1E68}" type="datetimeFigureOut">
              <a:rPr lang="en-GB" smtClean="0"/>
              <a:t>29/03/2021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F5EB-E4E0-4709-9BD7-A22EE9051C14}" type="slidenum">
              <a:rPr lang="en-GB" smtClean="0"/>
              <a:t>‹#›</a:t>
            </a:fld>
            <a:endParaRPr lang="en-GB"/>
          </a:p>
        </p:txBody>
      </p:sp>
    </p:spTree>
    <p:extLst>
      <p:ext uri="{BB962C8B-B14F-4D97-AF65-F5344CB8AC3E}">
        <p14:creationId xmlns:p14="http://schemas.microsoft.com/office/powerpoint/2010/main" val="163446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D704BDA-0F5F-0B48-8691-EBC99D2969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58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17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40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42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0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263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28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01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7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9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provided an initial snap shot of the segments  through a BE Lens </a:t>
            </a:r>
          </a:p>
          <a:p>
            <a:pPr marL="457200" indent="-317500">
              <a:lnSpc>
                <a:spcPct val="100000"/>
              </a:lnSpc>
              <a:spcBef>
                <a:spcPts val="0"/>
              </a:spcBef>
              <a:buClr>
                <a:schemeClr val="dk1"/>
              </a:buClr>
              <a:buSzPts val="1400"/>
              <a:buFontTx/>
              <a:buChar char="●"/>
            </a:pPr>
            <a:r>
              <a:rPr lang="en-GB" sz="1200">
                <a:solidFill>
                  <a:schemeClr val="dk1"/>
                </a:solidFill>
              </a:rPr>
              <a:t>Lack of motivation and/or ability can be barriers that we address by developing behavioural triggers or nudges which may differ slightly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We have used the model and overlaid segment insights from activation plans and profiles to understand what the motivations, ability and  start to identify triggers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An approach to take to your teams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19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02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478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82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99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5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51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92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package" Target="../embeddings/Microsoft_Word_Document_527D7FA3.docx"/><Relationship Id="rId2" Type="http://schemas.openxmlformats.org/officeDocument/2006/relationships/slideMaster" Target="../slideMasters/slideMaster3.xml"/><Relationship Id="rId1" Type="http://schemas.openxmlformats.org/officeDocument/2006/relationships/vmlDrawing" Target="../drawings/vmlDrawing7.vml"/><Relationship Id="rId4" Type="http://schemas.openxmlformats.org/officeDocument/2006/relationships/image" Target="../media/image14.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774144176"/>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85890848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24237660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2667043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15338195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54062013"/>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691826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7409"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97464568"/>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115980540"/>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7391959"/>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445"/>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09807371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3073"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0293520"/>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4125635"/>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77651381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115833329"/>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493067298"/>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2477482458"/>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5500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1374527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4723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12957743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41192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376534527"/>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8186128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231922775"/>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9006105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35841"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35760966"/>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437246307"/>
      </p:ext>
    </p:extLst>
  </p:cSld>
  <p:clrMapOvr>
    <a:masterClrMapping/>
  </p:clrMapOvr>
  <p:transition>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7031920"/>
      </p:ext>
    </p:extLst>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649008"/>
      </p:ext>
    </p:extLst>
  </p:cSld>
  <p:clrMapOvr>
    <a:masterClrMapping/>
  </p:clrMapOvr>
  <p:transition>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cstate="email">
            <a:alphaModFix amt="16000"/>
            <a:extLst>
              <a:ext uri="{28A0092B-C50C-407E-A947-70E740481C1C}">
                <a14:useLocalDpi xmlns:a14="http://schemas.microsoft.com/office/drawing/2010/main"/>
              </a:ext>
            </a:extLst>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0855006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158958090"/>
      </p:ext>
    </p:extLst>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7067485"/>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595747087"/>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71081"/>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75939029"/>
      </p:ext>
    </p:extLst>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48283291"/>
      </p:ext>
    </p:extLst>
  </p:cSld>
  <p:clrMapOvr>
    <a:masterClrMapping/>
  </p:clrMapOvr>
  <p:transition>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4905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7794661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grpSp>
        <p:nvGrpSpPr>
          <p:cNvPr id="22" name="Group 21"/>
          <p:cNvGrpSpPr>
            <a:grpSpLocks noChangeAspect="1"/>
          </p:cNvGrpSpPr>
          <p:nvPr userDrawn="1"/>
        </p:nvGrpSpPr>
        <p:grpSpPr>
          <a:xfrm>
            <a:off x="5645986" y="1412969"/>
            <a:ext cx="900028" cy="914400"/>
            <a:chOff x="5127584" y="2099392"/>
            <a:chExt cx="555329" cy="564197"/>
          </a:xfrm>
        </p:grpSpPr>
        <p:sp>
          <p:nvSpPr>
            <p:cNvPr id="23" name="Freeform 18"/>
            <p:cNvSpPr>
              <a:spLocks/>
            </p:cNvSpPr>
            <p:nvPr userDrawn="1"/>
          </p:nvSpPr>
          <p:spPr bwMode="auto">
            <a:xfrm>
              <a:off x="5127584" y="2099392"/>
              <a:ext cx="555329" cy="564197"/>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sp>
          <p:nvSpPr>
            <p:cNvPr id="24" name="Freeform 19"/>
            <p:cNvSpPr>
              <a:spLocks/>
            </p:cNvSpPr>
            <p:nvPr userDrawn="1"/>
          </p:nvSpPr>
          <p:spPr bwMode="auto">
            <a:xfrm>
              <a:off x="5279613" y="2099392"/>
              <a:ext cx="250848" cy="251270"/>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grpSp>
    </p:spTree>
    <p:extLst>
      <p:ext uri="{BB962C8B-B14F-4D97-AF65-F5344CB8AC3E}">
        <p14:creationId xmlns:p14="http://schemas.microsoft.com/office/powerpoint/2010/main" val="12622727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t - orange footer">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userDrawn="1"/>
        </p:nvGraphicFramePr>
        <p:xfrm>
          <a:off x="1524000" y="3346450"/>
          <a:ext cx="9144000" cy="165100"/>
        </p:xfrm>
        <a:graphic>
          <a:graphicData uri="http://schemas.openxmlformats.org/presentationml/2006/ole">
            <mc:AlternateContent xmlns:mc="http://schemas.openxmlformats.org/markup-compatibility/2006">
              <mc:Choice xmlns:v="urn:schemas-microsoft-com:vml" Requires="v">
                <p:oleObj spid="_x0000_s49153" name="Document" r:id="rId3" imgW="6858000" imgH="165100" progId="Word.Document.12">
                  <p:embed/>
                </p:oleObj>
              </mc:Choice>
              <mc:Fallback>
                <p:oleObj name="Document" r:id="rId3" imgW="6858000" imgH="165100" progId="Word.Document.12">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46450"/>
                        <a:ext cx="914400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12" name="Content Placeholder 9"/>
          <p:cNvSpPr>
            <a:spLocks noGrp="1"/>
          </p:cNvSpPr>
          <p:nvPr>
            <p:ph sz="quarter" idx="10"/>
          </p:nvPr>
        </p:nvSpPr>
        <p:spPr>
          <a:xfrm>
            <a:off x="609600" y="1298448"/>
            <a:ext cx="10972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7"/>
            <a:r>
              <a:rPr lang="en-US"/>
              <a:t>Fifth level</a:t>
            </a:r>
          </a:p>
        </p:txBody>
      </p:sp>
    </p:spTree>
    <p:extLst>
      <p:ext uri="{BB962C8B-B14F-4D97-AF65-F5344CB8AC3E}">
        <p14:creationId xmlns:p14="http://schemas.microsoft.com/office/powerpoint/2010/main" val="17546659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098158683"/>
      </p:ext>
    </p:extLst>
  </p:cSld>
  <p:clrMapOvr>
    <a:masterClrMapping/>
  </p:clrMapOvr>
  <p:transition>
    <p:wipe dir="d"/>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066838184"/>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52225"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77193289"/>
      </p:ext>
    </p:extLst>
  </p:cSld>
  <p:clrMapOvr>
    <a:masterClrMapping/>
  </p:clrMapOvr>
  <p:transition>
    <p:wipe di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254208557"/>
      </p:ext>
    </p:extLst>
  </p:cSld>
  <p:clrMapOvr>
    <a:masterClrMapping/>
  </p:clrMapOvr>
  <p:transition>
    <p:wipe di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8325970"/>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409673"/>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32175"/>
      </p:ext>
    </p:extLst>
  </p:cSld>
  <p:clrMapOvr>
    <a:masterClrMapping/>
  </p:clrMapOvr>
  <p:transition>
    <p:wipe dir="d"/>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85981928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525861533"/>
      </p:ext>
    </p:extLst>
  </p:cSld>
  <p:clrMapOvr>
    <a:masterClrMapping/>
  </p:clrMapOvr>
  <p:transition>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21588751"/>
      </p:ext>
    </p:extLst>
  </p:cSld>
  <p:clrMapOvr>
    <a:masterClrMapping/>
  </p:clrMapOvr>
  <p:transition>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596740697"/>
      </p:ext>
    </p:extLst>
  </p:cSld>
  <p:clrMapOvr>
    <a:masterClrMapping/>
  </p:clrMapOvr>
  <p:transition>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755670463"/>
      </p:ext>
    </p:extLst>
  </p:cSld>
  <p:clrMapOvr>
    <a:masterClrMapping/>
  </p:clrMapOvr>
  <p:transition>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402956381"/>
      </p:ext>
    </p:extLst>
  </p:cSld>
  <p:clrMapOvr>
    <a:masterClrMapping/>
  </p:clrMapOvr>
  <p:transition>
    <p:wipe di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1379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9641528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6517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2067012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40950687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29964821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D4EC7FEB-3003-CF4D-A0F5-0CC93E08602A}"/>
              </a:ext>
            </a:extLst>
          </p:cNvPr>
          <p:cNvPicPr>
            <a:picLocks noChangeAspect="1"/>
          </p:cNvPicPr>
          <p:nvPr userDrawn="1"/>
        </p:nvPicPr>
        <p:blipFill>
          <a:blip r:embed="rId2"/>
          <a:stretch>
            <a:fillRect/>
          </a:stretch>
        </p:blipFill>
        <p:spPr>
          <a:xfrm>
            <a:off x="8592277" y="5549296"/>
            <a:ext cx="2976331" cy="568003"/>
          </a:xfrm>
          <a:prstGeom prst="rect">
            <a:avLst/>
          </a:prstGeom>
        </p:spPr>
      </p:pic>
      <p:pic>
        <p:nvPicPr>
          <p:cNvPr id="12" name="Picture 11" descr="A picture containing computer&#10;&#10;Description automatically generated">
            <a:extLst>
              <a:ext uri="{FF2B5EF4-FFF2-40B4-BE49-F238E27FC236}">
                <a16:creationId xmlns:a16="http://schemas.microsoft.com/office/drawing/2014/main" id="{49E3826A-D34B-9245-A792-8736A1692CD2}"/>
              </a:ext>
            </a:extLst>
          </p:cNvPr>
          <p:cNvPicPr>
            <a:picLocks noChangeAspect="1"/>
          </p:cNvPicPr>
          <p:nvPr userDrawn="1"/>
        </p:nvPicPr>
        <p:blipFill rotWithShape="1">
          <a:blip r:embed="rId3"/>
          <a:srcRect r="494"/>
          <a:stretch/>
        </p:blipFill>
        <p:spPr>
          <a:xfrm>
            <a:off x="1" y="0"/>
            <a:ext cx="12192000" cy="6858000"/>
          </a:xfrm>
          <a:prstGeom prst="rect">
            <a:avLst/>
          </a:prstGeom>
        </p:spPr>
      </p:pic>
      <p:sp>
        <p:nvSpPr>
          <p:cNvPr id="2" name="Title 1"/>
          <p:cNvSpPr>
            <a:spLocks noGrp="1"/>
          </p:cNvSpPr>
          <p:nvPr>
            <p:ph type="ctrTitle" hasCustomPrompt="1"/>
          </p:nvPr>
        </p:nvSpPr>
        <p:spPr>
          <a:xfrm>
            <a:off x="2252133" y="2452620"/>
            <a:ext cx="7696200" cy="1119449"/>
          </a:xfrm>
          <a:prstGeom prst="rect">
            <a:avLst/>
          </a:prstGeom>
        </p:spPr>
        <p:txBody>
          <a:bodyPr lIns="0" tIns="0" rIns="0" bIns="0" anchor="b"/>
          <a:lstStyle>
            <a:lvl1pPr algn="l">
              <a:defRPr sz="4000">
                <a:solidFill>
                  <a:schemeClr val="accent1"/>
                </a:solidFill>
                <a:latin typeface="Arial" panose="020B0604020202020204" pitchFamily="34" charset="0"/>
                <a:cs typeface="Arial" panose="020B0604020202020204" pitchFamily="34" charset="0"/>
              </a:defRPr>
            </a:lvl1pPr>
          </a:lstStyle>
          <a:p>
            <a:r>
              <a:rPr lang="en-US"/>
              <a:t>Click to add title</a:t>
            </a:r>
          </a:p>
        </p:txBody>
      </p:sp>
      <p:cxnSp>
        <p:nvCxnSpPr>
          <p:cNvPr id="13" name="Straight Connector 12">
            <a:extLst>
              <a:ext uri="{FF2B5EF4-FFF2-40B4-BE49-F238E27FC236}">
                <a16:creationId xmlns:a16="http://schemas.microsoft.com/office/drawing/2014/main" id="{56AFF936-6769-5E4F-9013-92A64286AAAC}"/>
              </a:ext>
            </a:extLst>
          </p:cNvPr>
          <p:cNvCxnSpPr>
            <a:cxnSpLocks/>
          </p:cNvCxnSpPr>
          <p:nvPr userDrawn="1"/>
        </p:nvCxnSpPr>
        <p:spPr>
          <a:xfrm>
            <a:off x="2252133" y="3572069"/>
            <a:ext cx="7696200"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3AC4FD4-8040-1940-A5A6-CB21B9EFADCA}"/>
              </a:ext>
            </a:extLst>
          </p:cNvPr>
          <p:cNvSpPr>
            <a:spLocks noGrp="1"/>
          </p:cNvSpPr>
          <p:nvPr>
            <p:ph type="body" sz="quarter" idx="10" hasCustomPrompt="1"/>
          </p:nvPr>
        </p:nvSpPr>
        <p:spPr>
          <a:xfrm>
            <a:off x="2252133" y="3750733"/>
            <a:ext cx="7696200" cy="524933"/>
          </a:xfrm>
          <a:prstGeom prst="rect">
            <a:avLst/>
          </a:prstGeom>
        </p:spPr>
        <p:txBody>
          <a:bodyPr lIns="0" tIns="0" rIns="0" bIns="0"/>
          <a:lstStyle>
            <a:lvl1pPr marL="0" indent="0">
              <a:buNone/>
              <a:defRPr sz="14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Master subtitle style</a:t>
            </a:r>
          </a:p>
        </p:txBody>
      </p:sp>
      <p:sp>
        <p:nvSpPr>
          <p:cNvPr id="20" name="Text Placeholder 18">
            <a:extLst>
              <a:ext uri="{FF2B5EF4-FFF2-40B4-BE49-F238E27FC236}">
                <a16:creationId xmlns:a16="http://schemas.microsoft.com/office/drawing/2014/main" id="{4B34FC74-1D5B-C143-891E-3E826BD73FDB}"/>
              </a:ext>
            </a:extLst>
          </p:cNvPr>
          <p:cNvSpPr>
            <a:spLocks noGrp="1"/>
          </p:cNvSpPr>
          <p:nvPr>
            <p:ph type="body" sz="quarter" idx="11" hasCustomPrompt="1"/>
          </p:nvPr>
        </p:nvSpPr>
        <p:spPr>
          <a:xfrm>
            <a:off x="2252134" y="4592302"/>
            <a:ext cx="2742949" cy="216765"/>
          </a:xfrm>
          <a:prstGeom prst="rect">
            <a:avLst/>
          </a:prstGeom>
        </p:spPr>
        <p:txBody>
          <a:bodyPr lIns="0" tIns="0" rIns="0" bIns="0"/>
          <a:lstStyle>
            <a:lvl1pPr marL="0" indent="0">
              <a:buNone/>
              <a:defRPr sz="1067">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add date</a:t>
            </a:r>
          </a:p>
        </p:txBody>
      </p:sp>
      <p:sp>
        <p:nvSpPr>
          <p:cNvPr id="14" name="Text Placeholder 18">
            <a:extLst>
              <a:ext uri="{FF2B5EF4-FFF2-40B4-BE49-F238E27FC236}">
                <a16:creationId xmlns:a16="http://schemas.microsoft.com/office/drawing/2014/main" id="{BAC81BB4-212F-F341-80DB-09B1016D348C}"/>
              </a:ext>
            </a:extLst>
          </p:cNvPr>
          <p:cNvSpPr>
            <a:spLocks noGrp="1"/>
          </p:cNvSpPr>
          <p:nvPr>
            <p:ph type="body" sz="quarter" idx="13" hasCustomPrompt="1"/>
          </p:nvPr>
        </p:nvSpPr>
        <p:spPr>
          <a:xfrm>
            <a:off x="2252134" y="5857970"/>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10" name="Picture 9" descr="A close up of a sign&#10;&#10;Description automatically generated">
            <a:extLst>
              <a:ext uri="{FF2B5EF4-FFF2-40B4-BE49-F238E27FC236}">
                <a16:creationId xmlns:a16="http://schemas.microsoft.com/office/drawing/2014/main" id="{62486E00-792C-4543-B570-6D54CEF7D7E4}"/>
              </a:ext>
            </a:extLst>
          </p:cNvPr>
          <p:cNvPicPr>
            <a:picLocks noChangeAspect="1"/>
          </p:cNvPicPr>
          <p:nvPr userDrawn="1"/>
        </p:nvPicPr>
        <p:blipFill>
          <a:blip r:embed="rId4"/>
          <a:stretch>
            <a:fillRect/>
          </a:stretch>
        </p:blipFill>
        <p:spPr>
          <a:xfrm>
            <a:off x="2272768" y="886933"/>
            <a:ext cx="2759417" cy="759947"/>
          </a:xfrm>
          <a:prstGeom prst="rect">
            <a:avLst/>
          </a:prstGeom>
        </p:spPr>
      </p:pic>
    </p:spTree>
    <p:extLst>
      <p:ext uri="{BB962C8B-B14F-4D97-AF65-F5344CB8AC3E}">
        <p14:creationId xmlns:p14="http://schemas.microsoft.com/office/powerpoint/2010/main" val="942011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0D4D6-C6A9-4342-AAFE-6F94FB21CAC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p:cNvSpPr>
            <a:spLocks noGrp="1"/>
          </p:cNvSpPr>
          <p:nvPr>
            <p:ph type="ctrTitle"/>
          </p:nvPr>
        </p:nvSpPr>
        <p:spPr>
          <a:xfrm>
            <a:off x="863600" y="1797051"/>
            <a:ext cx="10464800" cy="2731407"/>
          </a:xfrm>
          <a:prstGeom prst="rect">
            <a:avLst/>
          </a:prstGeom>
        </p:spPr>
        <p:txBody>
          <a:bodyPr lIns="0" tIns="0" rIns="0" bIns="0" anchor="ctr"/>
          <a:lstStyle>
            <a:lvl1pPr algn="ctr">
              <a:defRPr sz="40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3243E947-ECA8-1E4D-9828-568C2A74E400}"/>
              </a:ext>
            </a:extLst>
          </p:cNvPr>
          <p:cNvPicPr>
            <a:picLocks noChangeAspect="1"/>
          </p:cNvPicPr>
          <p:nvPr userDrawn="1"/>
        </p:nvPicPr>
        <p:blipFill>
          <a:blip r:embed="rId3"/>
          <a:stretch>
            <a:fillRect/>
          </a:stretch>
        </p:blipFill>
        <p:spPr>
          <a:xfrm>
            <a:off x="1" y="91667"/>
            <a:ext cx="2491497" cy="1759935"/>
          </a:xfrm>
          <a:prstGeom prst="rect">
            <a:avLst/>
          </a:prstGeom>
        </p:spPr>
      </p:pic>
    </p:spTree>
    <p:extLst>
      <p:ext uri="{BB962C8B-B14F-4D97-AF65-F5344CB8AC3E}">
        <p14:creationId xmlns:p14="http://schemas.microsoft.com/office/powerpoint/2010/main" val="3163382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42313425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63A195-CE96-D842-9603-C967A7C7DB5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630836" y="6459446"/>
            <a:ext cx="601133" cy="171449"/>
          </a:xfrm>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8">
            <a:extLst>
              <a:ext uri="{FF2B5EF4-FFF2-40B4-BE49-F238E27FC236}">
                <a16:creationId xmlns:a16="http://schemas.microsoft.com/office/drawing/2014/main" id="{E87BDDA0-37D6-374F-8CD6-794707DCF6B5}"/>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6" name="Text Placeholder 8">
            <a:extLst>
              <a:ext uri="{FF2B5EF4-FFF2-40B4-BE49-F238E27FC236}">
                <a16:creationId xmlns:a16="http://schemas.microsoft.com/office/drawing/2014/main" id="{BF959AB0-4E19-5643-AEF5-198333A5FA31}"/>
              </a:ext>
            </a:extLst>
          </p:cNvPr>
          <p:cNvSpPr>
            <a:spLocks noGrp="1"/>
          </p:cNvSpPr>
          <p:nvPr>
            <p:ph type="body" sz="quarter" idx="14"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9" name="Text Placeholder 18">
            <a:extLst>
              <a:ext uri="{FF2B5EF4-FFF2-40B4-BE49-F238E27FC236}">
                <a16:creationId xmlns:a16="http://schemas.microsoft.com/office/drawing/2014/main" id="{57F8215E-591F-2447-B058-033F7A5F49C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5E04DBA0-A8F2-BD4F-B20A-C1A4AECA4F3F}"/>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94159118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4D8C5D-2A98-6746-B2C9-B3F01796E6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0" name="Picture 9" descr="A picture containing food&#10;&#10;Description automatically generated">
            <a:extLst>
              <a:ext uri="{FF2B5EF4-FFF2-40B4-BE49-F238E27FC236}">
                <a16:creationId xmlns:a16="http://schemas.microsoft.com/office/drawing/2014/main" id="{7F4FAF77-E84D-2240-9062-F25F34D1198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0069616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6E420-28E6-E142-B1C4-384F0C26A1B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1797052"/>
            <a:ext cx="10464800" cy="4032249"/>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2C1030D3-4C88-E241-BC5F-ED0CCACA76C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5439805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6F0515-DD29-764E-8F2E-9E615FCF45D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878776"/>
            <a:ext cx="10464800"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D4328970-8600-5544-AFEF-04A9B4380FF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637207"/>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D8C13-2F89-1242-A1B3-BF115D26F6B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6275789"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A6D42A49-1496-0E41-AAE2-53504FCBDB1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32795817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058214966"/>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2E0F9E-1B89-1A44-B589-26AED4514D2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627579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6275790"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863600"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sp>
        <p:nvSpPr>
          <p:cNvPr id="12" name="Text Placeholder 18">
            <a:extLst>
              <a:ext uri="{FF2B5EF4-FFF2-40B4-BE49-F238E27FC236}">
                <a16:creationId xmlns:a16="http://schemas.microsoft.com/office/drawing/2014/main" id="{D7E715AC-2F65-9D48-9C31-DC2EA363E1D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3" name="Picture 12" descr="A picture containing food&#10;&#10;Description automatically generated">
            <a:extLst>
              <a:ext uri="{FF2B5EF4-FFF2-40B4-BE49-F238E27FC236}">
                <a16:creationId xmlns:a16="http://schemas.microsoft.com/office/drawing/2014/main" id="{AF90011C-BABB-F147-886E-E51EC07CEEA0}"/>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1347458"/>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60CE29-A07C-E24F-86E6-33E3860C4853}"/>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a:extLst>
              <a:ext uri="{FF2B5EF4-FFF2-40B4-BE49-F238E27FC236}">
                <a16:creationId xmlns:a16="http://schemas.microsoft.com/office/drawing/2014/main" id="{DD80434B-45BC-724F-86CA-DB078C2762EE}"/>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2" name="Text Placeholder 9">
            <a:extLst>
              <a:ext uri="{FF2B5EF4-FFF2-40B4-BE49-F238E27FC236}">
                <a16:creationId xmlns:a16="http://schemas.microsoft.com/office/drawing/2014/main" id="{9A455E9F-B1B6-CC4B-ADB7-FE762C83FC00}"/>
              </a:ext>
            </a:extLst>
          </p:cNvPr>
          <p:cNvSpPr>
            <a:spLocks noGrp="1"/>
          </p:cNvSpPr>
          <p:nvPr>
            <p:ph type="body" sz="quarter" idx="14"/>
          </p:nvPr>
        </p:nvSpPr>
        <p:spPr>
          <a:xfrm>
            <a:off x="863601" y="1797052"/>
            <a:ext cx="1046479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683D25DA-F533-E449-9C72-EFA5288FF94C}"/>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14" name="Text Placeholder 10">
            <a:extLst>
              <a:ext uri="{FF2B5EF4-FFF2-40B4-BE49-F238E27FC236}">
                <a16:creationId xmlns:a16="http://schemas.microsoft.com/office/drawing/2014/main" id="{CA09709B-93D1-5846-BF92-D12943FA2C35}"/>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6" name="Text Placeholder 18">
            <a:extLst>
              <a:ext uri="{FF2B5EF4-FFF2-40B4-BE49-F238E27FC236}">
                <a16:creationId xmlns:a16="http://schemas.microsoft.com/office/drawing/2014/main" id="{7EF141EE-5539-1E48-B306-D1F0A858730F}"/>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9" name="Text Placeholder 18">
            <a:extLst>
              <a:ext uri="{FF2B5EF4-FFF2-40B4-BE49-F238E27FC236}">
                <a16:creationId xmlns:a16="http://schemas.microsoft.com/office/drawing/2014/main" id="{D6E552D1-BAD2-FC4B-AD94-43053B4ABC12}"/>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5" name="Picture 4" descr="A picture containing food&#10;&#10;Description automatically generated">
            <a:extLst>
              <a:ext uri="{FF2B5EF4-FFF2-40B4-BE49-F238E27FC236}">
                <a16:creationId xmlns:a16="http://schemas.microsoft.com/office/drawing/2014/main" id="{CF562FFE-D301-974C-A769-E835F8377A5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5756188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7DF505-FAF6-7A4F-BDF3-BDD09CAE27C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userDrawn="1">
            <p:ph type="body" sz="quarter" idx="15"/>
          </p:nvPr>
        </p:nvSpPr>
        <p:spPr>
          <a:xfrm>
            <a:off x="6275790"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8">
            <a:extLst>
              <a:ext uri="{FF2B5EF4-FFF2-40B4-BE49-F238E27FC236}">
                <a16:creationId xmlns:a16="http://schemas.microsoft.com/office/drawing/2014/main" id="{468750AA-7237-184E-A7B9-579FE9B791F1}"/>
              </a:ext>
            </a:extLst>
          </p:cNvPr>
          <p:cNvSpPr>
            <a:spLocks noGrp="1"/>
          </p:cNvSpPr>
          <p:nvPr>
            <p:ph type="body" sz="quarter" idx="16" hasCustomPrompt="1"/>
          </p:nvPr>
        </p:nvSpPr>
        <p:spPr>
          <a:xfrm>
            <a:off x="863599" y="6436788"/>
            <a:ext cx="773253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35F48131-D77A-0B47-806E-66BEAA9F02E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5" name="Picture 14" descr="A picture containing food&#10;&#10;Description automatically generated">
            <a:extLst>
              <a:ext uri="{FF2B5EF4-FFF2-40B4-BE49-F238E27FC236}">
                <a16:creationId xmlns:a16="http://schemas.microsoft.com/office/drawing/2014/main" id="{736730F5-6A73-044A-85F1-02198CFBF2F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201938108"/>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BA6798-D065-0746-BEBD-1923E07F6D6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p:ph type="body" sz="quarter" idx="15"/>
          </p:nvPr>
        </p:nvSpPr>
        <p:spPr>
          <a:xfrm>
            <a:off x="8842736"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A3818016-5C96-2B44-884F-78BB62E2084C}"/>
              </a:ext>
            </a:extLst>
          </p:cNvPr>
          <p:cNvSpPr>
            <a:spLocks noGrp="1"/>
          </p:cNvSpPr>
          <p:nvPr userDrawn="1">
            <p:ph type="body" sz="quarter" idx="17"/>
          </p:nvPr>
        </p:nvSpPr>
        <p:spPr>
          <a:xfrm>
            <a:off x="130170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1" name="Text Placeholder 18">
            <a:extLst>
              <a:ext uri="{FF2B5EF4-FFF2-40B4-BE49-F238E27FC236}">
                <a16:creationId xmlns:a16="http://schemas.microsoft.com/office/drawing/2014/main" id="{680852F8-925F-F747-9419-8ED70D56B858}"/>
              </a:ext>
            </a:extLst>
          </p:cNvPr>
          <p:cNvSpPr>
            <a:spLocks noGrp="1"/>
          </p:cNvSpPr>
          <p:nvPr>
            <p:ph type="body" sz="quarter" idx="18"/>
          </p:nvPr>
        </p:nvSpPr>
        <p:spPr>
          <a:xfrm>
            <a:off x="396767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3" name="Text Placeholder 18">
            <a:extLst>
              <a:ext uri="{FF2B5EF4-FFF2-40B4-BE49-F238E27FC236}">
                <a16:creationId xmlns:a16="http://schemas.microsoft.com/office/drawing/2014/main" id="{98DD4382-CCED-7C4E-85DC-CA00337C4B30}"/>
              </a:ext>
            </a:extLst>
          </p:cNvPr>
          <p:cNvSpPr>
            <a:spLocks noGrp="1"/>
          </p:cNvSpPr>
          <p:nvPr>
            <p:ph type="body" sz="quarter" idx="19"/>
          </p:nvPr>
        </p:nvSpPr>
        <p:spPr>
          <a:xfrm>
            <a:off x="661691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5" name="Text Placeholder 18">
            <a:extLst>
              <a:ext uri="{FF2B5EF4-FFF2-40B4-BE49-F238E27FC236}">
                <a16:creationId xmlns:a16="http://schemas.microsoft.com/office/drawing/2014/main" id="{0E053E3C-116F-A740-8A63-D11633115E2B}"/>
              </a:ext>
            </a:extLst>
          </p:cNvPr>
          <p:cNvSpPr>
            <a:spLocks noGrp="1"/>
          </p:cNvSpPr>
          <p:nvPr>
            <p:ph type="body" sz="quarter" idx="20"/>
          </p:nvPr>
        </p:nvSpPr>
        <p:spPr>
          <a:xfrm>
            <a:off x="928448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normalizeH="0"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0" name="Text Placeholder 9">
            <a:extLst>
              <a:ext uri="{FF2B5EF4-FFF2-40B4-BE49-F238E27FC236}">
                <a16:creationId xmlns:a16="http://schemas.microsoft.com/office/drawing/2014/main" id="{C8EACA12-8FC8-D944-8F1A-2ED7D797F39A}"/>
              </a:ext>
            </a:extLst>
          </p:cNvPr>
          <p:cNvSpPr>
            <a:spLocks noGrp="1"/>
          </p:cNvSpPr>
          <p:nvPr>
            <p:ph type="body" sz="quarter" idx="22"/>
          </p:nvPr>
        </p:nvSpPr>
        <p:spPr>
          <a:xfrm>
            <a:off x="3536755"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A5362241-D360-4341-B421-C79188810AEA}"/>
              </a:ext>
            </a:extLst>
          </p:cNvPr>
          <p:cNvSpPr>
            <a:spLocks noGrp="1"/>
          </p:cNvSpPr>
          <p:nvPr>
            <p:ph type="body" sz="quarter" idx="23"/>
          </p:nvPr>
        </p:nvSpPr>
        <p:spPr>
          <a:xfrm>
            <a:off x="6187189"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27" name="Text Placeholder 18">
            <a:extLst>
              <a:ext uri="{FF2B5EF4-FFF2-40B4-BE49-F238E27FC236}">
                <a16:creationId xmlns:a16="http://schemas.microsoft.com/office/drawing/2014/main" id="{9014FE69-157F-3845-AA60-171FEC92227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9" name="Picture 28" descr="A picture containing food&#10;&#10;Description automatically generated">
            <a:extLst>
              <a:ext uri="{FF2B5EF4-FFF2-40B4-BE49-F238E27FC236}">
                <a16:creationId xmlns:a16="http://schemas.microsoft.com/office/drawing/2014/main" id="{1D46319A-51C9-1A4C-976D-5DBFF1BD42B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79021459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8A6D4D4-8209-3345-A637-D0217991F8F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31" name="Rounded Rectangle 30">
            <a:extLst>
              <a:ext uri="{FF2B5EF4-FFF2-40B4-BE49-F238E27FC236}">
                <a16:creationId xmlns:a16="http://schemas.microsoft.com/office/drawing/2014/main" id="{7F7611B0-AEF8-294E-B9B5-36365DE4D6DE}"/>
              </a:ext>
            </a:extLst>
          </p:cNvPr>
          <p:cNvSpPr/>
          <p:nvPr userDrawn="1"/>
        </p:nvSpPr>
        <p:spPr>
          <a:xfrm>
            <a:off x="863601"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Text Placeholder 9">
            <a:extLst>
              <a:ext uri="{FF2B5EF4-FFF2-40B4-BE49-F238E27FC236}">
                <a16:creationId xmlns:a16="http://schemas.microsoft.com/office/drawing/2014/main" id="{93D6D5C0-A05A-594C-919D-81D4F19F3681}"/>
              </a:ext>
            </a:extLst>
          </p:cNvPr>
          <p:cNvSpPr>
            <a:spLocks noGrp="1"/>
          </p:cNvSpPr>
          <p:nvPr>
            <p:ph type="body" sz="quarter" idx="24"/>
          </p:nvPr>
        </p:nvSpPr>
        <p:spPr>
          <a:xfrm>
            <a:off x="1103704"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9B550DAC-D03A-BB46-9632-38951808369F}"/>
              </a:ext>
            </a:extLst>
          </p:cNvPr>
          <p:cNvSpPr>
            <a:spLocks noGrp="1"/>
          </p:cNvSpPr>
          <p:nvPr>
            <p:ph type="body" sz="quarter" idx="16" hasCustomPrompt="1"/>
          </p:nvPr>
        </p:nvSpPr>
        <p:spPr>
          <a:xfrm>
            <a:off x="863602"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4" name="Rectangle 33">
            <a:extLst>
              <a:ext uri="{FF2B5EF4-FFF2-40B4-BE49-F238E27FC236}">
                <a16:creationId xmlns:a16="http://schemas.microsoft.com/office/drawing/2014/main" id="{F7785605-5E70-484D-852E-E62D263C437A}"/>
              </a:ext>
            </a:extLst>
          </p:cNvPr>
          <p:cNvSpPr/>
          <p:nvPr userDrawn="1"/>
        </p:nvSpPr>
        <p:spPr>
          <a:xfrm>
            <a:off x="863602"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ounded Rectangle 35">
            <a:extLst>
              <a:ext uri="{FF2B5EF4-FFF2-40B4-BE49-F238E27FC236}">
                <a16:creationId xmlns:a16="http://schemas.microsoft.com/office/drawing/2014/main" id="{E2CAB3FA-A240-1544-9F00-90FED28AEDD4}"/>
              </a:ext>
            </a:extLst>
          </p:cNvPr>
          <p:cNvSpPr/>
          <p:nvPr userDrawn="1"/>
        </p:nvSpPr>
        <p:spPr>
          <a:xfrm>
            <a:off x="8832746"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Text Placeholder 9">
            <a:extLst>
              <a:ext uri="{FF2B5EF4-FFF2-40B4-BE49-F238E27FC236}">
                <a16:creationId xmlns:a16="http://schemas.microsoft.com/office/drawing/2014/main" id="{85DE3F2F-40CA-514E-A735-725DC8A9858E}"/>
              </a:ext>
            </a:extLst>
          </p:cNvPr>
          <p:cNvSpPr>
            <a:spLocks noGrp="1"/>
          </p:cNvSpPr>
          <p:nvPr>
            <p:ph type="body" sz="quarter" idx="25"/>
          </p:nvPr>
        </p:nvSpPr>
        <p:spPr>
          <a:xfrm>
            <a:off x="9072849"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AE33E935-9726-AE4A-90AB-D0454CEE6C1E}"/>
              </a:ext>
            </a:extLst>
          </p:cNvPr>
          <p:cNvSpPr>
            <a:spLocks noGrp="1"/>
          </p:cNvSpPr>
          <p:nvPr>
            <p:ph type="body" sz="quarter" idx="26" hasCustomPrompt="1"/>
          </p:nvPr>
        </p:nvSpPr>
        <p:spPr>
          <a:xfrm>
            <a:off x="8832747"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9" name="Rectangle 38">
            <a:extLst>
              <a:ext uri="{FF2B5EF4-FFF2-40B4-BE49-F238E27FC236}">
                <a16:creationId xmlns:a16="http://schemas.microsoft.com/office/drawing/2014/main" id="{13D0C71D-BF52-AD40-8CEC-51F5CEFBC8B7}"/>
              </a:ext>
            </a:extLst>
          </p:cNvPr>
          <p:cNvSpPr/>
          <p:nvPr userDrawn="1"/>
        </p:nvSpPr>
        <p:spPr>
          <a:xfrm>
            <a:off x="8832747"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ounded Rectangle 39">
            <a:extLst>
              <a:ext uri="{FF2B5EF4-FFF2-40B4-BE49-F238E27FC236}">
                <a16:creationId xmlns:a16="http://schemas.microsoft.com/office/drawing/2014/main" id="{9BD885CE-38EA-414B-871F-D34C618F7798}"/>
              </a:ext>
            </a:extLst>
          </p:cNvPr>
          <p:cNvSpPr/>
          <p:nvPr userDrawn="1"/>
        </p:nvSpPr>
        <p:spPr>
          <a:xfrm>
            <a:off x="6177199"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Text Placeholder 9">
            <a:extLst>
              <a:ext uri="{FF2B5EF4-FFF2-40B4-BE49-F238E27FC236}">
                <a16:creationId xmlns:a16="http://schemas.microsoft.com/office/drawing/2014/main" id="{5AA70F9F-715E-604A-9F09-1E2D9F0E7728}"/>
              </a:ext>
            </a:extLst>
          </p:cNvPr>
          <p:cNvSpPr>
            <a:spLocks noGrp="1"/>
          </p:cNvSpPr>
          <p:nvPr>
            <p:ph type="body" sz="quarter" idx="27"/>
          </p:nvPr>
        </p:nvSpPr>
        <p:spPr>
          <a:xfrm>
            <a:off x="6417302"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B47E00C1-754D-024B-BCE6-1DB1A85C3B78}"/>
              </a:ext>
            </a:extLst>
          </p:cNvPr>
          <p:cNvSpPr>
            <a:spLocks noGrp="1"/>
          </p:cNvSpPr>
          <p:nvPr>
            <p:ph type="body" sz="quarter" idx="28" hasCustomPrompt="1"/>
          </p:nvPr>
        </p:nvSpPr>
        <p:spPr>
          <a:xfrm>
            <a:off x="6177201"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3" name="Rectangle 42">
            <a:extLst>
              <a:ext uri="{FF2B5EF4-FFF2-40B4-BE49-F238E27FC236}">
                <a16:creationId xmlns:a16="http://schemas.microsoft.com/office/drawing/2014/main" id="{E2DEAA2F-6124-5345-9CF4-2E835CCDE9C8}"/>
              </a:ext>
            </a:extLst>
          </p:cNvPr>
          <p:cNvSpPr/>
          <p:nvPr userDrawn="1"/>
        </p:nvSpPr>
        <p:spPr>
          <a:xfrm>
            <a:off x="6177200"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ounded Rectangle 48">
            <a:extLst>
              <a:ext uri="{FF2B5EF4-FFF2-40B4-BE49-F238E27FC236}">
                <a16:creationId xmlns:a16="http://schemas.microsoft.com/office/drawing/2014/main" id="{FCDCC53D-2C00-D34B-B93B-F91346938C44}"/>
              </a:ext>
            </a:extLst>
          </p:cNvPr>
          <p:cNvSpPr/>
          <p:nvPr userDrawn="1"/>
        </p:nvSpPr>
        <p:spPr>
          <a:xfrm>
            <a:off x="3518793"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Text Placeholder 9">
            <a:extLst>
              <a:ext uri="{FF2B5EF4-FFF2-40B4-BE49-F238E27FC236}">
                <a16:creationId xmlns:a16="http://schemas.microsoft.com/office/drawing/2014/main" id="{7F8FE733-3114-0E47-BE26-3D8F5F08FEE4}"/>
              </a:ext>
            </a:extLst>
          </p:cNvPr>
          <p:cNvSpPr>
            <a:spLocks noGrp="1"/>
          </p:cNvSpPr>
          <p:nvPr>
            <p:ph type="body" sz="quarter" idx="29"/>
          </p:nvPr>
        </p:nvSpPr>
        <p:spPr>
          <a:xfrm>
            <a:off x="3758896"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2">
            <a:extLst>
              <a:ext uri="{FF2B5EF4-FFF2-40B4-BE49-F238E27FC236}">
                <a16:creationId xmlns:a16="http://schemas.microsoft.com/office/drawing/2014/main" id="{22B555CE-4667-2F4F-84E2-67951FC1DCEC}"/>
              </a:ext>
            </a:extLst>
          </p:cNvPr>
          <p:cNvSpPr>
            <a:spLocks noGrp="1"/>
          </p:cNvSpPr>
          <p:nvPr>
            <p:ph type="body" sz="quarter" idx="30" hasCustomPrompt="1"/>
          </p:nvPr>
        </p:nvSpPr>
        <p:spPr>
          <a:xfrm>
            <a:off x="3518794"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2" name="Rectangle 51">
            <a:extLst>
              <a:ext uri="{FF2B5EF4-FFF2-40B4-BE49-F238E27FC236}">
                <a16:creationId xmlns:a16="http://schemas.microsoft.com/office/drawing/2014/main" id="{FFB30E6E-8CDE-F144-90FA-7D85002BD66E}"/>
              </a:ext>
            </a:extLst>
          </p:cNvPr>
          <p:cNvSpPr/>
          <p:nvPr userDrawn="1"/>
        </p:nvSpPr>
        <p:spPr>
          <a:xfrm>
            <a:off x="3518794"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37854BBA-939F-F844-BEC1-E1C866928E11}"/>
              </a:ext>
            </a:extLst>
          </p:cNvPr>
          <p:cNvCxnSpPr>
            <a:cxnSpLocks/>
          </p:cNvCxnSpPr>
          <p:nvPr userDrawn="1"/>
        </p:nvCxnSpPr>
        <p:spPr>
          <a:xfrm>
            <a:off x="863600"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A6D89C-E52A-4141-813F-0D60B78B3973}"/>
              </a:ext>
            </a:extLst>
          </p:cNvPr>
          <p:cNvCxnSpPr>
            <a:cxnSpLocks/>
          </p:cNvCxnSpPr>
          <p:nvPr userDrawn="1"/>
        </p:nvCxnSpPr>
        <p:spPr>
          <a:xfrm>
            <a:off x="3512839"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F21D6-BB36-CB49-AD04-2ECEAEC1CF60}"/>
              </a:ext>
            </a:extLst>
          </p:cNvPr>
          <p:cNvCxnSpPr>
            <a:cxnSpLocks/>
          </p:cNvCxnSpPr>
          <p:nvPr userDrawn="1"/>
        </p:nvCxnSpPr>
        <p:spPr>
          <a:xfrm>
            <a:off x="61804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42FCC4-A226-E142-B41A-468507FFB947}"/>
              </a:ext>
            </a:extLst>
          </p:cNvPr>
          <p:cNvCxnSpPr>
            <a:cxnSpLocks/>
          </p:cNvCxnSpPr>
          <p:nvPr userDrawn="1"/>
        </p:nvCxnSpPr>
        <p:spPr>
          <a:xfrm>
            <a:off x="88419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8" name="Text Placeholder 18">
            <a:extLst>
              <a:ext uri="{FF2B5EF4-FFF2-40B4-BE49-F238E27FC236}">
                <a16:creationId xmlns:a16="http://schemas.microsoft.com/office/drawing/2014/main" id="{48762971-3C37-D649-8FF2-3A25E28ECA27}"/>
              </a:ext>
            </a:extLst>
          </p:cNvPr>
          <p:cNvSpPr>
            <a:spLocks noGrp="1"/>
          </p:cNvSpPr>
          <p:nvPr>
            <p:ph type="body" sz="quarter" idx="31"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5" name="Picture 34" descr="A picture containing food&#10;&#10;Description automatically generated">
            <a:extLst>
              <a:ext uri="{FF2B5EF4-FFF2-40B4-BE49-F238E27FC236}">
                <a16:creationId xmlns:a16="http://schemas.microsoft.com/office/drawing/2014/main" id="{12D49F86-BDDB-DD43-9209-80C4DF2FBE94}"/>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5288513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4E8F0-E43E-A74C-91E1-6E1FD8D1E7D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Rounded Rectangle 19">
            <a:extLst>
              <a:ext uri="{FF2B5EF4-FFF2-40B4-BE49-F238E27FC236}">
                <a16:creationId xmlns:a16="http://schemas.microsoft.com/office/drawing/2014/main" id="{2499861F-00E2-1148-B38A-E12B8B2BF820}"/>
              </a:ext>
            </a:extLst>
          </p:cNvPr>
          <p:cNvSpPr/>
          <p:nvPr userDrawn="1"/>
        </p:nvSpPr>
        <p:spPr>
          <a:xfrm>
            <a:off x="863600"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1210349"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042DEF93-380D-3B47-9E80-5662FED8C0B3}"/>
              </a:ext>
            </a:extLst>
          </p:cNvPr>
          <p:cNvSpPr>
            <a:spLocks noGrp="1"/>
          </p:cNvSpPr>
          <p:nvPr>
            <p:ph type="body" sz="quarter" idx="17" hasCustomPrompt="1"/>
          </p:nvPr>
        </p:nvSpPr>
        <p:spPr>
          <a:xfrm>
            <a:off x="863602"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23" name="Rectangle 22">
            <a:extLst>
              <a:ext uri="{FF2B5EF4-FFF2-40B4-BE49-F238E27FC236}">
                <a16:creationId xmlns:a16="http://schemas.microsoft.com/office/drawing/2014/main" id="{BA20C2B7-C762-0745-A0C1-322189BEDABC}"/>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4" name="Straight Connector 23">
            <a:extLst>
              <a:ext uri="{FF2B5EF4-FFF2-40B4-BE49-F238E27FC236}">
                <a16:creationId xmlns:a16="http://schemas.microsoft.com/office/drawing/2014/main" id="{BA8C81C5-38CC-1747-88CF-619160A4AA6D}"/>
              </a:ext>
            </a:extLst>
          </p:cNvPr>
          <p:cNvCxnSpPr>
            <a:cxnSpLocks/>
          </p:cNvCxnSpPr>
          <p:nvPr userDrawn="1"/>
        </p:nvCxnSpPr>
        <p:spPr>
          <a:xfrm>
            <a:off x="863601"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F47650E-BC51-E04D-931C-6D33E554D71D}"/>
              </a:ext>
            </a:extLst>
          </p:cNvPr>
          <p:cNvSpPr/>
          <p:nvPr userDrawn="1"/>
        </p:nvSpPr>
        <p:spPr>
          <a:xfrm>
            <a:off x="6275789"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7E282F56-A7E9-B44A-98D8-8D640527D4DB}"/>
              </a:ext>
            </a:extLst>
          </p:cNvPr>
          <p:cNvSpPr>
            <a:spLocks noGrp="1"/>
          </p:cNvSpPr>
          <p:nvPr>
            <p:ph type="body" sz="quarter" idx="18"/>
          </p:nvPr>
        </p:nvSpPr>
        <p:spPr>
          <a:xfrm>
            <a:off x="6622538"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64F90CFB-8BA0-C64A-AC81-45A7C7333E59}"/>
              </a:ext>
            </a:extLst>
          </p:cNvPr>
          <p:cNvSpPr>
            <a:spLocks noGrp="1"/>
          </p:cNvSpPr>
          <p:nvPr>
            <p:ph type="body" sz="quarter" idx="19" hasCustomPrompt="1"/>
          </p:nvPr>
        </p:nvSpPr>
        <p:spPr>
          <a:xfrm>
            <a:off x="6275791"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DD05F69A-30E4-8D4C-9B3D-829782E15F84}"/>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A747264E-E94F-9044-B27E-E74ED1400239}"/>
              </a:ext>
            </a:extLst>
          </p:cNvPr>
          <p:cNvCxnSpPr>
            <a:cxnSpLocks/>
          </p:cNvCxnSpPr>
          <p:nvPr userDrawn="1"/>
        </p:nvCxnSpPr>
        <p:spPr>
          <a:xfrm>
            <a:off x="6275790"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6E4D2569-7DD1-1241-B244-4BA0A18AC9D6}"/>
              </a:ext>
            </a:extLst>
          </p:cNvPr>
          <p:cNvSpPr>
            <a:spLocks noGrp="1"/>
          </p:cNvSpPr>
          <p:nvPr>
            <p:ph type="body" sz="quarter" idx="13" hasCustomPrompt="1"/>
          </p:nvPr>
        </p:nvSpPr>
        <p:spPr>
          <a:xfrm>
            <a:off x="863599" y="6436788"/>
            <a:ext cx="794087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7" name="Text Placeholder 18">
            <a:extLst>
              <a:ext uri="{FF2B5EF4-FFF2-40B4-BE49-F238E27FC236}">
                <a16:creationId xmlns:a16="http://schemas.microsoft.com/office/drawing/2014/main" id="{411BDA96-5809-5341-BAD3-9F7BB3E2FBF6}"/>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9" name="Text Placeholder 8">
            <a:extLst>
              <a:ext uri="{FF2B5EF4-FFF2-40B4-BE49-F238E27FC236}">
                <a16:creationId xmlns:a16="http://schemas.microsoft.com/office/drawing/2014/main" id="{D2395642-DBA4-1140-9D7A-1389F8A55EF0}"/>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pic>
        <p:nvPicPr>
          <p:cNvPr id="26" name="Picture 25" descr="A picture containing food&#10;&#10;Description automatically generated">
            <a:extLst>
              <a:ext uri="{FF2B5EF4-FFF2-40B4-BE49-F238E27FC236}">
                <a16:creationId xmlns:a16="http://schemas.microsoft.com/office/drawing/2014/main" id="{1F5EA692-C4E3-514C-98CC-90CE83146EDA}"/>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81073381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8FC3FB0-CF43-D541-A532-3CFC6D2DAAEB}"/>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118687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65E05213-E9A3-5A4D-A76C-3CC50B0AB28A}"/>
              </a:ext>
            </a:extLst>
          </p:cNvPr>
          <p:cNvSpPr>
            <a:spLocks noGrp="1"/>
          </p:cNvSpPr>
          <p:nvPr>
            <p:ph type="body" sz="quarter" idx="16" hasCustomPrompt="1"/>
          </p:nvPr>
        </p:nvSpPr>
        <p:spPr>
          <a:xfrm>
            <a:off x="863602"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4" name="Rectangle 23">
            <a:extLst>
              <a:ext uri="{FF2B5EF4-FFF2-40B4-BE49-F238E27FC236}">
                <a16:creationId xmlns:a16="http://schemas.microsoft.com/office/drawing/2014/main" id="{60417850-FA45-B549-AD14-868BE1ED9F18}"/>
              </a:ext>
            </a:extLst>
          </p:cNvPr>
          <p:cNvSpPr/>
          <p:nvPr userDrawn="1"/>
        </p:nvSpPr>
        <p:spPr>
          <a:xfrm>
            <a:off x="86360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5" name="Straight Connector 24">
            <a:extLst>
              <a:ext uri="{FF2B5EF4-FFF2-40B4-BE49-F238E27FC236}">
                <a16:creationId xmlns:a16="http://schemas.microsoft.com/office/drawing/2014/main" id="{6D4DA29B-4AE0-4D46-9E0C-DE58C9059C0C}"/>
              </a:ext>
            </a:extLst>
          </p:cNvPr>
          <p:cNvCxnSpPr>
            <a:cxnSpLocks/>
          </p:cNvCxnSpPr>
          <p:nvPr userDrawn="1"/>
        </p:nvCxnSpPr>
        <p:spPr>
          <a:xfrm>
            <a:off x="863600"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6BE9C0CC-593B-CC48-A2EF-0A2E34839697}"/>
              </a:ext>
            </a:extLst>
          </p:cNvPr>
          <p:cNvSpPr>
            <a:spLocks noGrp="1"/>
          </p:cNvSpPr>
          <p:nvPr>
            <p:ph type="body" sz="quarter" idx="17"/>
          </p:nvPr>
        </p:nvSpPr>
        <p:spPr>
          <a:xfrm>
            <a:off x="4752803"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A6F7B96B-AC5A-3348-9FAC-C9EC6B90D918}"/>
              </a:ext>
            </a:extLst>
          </p:cNvPr>
          <p:cNvSpPr>
            <a:spLocks noGrp="1"/>
          </p:cNvSpPr>
          <p:nvPr>
            <p:ph type="body" sz="quarter" idx="18" hasCustomPrompt="1"/>
          </p:nvPr>
        </p:nvSpPr>
        <p:spPr>
          <a:xfrm>
            <a:off x="4429534"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22AA3D2D-FAB7-D648-A95A-8E8FB2EEA1AF}"/>
              </a:ext>
            </a:extLst>
          </p:cNvPr>
          <p:cNvSpPr/>
          <p:nvPr userDrawn="1"/>
        </p:nvSpPr>
        <p:spPr>
          <a:xfrm>
            <a:off x="4429533"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205B53C4-6BCC-9F41-8DC6-C1C441D5CEFF}"/>
              </a:ext>
            </a:extLst>
          </p:cNvPr>
          <p:cNvCxnSpPr>
            <a:cxnSpLocks/>
          </p:cNvCxnSpPr>
          <p:nvPr userDrawn="1"/>
        </p:nvCxnSpPr>
        <p:spPr>
          <a:xfrm>
            <a:off x="4429532"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3" name="Text Placeholder 9">
            <a:extLst>
              <a:ext uri="{FF2B5EF4-FFF2-40B4-BE49-F238E27FC236}">
                <a16:creationId xmlns:a16="http://schemas.microsoft.com/office/drawing/2014/main" id="{C6527C99-B704-3948-A8EB-E762CC3DC870}"/>
              </a:ext>
            </a:extLst>
          </p:cNvPr>
          <p:cNvSpPr>
            <a:spLocks noGrp="1"/>
          </p:cNvSpPr>
          <p:nvPr>
            <p:ph type="body" sz="quarter" idx="19"/>
          </p:nvPr>
        </p:nvSpPr>
        <p:spPr>
          <a:xfrm>
            <a:off x="830040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1759688E-CD1B-B540-B666-B135DBCD6DAE}"/>
              </a:ext>
            </a:extLst>
          </p:cNvPr>
          <p:cNvSpPr>
            <a:spLocks noGrp="1"/>
          </p:cNvSpPr>
          <p:nvPr>
            <p:ph type="body" sz="quarter" idx="20" hasCustomPrompt="1"/>
          </p:nvPr>
        </p:nvSpPr>
        <p:spPr>
          <a:xfrm>
            <a:off x="7977131"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45" name="Rectangle 44">
            <a:extLst>
              <a:ext uri="{FF2B5EF4-FFF2-40B4-BE49-F238E27FC236}">
                <a16:creationId xmlns:a16="http://schemas.microsoft.com/office/drawing/2014/main" id="{CBBB20A2-9C1B-9B4E-90FE-1034AF294ECD}"/>
              </a:ext>
            </a:extLst>
          </p:cNvPr>
          <p:cNvSpPr/>
          <p:nvPr userDrawn="1"/>
        </p:nvSpPr>
        <p:spPr>
          <a:xfrm>
            <a:off x="797713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B5FE0ADB-0F95-C24C-98B6-0975C8F64CD4}"/>
              </a:ext>
            </a:extLst>
          </p:cNvPr>
          <p:cNvCxnSpPr>
            <a:cxnSpLocks/>
          </p:cNvCxnSpPr>
          <p:nvPr userDrawn="1"/>
        </p:nvCxnSpPr>
        <p:spPr>
          <a:xfrm>
            <a:off x="7977129"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Text Placeholder 18">
            <a:extLst>
              <a:ext uri="{FF2B5EF4-FFF2-40B4-BE49-F238E27FC236}">
                <a16:creationId xmlns:a16="http://schemas.microsoft.com/office/drawing/2014/main" id="{9F3F5BE7-6635-F941-8B5E-750365C7E379}"/>
              </a:ext>
            </a:extLst>
          </p:cNvPr>
          <p:cNvSpPr>
            <a:spLocks noGrp="1"/>
          </p:cNvSpPr>
          <p:nvPr>
            <p:ph type="body" sz="quarter" idx="21" hasCustomPrompt="1"/>
          </p:nvPr>
        </p:nvSpPr>
        <p:spPr>
          <a:xfrm>
            <a:off x="863600" y="6436788"/>
            <a:ext cx="788686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2" name="Text Placeholder 18">
            <a:extLst>
              <a:ext uri="{FF2B5EF4-FFF2-40B4-BE49-F238E27FC236}">
                <a16:creationId xmlns:a16="http://schemas.microsoft.com/office/drawing/2014/main" id="{318FA5D8-1B42-C544-B87A-65D4F2C26BB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6" name="Picture 25" descr="A picture containing food&#10;&#10;Description automatically generated">
            <a:extLst>
              <a:ext uri="{FF2B5EF4-FFF2-40B4-BE49-F238E27FC236}">
                <a16:creationId xmlns:a16="http://schemas.microsoft.com/office/drawing/2014/main" id="{83283C0E-634B-F243-BF1E-CA70CA368858}"/>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4992978"/>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670A263-B582-FE40-BD7E-C4DCD3E0B74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32" name="Rounded Rectangle 31">
            <a:extLst>
              <a:ext uri="{FF2B5EF4-FFF2-40B4-BE49-F238E27FC236}">
                <a16:creationId xmlns:a16="http://schemas.microsoft.com/office/drawing/2014/main" id="{F9563CBF-5735-6447-A93D-0D4AFA601026}"/>
              </a:ext>
            </a:extLst>
          </p:cNvPr>
          <p:cNvSpPr/>
          <p:nvPr userDrawn="1"/>
        </p:nvSpPr>
        <p:spPr>
          <a:xfrm>
            <a:off x="863600"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 Placeholder 9">
            <a:extLst>
              <a:ext uri="{FF2B5EF4-FFF2-40B4-BE49-F238E27FC236}">
                <a16:creationId xmlns:a16="http://schemas.microsoft.com/office/drawing/2014/main" id="{249D3357-0AE1-4F41-BAB8-A10DCDD2B4DC}"/>
              </a:ext>
            </a:extLst>
          </p:cNvPr>
          <p:cNvSpPr>
            <a:spLocks noGrp="1"/>
          </p:cNvSpPr>
          <p:nvPr>
            <p:ph type="body" sz="quarter" idx="18"/>
          </p:nvPr>
        </p:nvSpPr>
        <p:spPr>
          <a:xfrm>
            <a:off x="1210349"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4" name="Text Placeholder 2">
            <a:extLst>
              <a:ext uri="{FF2B5EF4-FFF2-40B4-BE49-F238E27FC236}">
                <a16:creationId xmlns:a16="http://schemas.microsoft.com/office/drawing/2014/main" id="{1046F5D6-5875-AD43-8F9B-656508FD1436}"/>
              </a:ext>
            </a:extLst>
          </p:cNvPr>
          <p:cNvSpPr>
            <a:spLocks noGrp="1"/>
          </p:cNvSpPr>
          <p:nvPr>
            <p:ph type="body" sz="quarter" idx="19" hasCustomPrompt="1"/>
          </p:nvPr>
        </p:nvSpPr>
        <p:spPr>
          <a:xfrm>
            <a:off x="863602"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A8C20629-DF0F-2A4C-93E4-004CED5DE1B0}"/>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C8019043-5300-8C49-8542-A1B1C5350662}"/>
              </a:ext>
            </a:extLst>
          </p:cNvPr>
          <p:cNvCxnSpPr>
            <a:cxnSpLocks/>
          </p:cNvCxnSpPr>
          <p:nvPr userDrawn="1"/>
        </p:nvCxnSpPr>
        <p:spPr>
          <a:xfrm>
            <a:off x="863601"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4EB59C99-B5FF-F046-94EF-7C45AB324076}"/>
              </a:ext>
            </a:extLst>
          </p:cNvPr>
          <p:cNvSpPr/>
          <p:nvPr userDrawn="1"/>
        </p:nvSpPr>
        <p:spPr>
          <a:xfrm>
            <a:off x="6275789"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Text Placeholder 9">
            <a:extLst>
              <a:ext uri="{FF2B5EF4-FFF2-40B4-BE49-F238E27FC236}">
                <a16:creationId xmlns:a16="http://schemas.microsoft.com/office/drawing/2014/main" id="{26494BA1-9106-434A-B9C6-4051B09B390C}"/>
              </a:ext>
            </a:extLst>
          </p:cNvPr>
          <p:cNvSpPr>
            <a:spLocks noGrp="1"/>
          </p:cNvSpPr>
          <p:nvPr>
            <p:ph type="body" sz="quarter" idx="20"/>
          </p:nvPr>
        </p:nvSpPr>
        <p:spPr>
          <a:xfrm>
            <a:off x="6622538"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marL="139197" marR="0" lvl="0" indent="-139197" algn="l" defTabSz="914377" rtl="0" eaLnBrk="1" fontAlgn="auto" latinLnBrk="0" hangingPunct="1">
              <a:lnSpc>
                <a:spcPct val="90000"/>
              </a:lnSpc>
              <a:spcBef>
                <a:spcPts val="1000"/>
              </a:spcBef>
              <a:spcAft>
                <a:spcPts val="800"/>
              </a:spcAft>
              <a:buClr>
                <a:schemeClr val="accent2"/>
              </a:buClr>
              <a:buSzTx/>
              <a:buFont typeface="Arial" panose="020B0604020202020204" pitchFamily="34" charset="0"/>
              <a:buChar char="•"/>
              <a:tabLst/>
              <a:defRPr/>
            </a:pPr>
            <a:r>
              <a:rPr lang="en-US"/>
              <a:t>Edit Master text styles</a:t>
            </a:r>
          </a:p>
          <a:p>
            <a:pPr lvl="1"/>
            <a:r>
              <a:rPr lang="en-US"/>
              <a:t>Second level</a:t>
            </a:r>
          </a:p>
        </p:txBody>
      </p:sp>
      <p:sp>
        <p:nvSpPr>
          <p:cNvPr id="39" name="Text Placeholder 2">
            <a:extLst>
              <a:ext uri="{FF2B5EF4-FFF2-40B4-BE49-F238E27FC236}">
                <a16:creationId xmlns:a16="http://schemas.microsoft.com/office/drawing/2014/main" id="{C28240EA-EBCE-F842-ACD1-3E8EBFC37CB8}"/>
              </a:ext>
            </a:extLst>
          </p:cNvPr>
          <p:cNvSpPr>
            <a:spLocks noGrp="1"/>
          </p:cNvSpPr>
          <p:nvPr>
            <p:ph type="body" sz="quarter" idx="21" hasCustomPrompt="1"/>
          </p:nvPr>
        </p:nvSpPr>
        <p:spPr>
          <a:xfrm>
            <a:off x="6275791"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0" name="Rectangle 39">
            <a:extLst>
              <a:ext uri="{FF2B5EF4-FFF2-40B4-BE49-F238E27FC236}">
                <a16:creationId xmlns:a16="http://schemas.microsoft.com/office/drawing/2014/main" id="{167AAC37-D8DE-444C-A917-ECCD6FF197DB}"/>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1" name="Straight Connector 40">
            <a:extLst>
              <a:ext uri="{FF2B5EF4-FFF2-40B4-BE49-F238E27FC236}">
                <a16:creationId xmlns:a16="http://schemas.microsoft.com/office/drawing/2014/main" id="{A16DD487-CF6E-F046-B48E-0AADA528410A}"/>
              </a:ext>
            </a:extLst>
          </p:cNvPr>
          <p:cNvCxnSpPr>
            <a:cxnSpLocks/>
          </p:cNvCxnSpPr>
          <p:nvPr userDrawn="1"/>
        </p:nvCxnSpPr>
        <p:spPr>
          <a:xfrm>
            <a:off x="6275790"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8448A1C-51A0-B949-82E7-7CC2B1BC1999}"/>
              </a:ext>
            </a:extLst>
          </p:cNvPr>
          <p:cNvSpPr/>
          <p:nvPr userDrawn="1"/>
        </p:nvSpPr>
        <p:spPr>
          <a:xfrm>
            <a:off x="863600"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Text Placeholder 9">
            <a:extLst>
              <a:ext uri="{FF2B5EF4-FFF2-40B4-BE49-F238E27FC236}">
                <a16:creationId xmlns:a16="http://schemas.microsoft.com/office/drawing/2014/main" id="{EB7BFD81-9BE9-BF4A-B728-5CC78FB36F94}"/>
              </a:ext>
            </a:extLst>
          </p:cNvPr>
          <p:cNvSpPr>
            <a:spLocks noGrp="1"/>
          </p:cNvSpPr>
          <p:nvPr>
            <p:ph type="body" sz="quarter" idx="22"/>
          </p:nvPr>
        </p:nvSpPr>
        <p:spPr>
          <a:xfrm>
            <a:off x="1210349"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4" name="Text Placeholder 2">
            <a:extLst>
              <a:ext uri="{FF2B5EF4-FFF2-40B4-BE49-F238E27FC236}">
                <a16:creationId xmlns:a16="http://schemas.microsoft.com/office/drawing/2014/main" id="{46FD692E-0D7D-4846-B050-98C3F5840F0E}"/>
              </a:ext>
            </a:extLst>
          </p:cNvPr>
          <p:cNvSpPr>
            <a:spLocks noGrp="1"/>
          </p:cNvSpPr>
          <p:nvPr>
            <p:ph type="body" sz="quarter" idx="23" hasCustomPrompt="1"/>
          </p:nvPr>
        </p:nvSpPr>
        <p:spPr>
          <a:xfrm>
            <a:off x="863602"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5" name="Rectangle 44">
            <a:extLst>
              <a:ext uri="{FF2B5EF4-FFF2-40B4-BE49-F238E27FC236}">
                <a16:creationId xmlns:a16="http://schemas.microsoft.com/office/drawing/2014/main" id="{CBBEF0A7-763B-B940-AE76-BDA098AAE936}"/>
              </a:ext>
            </a:extLst>
          </p:cNvPr>
          <p:cNvSpPr/>
          <p:nvPr userDrawn="1"/>
        </p:nvSpPr>
        <p:spPr>
          <a:xfrm>
            <a:off x="863601"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8A771312-DCC6-B94F-B004-8E9DE59F70C9}"/>
              </a:ext>
            </a:extLst>
          </p:cNvPr>
          <p:cNvCxnSpPr>
            <a:cxnSpLocks/>
          </p:cNvCxnSpPr>
          <p:nvPr userDrawn="1"/>
        </p:nvCxnSpPr>
        <p:spPr>
          <a:xfrm>
            <a:off x="863601"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217734D-41E6-EC49-81D6-7F6E340EF91F}"/>
              </a:ext>
            </a:extLst>
          </p:cNvPr>
          <p:cNvSpPr/>
          <p:nvPr userDrawn="1"/>
        </p:nvSpPr>
        <p:spPr>
          <a:xfrm>
            <a:off x="6275789"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Text Placeholder 9">
            <a:extLst>
              <a:ext uri="{FF2B5EF4-FFF2-40B4-BE49-F238E27FC236}">
                <a16:creationId xmlns:a16="http://schemas.microsoft.com/office/drawing/2014/main" id="{61F89409-BFC5-464A-B894-FE92CD3B1CF5}"/>
              </a:ext>
            </a:extLst>
          </p:cNvPr>
          <p:cNvSpPr>
            <a:spLocks noGrp="1"/>
          </p:cNvSpPr>
          <p:nvPr>
            <p:ph type="body" sz="quarter" idx="24"/>
          </p:nvPr>
        </p:nvSpPr>
        <p:spPr>
          <a:xfrm>
            <a:off x="6622538"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9" name="Text Placeholder 2">
            <a:extLst>
              <a:ext uri="{FF2B5EF4-FFF2-40B4-BE49-F238E27FC236}">
                <a16:creationId xmlns:a16="http://schemas.microsoft.com/office/drawing/2014/main" id="{C156DF22-B940-3D43-A980-6CF14EFE2093}"/>
              </a:ext>
            </a:extLst>
          </p:cNvPr>
          <p:cNvSpPr>
            <a:spLocks noGrp="1"/>
          </p:cNvSpPr>
          <p:nvPr>
            <p:ph type="body" sz="quarter" idx="25" hasCustomPrompt="1"/>
          </p:nvPr>
        </p:nvSpPr>
        <p:spPr>
          <a:xfrm>
            <a:off x="6275791"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0" name="Rectangle 49">
            <a:extLst>
              <a:ext uri="{FF2B5EF4-FFF2-40B4-BE49-F238E27FC236}">
                <a16:creationId xmlns:a16="http://schemas.microsoft.com/office/drawing/2014/main" id="{BBAA0C18-140E-8C41-8199-68406BFCB914}"/>
              </a:ext>
            </a:extLst>
          </p:cNvPr>
          <p:cNvSpPr/>
          <p:nvPr userDrawn="1"/>
        </p:nvSpPr>
        <p:spPr>
          <a:xfrm>
            <a:off x="6275790"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1" name="Straight Connector 50">
            <a:extLst>
              <a:ext uri="{FF2B5EF4-FFF2-40B4-BE49-F238E27FC236}">
                <a16:creationId xmlns:a16="http://schemas.microsoft.com/office/drawing/2014/main" id="{77396826-4C94-F049-9A3C-722635B60709}"/>
              </a:ext>
            </a:extLst>
          </p:cNvPr>
          <p:cNvCxnSpPr>
            <a:cxnSpLocks/>
          </p:cNvCxnSpPr>
          <p:nvPr userDrawn="1"/>
        </p:nvCxnSpPr>
        <p:spPr>
          <a:xfrm>
            <a:off x="6275790"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4859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7" name="Title 1">
            <a:extLst>
              <a:ext uri="{FF2B5EF4-FFF2-40B4-BE49-F238E27FC236}">
                <a16:creationId xmlns:a16="http://schemas.microsoft.com/office/drawing/2014/main" id="{FD1C421C-78F1-4448-A619-55E0DC24C1E6}"/>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9" name="Text Placeholder 18">
            <a:extLst>
              <a:ext uri="{FF2B5EF4-FFF2-40B4-BE49-F238E27FC236}">
                <a16:creationId xmlns:a16="http://schemas.microsoft.com/office/drawing/2014/main" id="{A563FB27-CF07-3B44-840A-2AE6E576920C}"/>
              </a:ext>
            </a:extLst>
          </p:cNvPr>
          <p:cNvSpPr>
            <a:spLocks noGrp="1"/>
          </p:cNvSpPr>
          <p:nvPr>
            <p:ph type="body" sz="quarter" idx="2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1" name="Picture 30" descr="A picture containing food&#10;&#10;Description automatically generated">
            <a:extLst>
              <a:ext uri="{FF2B5EF4-FFF2-40B4-BE49-F238E27FC236}">
                <a16:creationId xmlns:a16="http://schemas.microsoft.com/office/drawing/2014/main" id="{58538397-5740-5641-9179-53714A648B6D}"/>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54124609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AF84E0-0949-F840-A9B4-1521ADCBC1B7}"/>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56309"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31" name="Text Placeholder 9">
            <a:extLst>
              <a:ext uri="{FF2B5EF4-FFF2-40B4-BE49-F238E27FC236}">
                <a16:creationId xmlns:a16="http://schemas.microsoft.com/office/drawing/2014/main" id="{7A87D5D9-86A7-8849-914E-249E506784C7}"/>
              </a:ext>
            </a:extLst>
          </p:cNvPr>
          <p:cNvSpPr>
            <a:spLocks noGrp="1"/>
          </p:cNvSpPr>
          <p:nvPr>
            <p:ph type="body" sz="quarter" idx="14"/>
          </p:nvPr>
        </p:nvSpPr>
        <p:spPr>
          <a:xfrm>
            <a:off x="863602"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7" name="Text Placeholder 9">
            <a:extLst>
              <a:ext uri="{FF2B5EF4-FFF2-40B4-BE49-F238E27FC236}">
                <a16:creationId xmlns:a16="http://schemas.microsoft.com/office/drawing/2014/main" id="{A680962B-FBC1-9647-B4A1-88289458B734}"/>
              </a:ext>
            </a:extLst>
          </p:cNvPr>
          <p:cNvSpPr>
            <a:spLocks noGrp="1"/>
          </p:cNvSpPr>
          <p:nvPr>
            <p:ph type="body" sz="quarter" idx="30" hasCustomPrompt="1"/>
          </p:nvPr>
        </p:nvSpPr>
        <p:spPr>
          <a:xfrm>
            <a:off x="863602"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1" name="Text Placeholder 9">
            <a:extLst>
              <a:ext uri="{FF2B5EF4-FFF2-40B4-BE49-F238E27FC236}">
                <a16:creationId xmlns:a16="http://schemas.microsoft.com/office/drawing/2014/main" id="{FCDFBAC7-F0E7-DA46-91A5-892B642C9469}"/>
              </a:ext>
            </a:extLst>
          </p:cNvPr>
          <p:cNvSpPr>
            <a:spLocks noGrp="1"/>
          </p:cNvSpPr>
          <p:nvPr>
            <p:ph type="body" sz="quarter" idx="31"/>
          </p:nvPr>
        </p:nvSpPr>
        <p:spPr>
          <a:xfrm>
            <a:off x="6262915"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a:t>
            </a:r>
            <a:r>
              <a:rPr lang="en-US" err="1"/>
              <a:t>leve</a:t>
            </a:r>
            <a:endParaRPr lang="en-US"/>
          </a:p>
        </p:txBody>
      </p:sp>
      <p:sp>
        <p:nvSpPr>
          <p:cNvPr id="62" name="Text Placeholder 9">
            <a:extLst>
              <a:ext uri="{FF2B5EF4-FFF2-40B4-BE49-F238E27FC236}">
                <a16:creationId xmlns:a16="http://schemas.microsoft.com/office/drawing/2014/main" id="{7B136980-B961-E344-B037-CE91E072CEA1}"/>
              </a:ext>
            </a:extLst>
          </p:cNvPr>
          <p:cNvSpPr>
            <a:spLocks noGrp="1"/>
          </p:cNvSpPr>
          <p:nvPr>
            <p:ph type="body" sz="quarter" idx="32"/>
          </p:nvPr>
        </p:nvSpPr>
        <p:spPr>
          <a:xfrm>
            <a:off x="6262915"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3" name="Text Placeholder 9">
            <a:extLst>
              <a:ext uri="{FF2B5EF4-FFF2-40B4-BE49-F238E27FC236}">
                <a16:creationId xmlns:a16="http://schemas.microsoft.com/office/drawing/2014/main" id="{1CC64DD4-9725-AC4B-AF81-20A94999D28D}"/>
              </a:ext>
            </a:extLst>
          </p:cNvPr>
          <p:cNvSpPr>
            <a:spLocks noGrp="1"/>
          </p:cNvSpPr>
          <p:nvPr>
            <p:ph type="body" sz="quarter" idx="33"/>
          </p:nvPr>
        </p:nvSpPr>
        <p:spPr>
          <a:xfrm>
            <a:off x="863602"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4" name="Text Placeholder 9">
            <a:extLst>
              <a:ext uri="{FF2B5EF4-FFF2-40B4-BE49-F238E27FC236}">
                <a16:creationId xmlns:a16="http://schemas.microsoft.com/office/drawing/2014/main" id="{A935D7D4-BBC8-E446-8C28-6EB0C64BFDE7}"/>
              </a:ext>
            </a:extLst>
          </p:cNvPr>
          <p:cNvSpPr>
            <a:spLocks noGrp="1"/>
          </p:cNvSpPr>
          <p:nvPr>
            <p:ph type="body" sz="quarter" idx="34"/>
          </p:nvPr>
        </p:nvSpPr>
        <p:spPr>
          <a:xfrm>
            <a:off x="863602" y="3954283"/>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5" name="Text Placeholder 9">
            <a:extLst>
              <a:ext uri="{FF2B5EF4-FFF2-40B4-BE49-F238E27FC236}">
                <a16:creationId xmlns:a16="http://schemas.microsoft.com/office/drawing/2014/main" id="{39802B60-38D9-854E-B65D-91DC64263CA0}"/>
              </a:ext>
            </a:extLst>
          </p:cNvPr>
          <p:cNvSpPr>
            <a:spLocks noGrp="1"/>
          </p:cNvSpPr>
          <p:nvPr>
            <p:ph type="body" sz="quarter" idx="35"/>
          </p:nvPr>
        </p:nvSpPr>
        <p:spPr>
          <a:xfrm>
            <a:off x="6262915"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6" name="Text Placeholder 9">
            <a:extLst>
              <a:ext uri="{FF2B5EF4-FFF2-40B4-BE49-F238E27FC236}">
                <a16:creationId xmlns:a16="http://schemas.microsoft.com/office/drawing/2014/main" id="{555417B1-BB88-4E49-8E03-E3C2C2852149}"/>
              </a:ext>
            </a:extLst>
          </p:cNvPr>
          <p:cNvSpPr>
            <a:spLocks noGrp="1"/>
          </p:cNvSpPr>
          <p:nvPr>
            <p:ph type="body" sz="quarter" idx="36" hasCustomPrompt="1"/>
          </p:nvPr>
        </p:nvSpPr>
        <p:spPr>
          <a:xfrm>
            <a:off x="6262915" y="3854151"/>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7" name="Title 1">
            <a:extLst>
              <a:ext uri="{FF2B5EF4-FFF2-40B4-BE49-F238E27FC236}">
                <a16:creationId xmlns:a16="http://schemas.microsoft.com/office/drawing/2014/main" id="{0E4BF7D6-5186-EA48-A17C-60D39815141B}"/>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Text Placeholder 18">
            <a:extLst>
              <a:ext uri="{FF2B5EF4-FFF2-40B4-BE49-F238E27FC236}">
                <a16:creationId xmlns:a16="http://schemas.microsoft.com/office/drawing/2014/main" id="{D13F3180-DADD-1F4D-855F-78F1B16F2DC0}"/>
              </a:ext>
            </a:extLst>
          </p:cNvPr>
          <p:cNvSpPr>
            <a:spLocks noGrp="1"/>
          </p:cNvSpPr>
          <p:nvPr>
            <p:ph type="body" sz="quarter" idx="3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9" name="Picture 18" descr="A picture containing food&#10;&#10;Description automatically generated">
            <a:extLst>
              <a:ext uri="{FF2B5EF4-FFF2-40B4-BE49-F238E27FC236}">
                <a16:creationId xmlns:a16="http://schemas.microsoft.com/office/drawing/2014/main" id="{96E5E451-2BD1-3A49-8DED-E9FA81C45A2B}"/>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667875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FB098-55A4-BA46-A9E1-D2D8D0008DE9}"/>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2800"/>
            <a:ext cx="5052604"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8"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E7DF1266-DFF3-1F47-9AF9-C4DB6C6FEA3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1792343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206225447"/>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44C795-8967-2545-9806-79E6156E73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321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3"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79426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00E74B1D-D901-E84E-9EC7-49DF125A0785}"/>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993FBC66-A669-A64C-8C35-852C386C60C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01589682"/>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6200C-4F23-AB48-98AA-F1C3718B478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7968299" y="152403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7968299"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801980"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24D5D6F4-BFDF-DB45-BE4F-24A1172D259B}"/>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4741AF9A-9588-8B45-A10C-A133D87E9D63}"/>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35060102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2EE154-1D04-A944-85D3-3DCC3AF4DBE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9">
            <a:extLst>
              <a:ext uri="{FF2B5EF4-FFF2-40B4-BE49-F238E27FC236}">
                <a16:creationId xmlns:a16="http://schemas.microsoft.com/office/drawing/2014/main" id="{DA53D7EC-8354-E14A-A7FA-81AD863786A4}"/>
              </a:ext>
            </a:extLst>
          </p:cNvPr>
          <p:cNvSpPr>
            <a:spLocks noGrp="1"/>
          </p:cNvSpPr>
          <p:nvPr>
            <p:ph type="body" sz="quarter" idx="17"/>
          </p:nvPr>
        </p:nvSpPr>
        <p:spPr>
          <a:xfrm>
            <a:off x="6272082" y="2456463"/>
            <a:ext cx="5050671"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8">
            <a:extLst>
              <a:ext uri="{FF2B5EF4-FFF2-40B4-BE49-F238E27FC236}">
                <a16:creationId xmlns:a16="http://schemas.microsoft.com/office/drawing/2014/main" id="{BCFA1914-78AE-134E-8209-EA026A7331BA}"/>
              </a:ext>
            </a:extLst>
          </p:cNvPr>
          <p:cNvSpPr>
            <a:spLocks noGrp="1"/>
          </p:cNvSpPr>
          <p:nvPr>
            <p:ph type="body" sz="quarter" idx="13" hasCustomPrompt="1"/>
          </p:nvPr>
        </p:nvSpPr>
        <p:spPr>
          <a:xfrm>
            <a:off x="863600" y="6436788"/>
            <a:ext cx="7832845"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4" name="Title 1">
            <a:extLst>
              <a:ext uri="{FF2B5EF4-FFF2-40B4-BE49-F238E27FC236}">
                <a16:creationId xmlns:a16="http://schemas.microsoft.com/office/drawing/2014/main" id="{CBD0110D-75B4-F04E-931A-5176A6DAA014}"/>
              </a:ext>
            </a:extLst>
          </p:cNvPr>
          <p:cNvSpPr>
            <a:spLocks noGrp="1"/>
          </p:cNvSpPr>
          <p:nvPr>
            <p:ph type="title" hasCustomPrompt="1"/>
          </p:nvPr>
        </p:nvSpPr>
        <p:spPr>
          <a:xfrm>
            <a:off x="6277728" y="1523420"/>
            <a:ext cx="5050672"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10" name="Text Placeholder 18">
            <a:extLst>
              <a:ext uri="{FF2B5EF4-FFF2-40B4-BE49-F238E27FC236}">
                <a16:creationId xmlns:a16="http://schemas.microsoft.com/office/drawing/2014/main" id="{D3849F72-96AA-DC45-B908-A4B8D4257A5F}"/>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Text Placeholder 9">
            <a:extLst>
              <a:ext uri="{FF2B5EF4-FFF2-40B4-BE49-F238E27FC236}">
                <a16:creationId xmlns:a16="http://schemas.microsoft.com/office/drawing/2014/main" id="{65C2E079-38A2-634C-ADF9-5C40352E90D0}"/>
              </a:ext>
            </a:extLst>
          </p:cNvPr>
          <p:cNvSpPr>
            <a:spLocks noGrp="1"/>
          </p:cNvSpPr>
          <p:nvPr>
            <p:ph type="body" sz="quarter" idx="28"/>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picture containing food&#10;&#10;Description automatically generated">
            <a:extLst>
              <a:ext uri="{FF2B5EF4-FFF2-40B4-BE49-F238E27FC236}">
                <a16:creationId xmlns:a16="http://schemas.microsoft.com/office/drawing/2014/main" id="{56622307-1967-9547-BEF7-EFEE04D4B69E}"/>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7753758"/>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982B460-7034-244F-8EB8-CD53BC66BEF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0" y="2640647"/>
            <a:ext cx="5052605" cy="1576708"/>
          </a:xfrm>
          <a:prstGeom prst="rect">
            <a:avLst/>
          </a:prstGeom>
        </p:spPr>
        <p:txBody>
          <a:bodyPr lIns="0" tIns="0" rIns="0" bIns="0" anchor="ctr"/>
          <a:lstStyle>
            <a:lvl1pPr>
              <a:spcAft>
                <a:spcPts val="800"/>
              </a:spcAft>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 Click </a:t>
            </a:r>
            <a:br>
              <a:rPr lang="en-US"/>
            </a:br>
            <a:r>
              <a:rPr lang="en-US"/>
              <a:t>to edit Master title style Click to edit Master title style</a:t>
            </a:r>
          </a:p>
        </p:txBody>
      </p:sp>
      <p:sp>
        <p:nvSpPr>
          <p:cNvPr id="9" name="Rounded Rectangle 8">
            <a:extLst>
              <a:ext uri="{FF2B5EF4-FFF2-40B4-BE49-F238E27FC236}">
                <a16:creationId xmlns:a16="http://schemas.microsoft.com/office/drawing/2014/main" id="{E45EC2D0-2066-7C46-B4A9-56BE033DFDC7}"/>
              </a:ext>
            </a:extLst>
          </p:cNvPr>
          <p:cNvSpPr/>
          <p:nvPr userDrawn="1"/>
        </p:nvSpPr>
        <p:spPr>
          <a:xfrm>
            <a:off x="6275789" y="1348510"/>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 Placeholder 9">
            <a:extLst>
              <a:ext uri="{FF2B5EF4-FFF2-40B4-BE49-F238E27FC236}">
                <a16:creationId xmlns:a16="http://schemas.microsoft.com/office/drawing/2014/main" id="{E7D74F64-410F-C140-BEF2-50EB28C1F10A}"/>
              </a:ext>
            </a:extLst>
          </p:cNvPr>
          <p:cNvSpPr>
            <a:spLocks noGrp="1"/>
          </p:cNvSpPr>
          <p:nvPr>
            <p:ph type="body" sz="quarter" idx="20"/>
          </p:nvPr>
        </p:nvSpPr>
        <p:spPr>
          <a:xfrm>
            <a:off x="6622538" y="1504953"/>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2">
            <a:extLst>
              <a:ext uri="{FF2B5EF4-FFF2-40B4-BE49-F238E27FC236}">
                <a16:creationId xmlns:a16="http://schemas.microsoft.com/office/drawing/2014/main" id="{7534475F-C46F-B44B-A7AB-22F233A73D4F}"/>
              </a:ext>
            </a:extLst>
          </p:cNvPr>
          <p:cNvSpPr>
            <a:spLocks noGrp="1"/>
          </p:cNvSpPr>
          <p:nvPr>
            <p:ph type="body" sz="quarter" idx="21" hasCustomPrompt="1"/>
          </p:nvPr>
        </p:nvSpPr>
        <p:spPr>
          <a:xfrm>
            <a:off x="6275791" y="90918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13" name="Rectangle 12">
            <a:extLst>
              <a:ext uri="{FF2B5EF4-FFF2-40B4-BE49-F238E27FC236}">
                <a16:creationId xmlns:a16="http://schemas.microsoft.com/office/drawing/2014/main" id="{F71F2941-1391-9F41-9B05-2564737D1CA5}"/>
              </a:ext>
            </a:extLst>
          </p:cNvPr>
          <p:cNvSpPr/>
          <p:nvPr userDrawn="1"/>
        </p:nvSpPr>
        <p:spPr>
          <a:xfrm>
            <a:off x="6275790" y="86169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4" name="Straight Connector 13">
            <a:extLst>
              <a:ext uri="{FF2B5EF4-FFF2-40B4-BE49-F238E27FC236}">
                <a16:creationId xmlns:a16="http://schemas.microsoft.com/office/drawing/2014/main" id="{C9897074-7CD0-7547-BD7C-BD20A83DACB8}"/>
              </a:ext>
            </a:extLst>
          </p:cNvPr>
          <p:cNvCxnSpPr>
            <a:cxnSpLocks/>
          </p:cNvCxnSpPr>
          <p:nvPr userDrawn="1"/>
        </p:nvCxnSpPr>
        <p:spPr>
          <a:xfrm>
            <a:off x="6275790" y="132608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43C7861-043E-244B-A15E-3DF348BA7133}"/>
              </a:ext>
            </a:extLst>
          </p:cNvPr>
          <p:cNvSpPr/>
          <p:nvPr userDrawn="1"/>
        </p:nvSpPr>
        <p:spPr>
          <a:xfrm>
            <a:off x="6275789" y="3062723"/>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Text Placeholder 9">
            <a:extLst>
              <a:ext uri="{FF2B5EF4-FFF2-40B4-BE49-F238E27FC236}">
                <a16:creationId xmlns:a16="http://schemas.microsoft.com/office/drawing/2014/main" id="{1F6C341A-8889-374B-BFD0-8BFB09C03A61}"/>
              </a:ext>
            </a:extLst>
          </p:cNvPr>
          <p:cNvSpPr>
            <a:spLocks noGrp="1"/>
          </p:cNvSpPr>
          <p:nvPr>
            <p:ph type="body" sz="quarter" idx="22"/>
          </p:nvPr>
        </p:nvSpPr>
        <p:spPr>
          <a:xfrm>
            <a:off x="6622538" y="3219167"/>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7" name="Text Placeholder 2">
            <a:extLst>
              <a:ext uri="{FF2B5EF4-FFF2-40B4-BE49-F238E27FC236}">
                <a16:creationId xmlns:a16="http://schemas.microsoft.com/office/drawing/2014/main" id="{8EB5CC2A-8814-AD4C-94A8-AAB9E739A572}"/>
              </a:ext>
            </a:extLst>
          </p:cNvPr>
          <p:cNvSpPr>
            <a:spLocks noGrp="1"/>
          </p:cNvSpPr>
          <p:nvPr>
            <p:ph type="body" sz="quarter" idx="23" hasCustomPrompt="1"/>
          </p:nvPr>
        </p:nvSpPr>
        <p:spPr>
          <a:xfrm>
            <a:off x="6275791" y="2623397"/>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8" name="Rectangle 27">
            <a:extLst>
              <a:ext uri="{FF2B5EF4-FFF2-40B4-BE49-F238E27FC236}">
                <a16:creationId xmlns:a16="http://schemas.microsoft.com/office/drawing/2014/main" id="{E9A1A5C2-4744-F145-A9EE-D5FFC29D9377}"/>
              </a:ext>
            </a:extLst>
          </p:cNvPr>
          <p:cNvSpPr/>
          <p:nvPr userDrawn="1"/>
        </p:nvSpPr>
        <p:spPr>
          <a:xfrm>
            <a:off x="6275790" y="2575905"/>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9" name="Straight Connector 28">
            <a:extLst>
              <a:ext uri="{FF2B5EF4-FFF2-40B4-BE49-F238E27FC236}">
                <a16:creationId xmlns:a16="http://schemas.microsoft.com/office/drawing/2014/main" id="{8549CC34-F23B-FB44-8393-64C036694B05}"/>
              </a:ext>
            </a:extLst>
          </p:cNvPr>
          <p:cNvCxnSpPr>
            <a:cxnSpLocks/>
          </p:cNvCxnSpPr>
          <p:nvPr userDrawn="1"/>
        </p:nvCxnSpPr>
        <p:spPr>
          <a:xfrm>
            <a:off x="6275790" y="3040300"/>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7D46D13-1898-BE48-8476-8DDF1462B5E0}"/>
              </a:ext>
            </a:extLst>
          </p:cNvPr>
          <p:cNvSpPr/>
          <p:nvPr userDrawn="1"/>
        </p:nvSpPr>
        <p:spPr>
          <a:xfrm>
            <a:off x="6275789" y="4776937"/>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1D5DF601-A9E2-AF4C-9435-B4DAF08F9F04}"/>
              </a:ext>
            </a:extLst>
          </p:cNvPr>
          <p:cNvSpPr>
            <a:spLocks noGrp="1"/>
          </p:cNvSpPr>
          <p:nvPr>
            <p:ph type="body" sz="quarter" idx="24"/>
          </p:nvPr>
        </p:nvSpPr>
        <p:spPr>
          <a:xfrm>
            <a:off x="6622538" y="4933380"/>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2" name="Text Placeholder 2">
            <a:extLst>
              <a:ext uri="{FF2B5EF4-FFF2-40B4-BE49-F238E27FC236}">
                <a16:creationId xmlns:a16="http://schemas.microsoft.com/office/drawing/2014/main" id="{604AE032-B3A3-C442-B8DC-8F7A485F12AA}"/>
              </a:ext>
            </a:extLst>
          </p:cNvPr>
          <p:cNvSpPr>
            <a:spLocks noGrp="1"/>
          </p:cNvSpPr>
          <p:nvPr>
            <p:ph type="body" sz="quarter" idx="25" hasCustomPrompt="1"/>
          </p:nvPr>
        </p:nvSpPr>
        <p:spPr>
          <a:xfrm>
            <a:off x="6275791" y="4337610"/>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FF4874F8-D35C-B34B-AB7A-97BE3CD53502}"/>
              </a:ext>
            </a:extLst>
          </p:cNvPr>
          <p:cNvSpPr/>
          <p:nvPr userDrawn="1"/>
        </p:nvSpPr>
        <p:spPr>
          <a:xfrm>
            <a:off x="6275790" y="4290118"/>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DE1A1E44-7E0A-484E-AFB5-1E7B861E02F7}"/>
              </a:ext>
            </a:extLst>
          </p:cNvPr>
          <p:cNvCxnSpPr>
            <a:cxnSpLocks/>
          </p:cNvCxnSpPr>
          <p:nvPr userDrawn="1"/>
        </p:nvCxnSpPr>
        <p:spPr>
          <a:xfrm>
            <a:off x="6275790" y="4754513"/>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5F351E5A-10FB-0542-BE75-9A4B4820BFAA}"/>
              </a:ext>
            </a:extLst>
          </p:cNvPr>
          <p:cNvSpPr>
            <a:spLocks noGrp="1"/>
          </p:cNvSpPr>
          <p:nvPr>
            <p:ph type="body" sz="quarter" idx="13" hasCustomPrompt="1"/>
          </p:nvPr>
        </p:nvSpPr>
        <p:spPr>
          <a:xfrm>
            <a:off x="863600" y="643678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1" name="Text Placeholder 18">
            <a:extLst>
              <a:ext uri="{FF2B5EF4-FFF2-40B4-BE49-F238E27FC236}">
                <a16:creationId xmlns:a16="http://schemas.microsoft.com/office/drawing/2014/main" id="{FAEE7216-519C-264E-BC91-04B7F295070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5" name="Picture 24" descr="A picture containing food&#10;&#10;Description automatically generated">
            <a:extLst>
              <a:ext uri="{FF2B5EF4-FFF2-40B4-BE49-F238E27FC236}">
                <a16:creationId xmlns:a16="http://schemas.microsoft.com/office/drawing/2014/main" id="{8D35097E-1DE5-7C4C-A9B3-3A1800DAFB2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1362025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8"/>
            <a:ext cx="11127409" cy="927999"/>
          </a:xfrm>
          <a:prstGeom prst="rect">
            <a:avLst/>
          </a:prstGeom>
        </p:spPr>
        <p:txBody>
          <a:bodyPr lIns="0" anchor="b" anchorCtr="0"/>
          <a:lstStyle>
            <a:lvl1pPr>
              <a:lnSpc>
                <a:spcPts val="2400"/>
              </a:lnSpc>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508001" y="1600201"/>
            <a:ext cx="11093451" cy="4004691"/>
          </a:xfrm>
          <a:prstGeom prst="rect">
            <a:avLst/>
          </a:prstGeom>
        </p:spPr>
        <p:txBody>
          <a:bodyPr/>
          <a:lstStyle>
            <a:lvl1pPr>
              <a:buClr>
                <a:schemeClr val="accent1"/>
              </a:buClr>
              <a:defRPr/>
            </a:lvl1pPr>
            <a:lvl2pPr marL="349242" indent="-180970">
              <a:buClr>
                <a:schemeClr val="accent1"/>
              </a:buClr>
              <a:defRPr/>
            </a:lvl2pPr>
            <a:lvl3pPr marL="517512" indent="-168270">
              <a:buClr>
                <a:schemeClr val="accent1"/>
              </a:buClr>
              <a:defRPr/>
            </a:lvl3pPr>
            <a:lvl4pPr marL="685783" indent="-168270">
              <a:buClr>
                <a:schemeClr val="accent1"/>
              </a:buClr>
              <a:defRPr/>
            </a:lvl4pPr>
            <a:lvl5pPr marL="806431" indent="-120648">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CACADA9-C812-48D8-B8B9-E9A775436C3E}"/>
              </a:ext>
            </a:extLst>
          </p:cNvPr>
          <p:cNvSpPr>
            <a:spLocks noGrp="1"/>
          </p:cNvSpPr>
          <p:nvPr>
            <p:ph type="ftr" sz="quarter" idx="10"/>
          </p:nvPr>
        </p:nvSpPr>
        <p:spPr/>
        <p:txBody>
          <a:bodyPr/>
          <a:lstStyle>
            <a:lvl1pPr>
              <a:defRPr/>
            </a:lvl1pPr>
          </a:lstStyle>
          <a:p>
            <a:pPr>
              <a:defRPr/>
            </a:pPr>
            <a:r>
              <a:rPr lang="en-US"/>
              <a:t>GILEAD CONFIDENTIAL AND PROPRIETARY</a:t>
            </a:r>
          </a:p>
        </p:txBody>
      </p:sp>
      <p:sp>
        <p:nvSpPr>
          <p:cNvPr id="8" name="Slide Number Placeholder 5">
            <a:extLst>
              <a:ext uri="{FF2B5EF4-FFF2-40B4-BE49-F238E27FC236}">
                <a16:creationId xmlns:a16="http://schemas.microsoft.com/office/drawing/2014/main" id="{176AF96B-F142-47AB-A4A1-AD6EE21B5572}"/>
              </a:ext>
            </a:extLst>
          </p:cNvPr>
          <p:cNvSpPr>
            <a:spLocks noGrp="1"/>
          </p:cNvSpPr>
          <p:nvPr>
            <p:ph type="sldNum" sz="quarter" idx="11"/>
          </p:nvPr>
        </p:nvSpPr>
        <p:spPr/>
        <p:txBody>
          <a:bodyPr/>
          <a:lstStyle>
            <a:lvl1pPr>
              <a:defRPr smtClean="0"/>
            </a:lvl1pPr>
          </a:lstStyle>
          <a:p>
            <a:pPr>
              <a:defRPr/>
            </a:pPr>
            <a:fld id="{702BD659-9FDC-409B-A85B-D43EDDA21183}" type="slidenum">
              <a:rPr lang="en-US" altLang="en-US"/>
              <a:pPr>
                <a:defRPr/>
              </a:pPr>
              <a:t>‹#›</a:t>
            </a:fld>
            <a:endParaRPr lang="en-US" altLang="en-US"/>
          </a:p>
        </p:txBody>
      </p:sp>
    </p:spTree>
    <p:extLst>
      <p:ext uri="{BB962C8B-B14F-4D97-AF65-F5344CB8AC3E}">
        <p14:creationId xmlns:p14="http://schemas.microsoft.com/office/powerpoint/2010/main" val="42918720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47152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92932947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180851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oleObject" Target="../embeddings/oleObject3.bin"/><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ags" Target="../tags/tag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3.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2.png"/><Relationship Id="rId10" Type="http://schemas.openxmlformats.org/officeDocument/2006/relationships/slideLayout" Target="../slideLayouts/slideLayout23.xml"/><Relationship Id="rId19" Type="http://schemas.openxmlformats.org/officeDocument/2006/relationships/vmlDrawing" Target="../drawings/vmlDrawing3.v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ags" Target="../tags/tag5.xml"/><Relationship Id="rId3" Type="http://schemas.openxmlformats.org/officeDocument/2006/relationships/slideLayout" Target="../slideLayouts/slideLayout33.xml"/><Relationship Id="rId21" Type="http://schemas.openxmlformats.org/officeDocument/2006/relationships/image" Target="../media/image9.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vmlDrawing" Target="../drawings/vmlDrawing5.vml"/><Relationship Id="rId2" Type="http://schemas.openxmlformats.org/officeDocument/2006/relationships/slideLayout" Target="../slideLayouts/slideLayout32.xml"/><Relationship Id="rId16" Type="http://schemas.openxmlformats.org/officeDocument/2006/relationships/theme" Target="../theme/theme3.xml"/><Relationship Id="rId20" Type="http://schemas.openxmlformats.org/officeDocument/2006/relationships/image" Target="../media/image1.emf"/><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oleObject" Target="../embeddings/oleObject5.bin"/><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vmlDrawing" Target="../drawings/vmlDrawing8.vml"/><Relationship Id="rId3" Type="http://schemas.openxmlformats.org/officeDocument/2006/relationships/slideLayout" Target="../slideLayouts/slideLayout48.xml"/><Relationship Id="rId21" Type="http://schemas.openxmlformats.org/officeDocument/2006/relationships/image" Target="../media/image1.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oleObject" Target="../embeddings/oleObject7.bin"/><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image" Target="../media/image3.png"/><Relationship Id="rId10" Type="http://schemas.openxmlformats.org/officeDocument/2006/relationships/slideLayout" Target="../slideLayouts/slideLayout55.xml"/><Relationship Id="rId19" Type="http://schemas.openxmlformats.org/officeDocument/2006/relationships/tags" Target="../tags/tag7.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theme" Target="../theme/theme5.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025" name="think-cell Slide" r:id="rId17" imgW="519" imgH="520" progId="TCLayout.ActiveDocument.1">
                  <p:embed/>
                </p:oleObj>
              </mc:Choice>
              <mc:Fallback>
                <p:oleObj name="think-cell Slide" r:id="rId17" imgW="519" imgH="520" progId="TCLayout.ActiveDocument.1">
                  <p:embed/>
                  <p:pic>
                    <p:nvPicPr>
                      <p:cNvPr id="2" name="Object 1" hidden="1"/>
                      <p:cNvPicPr/>
                      <p:nvPr/>
                    </p:nvPicPr>
                    <p:blipFill>
                      <a:blip r:embed="rId18"/>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2339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0"/>
            </p:custDataLst>
            <p:extLst>
              <p:ext uri="{D42A27DB-BD31-4B8C-83A1-F6EECF244321}">
                <p14:modId xmlns:p14="http://schemas.microsoft.com/office/powerpoint/2010/main" val="350419759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5361" name="think-cell Slide" r:id="rId21" imgW="519" imgH="520" progId="TCLayout.ActiveDocument.1">
                  <p:embed/>
                </p:oleObj>
              </mc:Choice>
              <mc:Fallback>
                <p:oleObj name="think-cell Slide" r:id="rId21" imgW="519" imgH="520" progId="TCLayout.ActiveDocument.1">
                  <p:embed/>
                  <p:pic>
                    <p:nvPicPr>
                      <p:cNvPr id="2" name="Object 1" hidden="1"/>
                      <p:cNvPicPr/>
                      <p:nvPr/>
                    </p:nvPicPr>
                    <p:blipFill>
                      <a:blip r:embed="rId22"/>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8740688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752" r:id="rId17"/>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extLst>
              <p:ext uri="{D42A27DB-BD31-4B8C-83A1-F6EECF244321}">
                <p14:modId xmlns:p14="http://schemas.microsoft.com/office/powerpoint/2010/main" val="16115967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33793" name="think-cell Slide" r:id="rId19" imgW="519" imgH="520" progId="TCLayout.ActiveDocument.1">
                  <p:embed/>
                </p:oleObj>
              </mc:Choice>
              <mc:Fallback>
                <p:oleObj name="think-cell Slide" r:id="rId19" imgW="519" imgH="520" progId="TCLayout.ActiveDocument.1">
                  <p:embed/>
                  <p:pic>
                    <p:nvPicPr>
                      <p:cNvPr id="2" name="Object 1" hidden="1"/>
                      <p:cNvPicPr/>
                      <p:nvPr/>
                    </p:nvPicPr>
                    <p:blipFill>
                      <a:blip r:embed="rId20"/>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09458581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
            </p:custDataLst>
            <p:extLst>
              <p:ext uri="{D42A27DB-BD31-4B8C-83A1-F6EECF244321}">
                <p14:modId xmlns:p14="http://schemas.microsoft.com/office/powerpoint/2010/main" val="2904025598"/>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50177" name="think-cell Slide" r:id="rId20" imgW="519" imgH="520" progId="TCLayout.ActiveDocument.1">
                  <p:embed/>
                </p:oleObj>
              </mc:Choice>
              <mc:Fallback>
                <p:oleObj name="think-cell Slide" r:id="rId20" imgW="519" imgH="520" progId="TCLayout.ActiveDocument.1">
                  <p:embed/>
                  <p:pic>
                    <p:nvPicPr>
                      <p:cNvPr id="2" name="Object 1" hidden="1"/>
                      <p:cNvPicPr/>
                      <p:nvPr/>
                    </p:nvPicPr>
                    <p:blipFill>
                      <a:blip r:embed="rId21"/>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9577869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6BD022E9-1AF0-D441-89FB-E4108D4E6B0E}"/>
              </a:ext>
            </a:extLst>
          </p:cNvPr>
          <p:cNvSpPr>
            <a:spLocks noGrp="1"/>
          </p:cNvSpPr>
          <p:nvPr>
            <p:ph type="dt" sz="half" idx="2"/>
          </p:nvPr>
        </p:nvSpPr>
        <p:spPr>
          <a:xfrm>
            <a:off x="874867" y="6213310"/>
            <a:ext cx="7141347" cy="325604"/>
          </a:xfrm>
          <a:prstGeom prst="rect">
            <a:avLst/>
          </a:prstGeom>
        </p:spPr>
        <p:txBody>
          <a:bodyPr lIns="0" tIns="0" rIns="0" bIns="0" anchor="b"/>
          <a:lstStyle>
            <a:lvl1pPr marL="0" marR="0" indent="0" algn="l" defTabSz="914377" rtl="0" eaLnBrk="1" fontAlgn="auto" latinLnBrk="0" hangingPunct="1">
              <a:lnSpc>
                <a:spcPct val="100000"/>
              </a:lnSpc>
              <a:spcBef>
                <a:spcPts val="0"/>
              </a:spcBef>
              <a:spcAft>
                <a:spcPts val="0"/>
              </a:spcAft>
              <a:buClrTx/>
              <a:buSzTx/>
              <a:buFontTx/>
              <a:buNone/>
              <a:tabLst/>
              <a:defRPr lang="en-CA" sz="800" b="0" i="0" u="none" strike="noStrike" cap="all" baseline="0" smtClean="0">
                <a:solidFill>
                  <a:schemeClr val="accent3"/>
                </a:solidFill>
                <a:effectLst/>
                <a:latin typeface="Arial" panose="020B0604020202020204" pitchFamily="34" charset="0"/>
                <a:cs typeface="Arial" panose="020B0604020202020204" pitchFamily="34" charset="0"/>
              </a:defRPr>
            </a:lvl1pPr>
          </a:lstStyle>
          <a:p>
            <a:r>
              <a:rPr lang="en-CA"/>
              <a:t>Disclaimer goes here</a:t>
            </a:r>
          </a:p>
        </p:txBody>
      </p:sp>
      <p:sp>
        <p:nvSpPr>
          <p:cNvPr id="15" name="Slide Number Placeholder 5">
            <a:extLst>
              <a:ext uri="{FF2B5EF4-FFF2-40B4-BE49-F238E27FC236}">
                <a16:creationId xmlns:a16="http://schemas.microsoft.com/office/drawing/2014/main" id="{BD8F4315-808C-1D48-B36E-6E6CA2B02188}"/>
              </a:ext>
            </a:extLst>
          </p:cNvPr>
          <p:cNvSpPr>
            <a:spLocks noGrp="1"/>
          </p:cNvSpPr>
          <p:nvPr>
            <p:ph type="sldNum" sz="quarter" idx="4"/>
          </p:nvPr>
        </p:nvSpPr>
        <p:spPr>
          <a:xfrm>
            <a:off x="9730272" y="6376112"/>
            <a:ext cx="601133" cy="171449"/>
          </a:xfrm>
          <a:prstGeom prst="rect">
            <a:avLst/>
          </a:prstGeom>
        </p:spPr>
        <p:txBody>
          <a:bodyPr lIns="0" tIns="0" rIns="0" bIns="0"/>
          <a:lstStyle>
            <a:lvl1pPr algn="r">
              <a:defRPr sz="933">
                <a:solidFill>
                  <a:schemeClr val="accent3"/>
                </a:solidFill>
              </a:defRPr>
            </a:lvl1pPr>
          </a:lstStyle>
          <a:p>
            <a:fld id="{72704E50-790F-004D-A3FC-F1A2CCAC1708}" type="slidenum">
              <a:rPr lang="en-US" smtClean="0"/>
              <a:pPr/>
              <a:t>‹#›</a:t>
            </a:fld>
            <a:endParaRPr lang="en-US"/>
          </a:p>
        </p:txBody>
      </p:sp>
    </p:spTree>
    <p:extLst>
      <p:ext uri="{BB962C8B-B14F-4D97-AF65-F5344CB8AC3E}">
        <p14:creationId xmlns:p14="http://schemas.microsoft.com/office/powerpoint/2010/main" val="16897456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51" r:id="rId2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9">
          <p15:clr>
            <a:srgbClr val="F26B43"/>
          </p15:clr>
        </p15:guide>
        <p15:guide id="2" pos="408">
          <p15:clr>
            <a:srgbClr val="F26B43"/>
          </p15:clr>
        </p15:guide>
        <p15:guide id="3" pos="5352">
          <p15:clr>
            <a:srgbClr val="F26B43"/>
          </p15:clr>
        </p15:guide>
        <p15:guide id="4" orient="horz" pos="27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4.xml"/><Relationship Id="rId5" Type="http://schemas.openxmlformats.org/officeDocument/2006/relationships/image" Target="../media/image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64.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64.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5.svg"/><Relationship Id="rId2" Type="http://schemas.openxmlformats.org/officeDocument/2006/relationships/image" Target="../media/image52.png"/><Relationship Id="rId1" Type="http://schemas.openxmlformats.org/officeDocument/2006/relationships/slideLayout" Target="../slideLayouts/slideLayout66.xml"/><Relationship Id="rId6" Type="http://schemas.openxmlformats.org/officeDocument/2006/relationships/image" Target="../media/image54.png"/><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5.xml"/><Relationship Id="rId5" Type="http://schemas.microsoft.com/office/2007/relationships/hdphoto" Target="../media/hdphoto1.wdp"/><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67.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2.png"/><Relationship Id="rId1" Type="http://schemas.openxmlformats.org/officeDocument/2006/relationships/slideLayout" Target="../slideLayouts/slideLayout66.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67.xml"/><Relationship Id="rId5" Type="http://schemas.openxmlformats.org/officeDocument/2006/relationships/image" Target="../media/image58.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2.png"/><Relationship Id="rId1" Type="http://schemas.openxmlformats.org/officeDocument/2006/relationships/slideLayout" Target="../slideLayouts/slideLayout6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67.xml"/><Relationship Id="rId5" Type="http://schemas.openxmlformats.org/officeDocument/2006/relationships/image" Target="../media/image57.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2.png"/><Relationship Id="rId1" Type="http://schemas.openxmlformats.org/officeDocument/2006/relationships/slideLayout" Target="../slideLayouts/slideLayout67.xml"/><Relationship Id="rId6" Type="http://schemas.openxmlformats.org/officeDocument/2006/relationships/image" Target="../media/image56.png"/><Relationship Id="rId5" Type="http://schemas.microsoft.com/office/2007/relationships/hdphoto" Target="../media/hdphoto1.wdp"/><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67.xml"/><Relationship Id="rId5" Type="http://schemas.openxmlformats.org/officeDocument/2006/relationships/image" Target="../media/image56.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22.png"/><Relationship Id="rId1" Type="http://schemas.openxmlformats.org/officeDocument/2006/relationships/slideLayout" Target="../slideLayouts/slideLayout67.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67.xml"/><Relationship Id="rId5" Type="http://schemas.openxmlformats.org/officeDocument/2006/relationships/image" Target="../media/image59.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6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6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8.png"/><Relationship Id="rId2" Type="http://schemas.openxmlformats.org/officeDocument/2006/relationships/image" Target="../media/image65.png"/><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6.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6.png"/><Relationship Id="rId10"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64.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4.xml"/><Relationship Id="rId6" Type="http://schemas.openxmlformats.org/officeDocument/2006/relationships/image" Target="../media/image65.png"/><Relationship Id="rId5" Type="http://schemas.openxmlformats.org/officeDocument/2006/relationships/image" Target="../media/image56.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7.pn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7.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7.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7.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7.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7.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9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6.png"/><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green, outdoor, light&#10;&#10;Description automatically generated">
            <a:extLst>
              <a:ext uri="{FF2B5EF4-FFF2-40B4-BE49-F238E27FC236}">
                <a16:creationId xmlns:a16="http://schemas.microsoft.com/office/drawing/2014/main" id="{D1A3CC65-4654-451C-BEF2-70539A2BD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FEAADAA-BCB4-401E-A014-EF9D57366AB7}"/>
              </a:ext>
            </a:extLst>
          </p:cNvPr>
          <p:cNvSpPr/>
          <p:nvPr/>
        </p:nvSpPr>
        <p:spPr bwMode="auto">
          <a:xfrm>
            <a:off x="0" y="-1"/>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8" name="TextBox 7">
            <a:extLst>
              <a:ext uri="{FF2B5EF4-FFF2-40B4-BE49-F238E27FC236}">
                <a16:creationId xmlns:a16="http://schemas.microsoft.com/office/drawing/2014/main" id="{C8D18FC5-F1FD-478C-9C83-7C3AE4D32C15}"/>
              </a:ext>
            </a:extLst>
          </p:cNvPr>
          <p:cNvSpPr txBox="1"/>
          <p:nvPr/>
        </p:nvSpPr>
        <p:spPr>
          <a:xfrm>
            <a:off x="401722" y="30022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Tahoma"/>
                <a:ea typeface="+mn-ea"/>
                <a:cs typeface="+mn-cs"/>
              </a:rPr>
              <a:t>Adoption Ladder </a:t>
            </a:r>
            <a:r>
              <a:rPr kumimoji="0" lang="en-GB" sz="2400" b="1" i="0" u="none" strike="noStrike" kern="1200" cap="none" spc="0" normalizeH="0" baseline="0" noProof="0">
                <a:ln>
                  <a:noFill/>
                </a:ln>
                <a:solidFill>
                  <a:srgbClr val="F58800"/>
                </a:solidFill>
                <a:effectLst/>
                <a:uLnTx/>
                <a:uFillTx/>
                <a:latin typeface="Tahoma"/>
                <a:ea typeface="+mn-ea"/>
                <a:cs typeface="+mn-cs"/>
              </a:rPr>
              <a:t>Workshop 2</a:t>
            </a:r>
          </a:p>
        </p:txBody>
      </p:sp>
      <p:cxnSp>
        <p:nvCxnSpPr>
          <p:cNvPr id="9" name="Straight Connector 8">
            <a:extLst>
              <a:ext uri="{FF2B5EF4-FFF2-40B4-BE49-F238E27FC236}">
                <a16:creationId xmlns:a16="http://schemas.microsoft.com/office/drawing/2014/main" id="{FF583E48-6738-4618-BA34-5964C2B9C680}"/>
              </a:ext>
            </a:extLst>
          </p:cNvPr>
          <p:cNvCxnSpPr>
            <a:cxnSpLocks/>
          </p:cNvCxnSpPr>
          <p:nvPr/>
        </p:nvCxnSpPr>
        <p:spPr bwMode="auto">
          <a:xfrm>
            <a:off x="475488" y="39742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51BEB25-6F31-413D-B1A8-0E709AC9812A}"/>
              </a:ext>
            </a:extLst>
          </p:cNvPr>
          <p:cNvSpPr txBox="1"/>
          <p:nvPr/>
        </p:nvSpPr>
        <p:spPr>
          <a:xfrm>
            <a:off x="448056" y="4102227"/>
            <a:ext cx="27889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Tahoma"/>
                <a:ea typeface="+mn-ea"/>
                <a:cs typeface="+mn-cs"/>
              </a:rPr>
              <a:t>Monday 29th March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prstClr val="white"/>
                </a:solidFill>
                <a:latin typeface="Tahoma"/>
              </a:rPr>
              <a:t>Core RA team</a:t>
            </a:r>
            <a:endParaRPr kumimoji="0" lang="en-GB" sz="1800" b="0" i="0" u="none" strike="noStrike" kern="1200" cap="none" spc="0" normalizeH="0" baseline="0" noProof="0">
              <a:ln>
                <a:noFill/>
              </a:ln>
              <a:solidFill>
                <a:prstClr val="white"/>
              </a:solidFill>
              <a:effectLst/>
              <a:uLnTx/>
              <a:uFillTx/>
              <a:latin typeface="Tahoma"/>
              <a:ea typeface="+mn-ea"/>
              <a:cs typeface="+mn-cs"/>
            </a:endParaRPr>
          </a:p>
        </p:txBody>
      </p:sp>
      <p:cxnSp>
        <p:nvCxnSpPr>
          <p:cNvPr id="11" name="Straight Connector 10">
            <a:extLst>
              <a:ext uri="{FF2B5EF4-FFF2-40B4-BE49-F238E27FC236}">
                <a16:creationId xmlns:a16="http://schemas.microsoft.com/office/drawing/2014/main" id="{58516906-7DF1-4E5D-BD10-2A9E1FB82E96}"/>
              </a:ext>
            </a:extLst>
          </p:cNvPr>
          <p:cNvCxnSpPr>
            <a:cxnSpLocks/>
          </p:cNvCxnSpPr>
          <p:nvPr/>
        </p:nvCxnSpPr>
        <p:spPr bwMode="auto">
          <a:xfrm>
            <a:off x="475488" y="4884547"/>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pic>
        <p:nvPicPr>
          <p:cNvPr id="12" name="Picture 1">
            <a:extLst>
              <a:ext uri="{FF2B5EF4-FFF2-40B4-BE49-F238E27FC236}">
                <a16:creationId xmlns:a16="http://schemas.microsoft.com/office/drawing/2014/main" id="{67C051B5-C823-4647-BC36-0BE8E94D02D7}"/>
              </a:ext>
            </a:extLst>
          </p:cNvPr>
          <p:cNvPicPr>
            <a:picLocks noChangeAspect="1"/>
          </p:cNvPicPr>
          <p:nvPr/>
        </p:nvPicPr>
        <p:blipFill rotWithShape="1">
          <a:blip r:embed="rId3">
            <a:alphaModFix amt="16000"/>
          </a:blip>
          <a:srcRect l="7692" t="27780" r="8073" b="19481"/>
          <a:stretch/>
        </p:blipFill>
        <p:spPr>
          <a:xfrm>
            <a:off x="46030" y="257557"/>
            <a:ext cx="12099939" cy="2246376"/>
          </a:xfrm>
          <a:prstGeom prst="rect">
            <a:avLst/>
          </a:prstGeom>
        </p:spPr>
      </p:pic>
    </p:spTree>
    <p:extLst>
      <p:ext uri="{BB962C8B-B14F-4D97-AF65-F5344CB8AC3E}">
        <p14:creationId xmlns:p14="http://schemas.microsoft.com/office/powerpoint/2010/main" val="737552821"/>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Galapagos Goals</a:t>
            </a:r>
          </a:p>
        </p:txBody>
      </p:sp>
    </p:spTree>
    <p:extLst>
      <p:ext uri="{BB962C8B-B14F-4D97-AF65-F5344CB8AC3E}">
        <p14:creationId xmlns:p14="http://schemas.microsoft.com/office/powerpoint/2010/main" val="8528144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54357" y="5805188"/>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91576" y="370483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90099" y="512269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1995187"/>
            <a:ext cx="1932115"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effectLst/>
                <a:uLnTx/>
                <a:uFillTx/>
                <a:ea typeface="+mn-ea"/>
                <a:cs typeface="+mn-cs"/>
              </a:rPr>
              <a:t>: </a:t>
            </a:r>
            <a:r>
              <a:rPr lang="en-GB" sz="800">
                <a:solidFill>
                  <a:srgbClr val="000000"/>
                </a:solidFill>
              </a:rPr>
              <a:t>Uses a wide variety of treatments 1st line, including JAKs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p>
          <a:p>
            <a:pPr eaLnBrk="0" fontAlgn="base" hangingPunct="0">
              <a:spcBef>
                <a:spcPct val="0"/>
              </a:spcBef>
              <a:spcAft>
                <a:spcPct val="0"/>
              </a:spcAf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a:t>
            </a:r>
            <a:r>
              <a:rPr lang="en-GB" sz="800">
                <a:solidFill>
                  <a:srgbClr val="000000"/>
                </a:solidFill>
              </a:rPr>
              <a:t>Occasionally uses JAKs but not consistently [high variation within segment – some are very high JAK users]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eaLnBrk="0" fontAlgn="base" hangingPunct="0">
              <a:spcBef>
                <a:spcPct val="0"/>
              </a:spcBef>
              <a:spcAft>
                <a:spcPct val="0"/>
              </a:spcAf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a:t>
            </a:r>
            <a:r>
              <a:rPr lang="en-GB" sz="800">
                <a:solidFill>
                  <a:srgbClr val="000000"/>
                </a:solidFill>
              </a:rPr>
              <a:t>Uses a variety of products based on patient need &amp; guideline recommendations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8" y="3265823"/>
            <a:ext cx="1932114"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Treatment inertia and need to overcome mindset shift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419764"/>
            <a:ext cx="1923188"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ea typeface="+mn-ea"/>
                <a:cs typeface="+mn-cs"/>
              </a:rPr>
              <a:t>[significant need for new treatment options – they already agree with this and are keen to try new options, </a:t>
            </a:r>
            <a:r>
              <a:rPr kumimoji="0" lang="en-US" sz="900" b="0" i="0" u="none" strike="noStrike" kern="1200" cap="none" spc="0" normalizeH="0" baseline="0" noProof="0" err="1">
                <a:ln>
                  <a:noFill/>
                </a:ln>
                <a:solidFill>
                  <a:srgbClr val="000000"/>
                </a:solidFill>
                <a:effectLst/>
                <a:uLnTx/>
                <a:uFillTx/>
                <a:ea typeface="+mn-ea"/>
                <a:cs typeface="+mn-cs"/>
              </a:rPr>
              <a:t>esp</a:t>
            </a:r>
            <a:r>
              <a:rPr kumimoji="0" lang="en-US" sz="900" b="0" i="0" u="none" strike="noStrike" kern="1200" cap="none" spc="0" normalizeH="0" baseline="0" noProof="0">
                <a:ln>
                  <a:noFill/>
                </a:ln>
                <a:solidFill>
                  <a:srgbClr val="000000"/>
                </a:solidFill>
                <a:effectLst/>
                <a:uLnTx/>
                <a:uFillTx/>
                <a:ea typeface="+mn-ea"/>
                <a:cs typeface="+mn-cs"/>
              </a:rPr>
              <a:t> if efficacy is not compromised]</a:t>
            </a: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Reflects on early JYSELECA experience &amp; positive efficacy outcomes compared with other JAKs</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Attends a peer-to peer discussion with local colleagues about their experiences with JYSELECA &amp; its safety profile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Attends a discussion with local expert about their experiences with JYSELECA &amp; its safety profile </a:t>
            </a:r>
          </a:p>
          <a:p>
            <a:pPr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r>
              <a:rPr lang="en-GB" sz="800">
                <a:solidFill>
                  <a:srgbClr val="000000"/>
                </a:solidFill>
              </a:rPr>
              <a:t>Compassionates: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265823"/>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2"/>
            <a:ext cx="187944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Prescribes JYSELECA as their ‘go to’ JAK</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Prescribes JYSELECA for some patients where safety is the main concern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Prescribes JYSELECA for some patients where safety &amp; simplicity are important</a:t>
            </a:r>
          </a:p>
          <a:p>
            <a:pPr lvl="0" eaLnBrk="0" fontAlgn="base" hangingPunct="0">
              <a:spcBef>
                <a:spcPct val="0"/>
              </a:spcBef>
              <a:spcAft>
                <a:spcPct val="0"/>
              </a:spcAft>
              <a:defRPr/>
            </a:pPr>
            <a:endParaRPr lang="en-GB" sz="1200">
              <a:solidFill>
                <a:srgbClr val="000000"/>
              </a:solidFill>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281498"/>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Shares positive experiences with colleagues</a:t>
            </a:r>
          </a:p>
          <a:p>
            <a:pPr lvl="0" eaLnBrk="0" fontAlgn="base" hangingPunct="0">
              <a:spcBef>
                <a:spcPct val="0"/>
              </a:spcBef>
              <a:spcAft>
                <a:spcPct val="0"/>
              </a:spcAft>
              <a:defRPr/>
            </a:pPr>
            <a:endParaRPr lang="en-GB" sz="800">
              <a:solidFill>
                <a:srgbClr val="000000"/>
              </a:solidFill>
            </a:endParaRP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Gains depth of experience in patients where safety is a concern</a:t>
            </a:r>
          </a:p>
          <a:p>
            <a:pPr lvl="0" eaLnBrk="0" fontAlgn="base" hangingPunct="0">
              <a:spcBef>
                <a:spcPct val="0"/>
              </a:spcBef>
              <a:spcAft>
                <a:spcPct val="0"/>
              </a:spcAft>
              <a:defRPr/>
            </a:pP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Monitors feedback &amp; safety signals in JYSELECA patients</a:t>
            </a:r>
          </a:p>
          <a:p>
            <a:pPr lvl="0" eaLnBrk="0" fontAlgn="base" hangingPunct="0">
              <a:spcBef>
                <a:spcPct val="0"/>
              </a:spcBef>
              <a:spcAft>
                <a:spcPct val="0"/>
              </a:spcAft>
              <a:defRPr/>
            </a:pPr>
            <a:endParaRPr lang="en-GB" sz="1200">
              <a:solidFill>
                <a:srgbClr val="000000"/>
              </a:solidFill>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8"/>
            <a:ext cx="1891780"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Advocates JYSELECA as JAK of choice</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Expands the use of JYSELECA to different types of patients so ultimately JYSELECA becomes JAK of choice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Starts to use JYSELECA as first line JAK inhibitor</a:t>
            </a:r>
          </a:p>
          <a:p>
            <a:pPr lvl="0" eaLnBrk="0" fontAlgn="base" hangingPunct="0">
              <a:spcBef>
                <a:spcPct val="0"/>
              </a:spcBef>
              <a:spcAft>
                <a:spcPct val="0"/>
              </a:spcAft>
              <a:defRPr/>
            </a:pPr>
            <a:endParaRPr lang="en-GB" sz="1200">
              <a:solidFill>
                <a:srgbClr val="000000"/>
              </a:solidFill>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3"/>
            <a:ext cx="1850151"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6163854"/>
            <a:ext cx="1932115"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6163854"/>
            <a:ext cx="192593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616385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616385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616385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611318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728679" y="4631659"/>
            <a:ext cx="642981" cy="276999"/>
          </a:xfrm>
          <a:prstGeom prst="rect">
            <a:avLst/>
          </a:prstGeom>
          <a:noFill/>
        </p:spPr>
        <p:txBody>
          <a:bodyPr wrap="square" rtlCol="0">
            <a:spAutoFit/>
          </a:bodyPr>
          <a:lstStyle/>
          <a:p>
            <a:pPr algn="r"/>
            <a:r>
              <a:rPr lang="en-GB" sz="1200" b="1">
                <a:solidFill>
                  <a:schemeClr val="tx2"/>
                </a:solidFill>
              </a:rPr>
              <a:t>Mvrks</a:t>
            </a: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69434" y="5066914"/>
            <a:ext cx="1923188"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[need for more safe treatment options that do not compromise on efficacy]</a:t>
            </a:r>
            <a:endParaRPr lang="en-GB" sz="1050">
              <a:solidFill>
                <a:srgbClr val="000000"/>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9434" y="5612716"/>
            <a:ext cx="1923188"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[focus on unmet needs from a patient perspective – less from an HCP perspective] </a:t>
            </a:r>
            <a:endParaRPr lang="en-GB" sz="1050">
              <a:solidFill>
                <a:srgbClr val="000000"/>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78399" y="4441904"/>
            <a:ext cx="1885612"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ea typeface="+mn-ea"/>
                <a:cs typeface="+mn-cs"/>
              </a:rPr>
              <a:t>[expose to full data </a:t>
            </a:r>
            <a:r>
              <a:rPr kumimoji="0" lang="en-US" sz="1050" b="0" i="0" u="none" strike="noStrike" kern="1200" cap="none" spc="0" normalizeH="0" baseline="0" noProof="0" err="1">
                <a:ln>
                  <a:noFill/>
                </a:ln>
                <a:solidFill>
                  <a:srgbClr val="000000"/>
                </a:solidFill>
                <a:effectLst/>
                <a:uLnTx/>
                <a:uFillTx/>
                <a:ea typeface="+mn-ea"/>
                <a:cs typeface="+mn-cs"/>
              </a:rPr>
              <a:t>esp</a:t>
            </a:r>
            <a:r>
              <a:rPr kumimoji="0" lang="en-US" sz="1050" b="0" i="0" u="none" strike="noStrike" kern="1200" cap="none" spc="0" normalizeH="0" baseline="0" noProof="0">
                <a:ln>
                  <a:noFill/>
                </a:ln>
                <a:solidFill>
                  <a:srgbClr val="000000"/>
                </a:solidFill>
                <a:effectLst/>
                <a:uLnTx/>
                <a:uFillTx/>
                <a:ea typeface="+mn-ea"/>
                <a:cs typeface="+mn-cs"/>
              </a:rPr>
              <a:t> efficacy, give opportunity to try – make it easy, but they will be interested]</a:t>
            </a: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587325" y="5089054"/>
            <a:ext cx="1885612"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[expose to full data incl safety, ref trusted peers/colleagues and hands on experience]</a:t>
            </a: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7325" y="5634856"/>
            <a:ext cx="1912042"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[KOL/Peer/trusted source perspectives on JYS safety and simplicity – ‘permission to try’]</a:t>
            </a:r>
            <a:endParaRPr lang="en-GB" sz="1050">
              <a:solidFill>
                <a:srgbClr val="000000"/>
              </a:solidFill>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96289" y="4441904"/>
            <a:ext cx="1837643" cy="54684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1050">
                <a:solidFill>
                  <a:srgbClr val="000000"/>
                </a:solidFill>
              </a:rPr>
              <a:t>[reinforce experience, share additional data freely, seed need to share with others]</a:t>
            </a:r>
            <a:endParaRPr lang="en-GB" sz="1050">
              <a:solidFill>
                <a:srgbClr val="000000"/>
              </a:solidFill>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05216" y="5066914"/>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[advocate trial and follow up re experience and expansion of trial use]</a:t>
            </a: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805216" y="5612716"/>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[share/encourage patient feedback, patient perspectives, PIOs]</a:t>
            </a:r>
            <a:endParaRPr lang="en-GB" sz="1050">
              <a:solidFill>
                <a:srgbClr val="000000"/>
              </a:solidFill>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88162" y="4440035"/>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1050">
                <a:solidFill>
                  <a:srgbClr val="000000"/>
                </a:solidFill>
              </a:rPr>
              <a:t>[provide opportunities to share experience and discuss with others]</a:t>
            </a:r>
            <a:endParaRPr lang="en-GB" sz="1050">
              <a:solidFill>
                <a:srgbClr val="000000"/>
              </a:solidFill>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7997089" y="5087185"/>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[expand patient types as experience is gained – give different ‘pegs’]</a:t>
            </a: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97089" y="5632987"/>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[broaden profiles for patient feedback, patient perspectives, PIOs]</a:t>
            </a:r>
            <a:endParaRPr lang="en-GB" sz="1050">
              <a:solidFill>
                <a:srgbClr val="000000"/>
              </a:solidFill>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202296" y="4451332"/>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800">
                <a:solidFill>
                  <a:srgbClr val="000000"/>
                </a:solidFill>
              </a:rPr>
              <a:t>[KOL opportunities – keeping in mind loyalty can prob not be expected]</a:t>
            </a:r>
            <a:endParaRPr lang="en-GB" sz="800">
              <a:solidFill>
                <a:srgbClr val="000000"/>
              </a:solidFill>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11223" y="5098482"/>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[consolidate experience to lead to JAK of choice ‘peg’]</a:t>
            </a: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211223" y="5644284"/>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[consolidate experience and </a:t>
            </a:r>
            <a:r>
              <a:rPr lang="en-US" sz="1050" err="1">
                <a:solidFill>
                  <a:srgbClr val="000000"/>
                </a:solidFill>
              </a:rPr>
              <a:t>ptn</a:t>
            </a:r>
            <a:r>
              <a:rPr lang="en-US" sz="1050">
                <a:solidFill>
                  <a:srgbClr val="000000"/>
                </a:solidFill>
              </a:rPr>
              <a:t> feedback to lead to JAK of choice ‘peg’ and 1L use]</a:t>
            </a: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42954" y="5168043"/>
            <a:ext cx="738232" cy="276999"/>
          </a:xfrm>
          <a:prstGeom prst="rect">
            <a:avLst/>
          </a:prstGeom>
          <a:noFill/>
        </p:spPr>
        <p:txBody>
          <a:bodyPr wrap="square" rtlCol="0">
            <a:spAutoFit/>
          </a:bodyPr>
          <a:lstStyle/>
          <a:p>
            <a:pPr algn="r"/>
            <a:r>
              <a:rPr lang="en-GB" sz="1200" b="1">
                <a:solidFill>
                  <a:schemeClr val="tx2"/>
                </a:solidFill>
              </a:rPr>
              <a:t>Prgmts</a:t>
            </a:r>
          </a:p>
        </p:txBody>
      </p:sp>
      <p:sp>
        <p:nvSpPr>
          <p:cNvPr id="18" name="Rectangle 17">
            <a:extLst>
              <a:ext uri="{FF2B5EF4-FFF2-40B4-BE49-F238E27FC236}">
                <a16:creationId xmlns:a16="http://schemas.microsoft.com/office/drawing/2014/main" id="{A123F695-8E9F-1345-83EF-931F474B8D1B}"/>
              </a:ext>
            </a:extLst>
          </p:cNvPr>
          <p:cNvSpPr/>
          <p:nvPr/>
        </p:nvSpPr>
        <p:spPr>
          <a:xfrm>
            <a:off x="213421" y="5695167"/>
            <a:ext cx="1158240" cy="276999"/>
          </a:xfrm>
          <a:prstGeom prst="rect">
            <a:avLst/>
          </a:prstGeom>
          <a:noFill/>
        </p:spPr>
        <p:txBody>
          <a:bodyPr wrap="square" rtlCol="0">
            <a:spAutoFit/>
          </a:bodyPr>
          <a:lstStyle/>
          <a:p>
            <a:pPr algn="r"/>
            <a:r>
              <a:rPr lang="en-GB" sz="1200" b="1">
                <a:solidFill>
                  <a:schemeClr val="tx2"/>
                </a:solidFill>
              </a:rPr>
              <a:t>Cmpsts</a:t>
            </a:r>
          </a:p>
        </p:txBody>
      </p:sp>
      <p:sp>
        <p:nvSpPr>
          <p:cNvPr id="20" name="TextBox 19">
            <a:extLst>
              <a:ext uri="{FF2B5EF4-FFF2-40B4-BE49-F238E27FC236}">
                <a16:creationId xmlns:a16="http://schemas.microsoft.com/office/drawing/2014/main" id="{DD28D608-72F9-455F-AC50-717B4705051D}"/>
              </a:ext>
            </a:extLst>
          </p:cNvPr>
          <p:cNvSpPr txBox="1"/>
          <p:nvPr/>
        </p:nvSpPr>
        <p:spPr>
          <a:xfrm>
            <a:off x="5464011" y="151482"/>
            <a:ext cx="2097113" cy="307777"/>
          </a:xfrm>
          <a:prstGeom prst="rect">
            <a:avLst/>
          </a:prstGeom>
          <a:noFill/>
        </p:spPr>
        <p:txBody>
          <a:bodyPr wrap="none" rtlCol="0">
            <a:spAutoFit/>
          </a:bodyPr>
          <a:lstStyle/>
          <a:p>
            <a:r>
              <a:rPr lang="en-US" sz="1400">
                <a:highlight>
                  <a:srgbClr val="FFFF00"/>
                </a:highlight>
              </a:rPr>
              <a:t>Example is for Pragmatists</a:t>
            </a:r>
            <a:endParaRPr lang="en-GB" sz="1400">
              <a:highlight>
                <a:srgbClr val="FFFF00"/>
              </a:highlight>
            </a:endParaRPr>
          </a:p>
        </p:txBody>
      </p:sp>
    </p:spTree>
    <p:extLst>
      <p:ext uri="{BB962C8B-B14F-4D97-AF65-F5344CB8AC3E}">
        <p14:creationId xmlns:p14="http://schemas.microsoft.com/office/powerpoint/2010/main" val="3491426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Barriers</a:t>
            </a:r>
          </a:p>
        </p:txBody>
      </p:sp>
    </p:spTree>
    <p:extLst>
      <p:ext uri="{BB962C8B-B14F-4D97-AF65-F5344CB8AC3E}">
        <p14:creationId xmlns:p14="http://schemas.microsoft.com/office/powerpoint/2010/main" val="396641655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58539" y="906857"/>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2281595"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410789" y="444494"/>
            <a:ext cx="1885612" cy="720758"/>
          </a:xfrm>
          <a:prstGeom prst="rect">
            <a:avLst/>
          </a:prstGeom>
          <a:solidFill>
            <a:srgbClr val="585858"/>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Uses a wide variety of treatments 1</a:t>
            </a:r>
            <a:r>
              <a:rPr kumimoji="0" lang="en-GB" sz="1000" b="1" i="0" u="none" strike="noStrike" kern="0" cap="none" spc="0" normalizeH="0" baseline="3000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st</a:t>
            </a: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 line, including JAKs</a:t>
            </a:r>
          </a:p>
        </p:txBody>
      </p:sp>
      <p:sp>
        <p:nvSpPr>
          <p:cNvPr id="7" name="TextBox 6">
            <a:extLst>
              <a:ext uri="{FF2B5EF4-FFF2-40B4-BE49-F238E27FC236}">
                <a16:creationId xmlns:a16="http://schemas.microsoft.com/office/drawing/2014/main" id="{A0AF1F80-B377-4131-84D1-D4A127F3B611}"/>
              </a:ext>
            </a:extLst>
          </p:cNvPr>
          <p:cNvSpPr txBox="1"/>
          <p:nvPr/>
        </p:nvSpPr>
        <p:spPr>
          <a:xfrm>
            <a:off x="3555111" y="433505"/>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8" name="TextBox 7">
            <a:extLst>
              <a:ext uri="{FF2B5EF4-FFF2-40B4-BE49-F238E27FC236}">
                <a16:creationId xmlns:a16="http://schemas.microsoft.com/office/drawing/2014/main" id="{981E93C3-B956-429E-8CD8-79E80D1E0221}"/>
              </a:ext>
            </a:extLst>
          </p:cNvPr>
          <p:cNvSpPr txBox="1"/>
          <p:nvPr/>
        </p:nvSpPr>
        <p:spPr>
          <a:xfrm>
            <a:off x="5731678"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9" name="TextBox 8">
            <a:extLst>
              <a:ext uri="{FF2B5EF4-FFF2-40B4-BE49-F238E27FC236}">
                <a16:creationId xmlns:a16="http://schemas.microsoft.com/office/drawing/2014/main" id="{46098C6B-4980-4826-B9C2-C120D045270C}"/>
              </a:ext>
            </a:extLst>
          </p:cNvPr>
          <p:cNvSpPr txBox="1"/>
          <p:nvPr/>
        </p:nvSpPr>
        <p:spPr>
          <a:xfrm>
            <a:off x="7939644"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Shares positive experiences with colleagues</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39308" y="444494"/>
            <a:ext cx="1885612" cy="720758"/>
          </a:xfrm>
          <a:prstGeom prst="rect">
            <a:avLst/>
          </a:prstGeom>
          <a:solidFill>
            <a:srgbClr val="C63044"/>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Advocates JYSELECA as JAK of choice</a:t>
            </a: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65284" y="890487"/>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22676" y="64202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73860" y="906857"/>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31252"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1826" y="906857"/>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39218"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24885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155CF336-FA55-4920-9B32-70A27D0D8BD3}"/>
              </a:ext>
            </a:extLst>
          </p:cNvPr>
          <p:cNvSpPr txBox="1"/>
          <p:nvPr/>
        </p:nvSpPr>
        <p:spPr>
          <a:xfrm>
            <a:off x="0" y="542681"/>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80158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#1</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4879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#2</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120948"/>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25021"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54042" y="124421"/>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#5</a:t>
            </a:r>
          </a:p>
        </p:txBody>
      </p:sp>
      <p:sp>
        <p:nvSpPr>
          <p:cNvPr id="45" name="TextBox 44">
            <a:extLst>
              <a:ext uri="{FF2B5EF4-FFF2-40B4-BE49-F238E27FC236}">
                <a16:creationId xmlns:a16="http://schemas.microsoft.com/office/drawing/2014/main" id="{BB679B7D-0627-495E-914B-5CBB4EC4B8CE}"/>
              </a:ext>
            </a:extLst>
          </p:cNvPr>
          <p:cNvSpPr txBox="1"/>
          <p:nvPr/>
        </p:nvSpPr>
        <p:spPr>
          <a:xfrm>
            <a:off x="59346" y="1279627"/>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11312" y="2069023"/>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Barriers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34774" y="1272304"/>
            <a:ext cx="1837643"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demonstrate that despite new treatments, unmet needs still remain, especially related to a balance of efficacy and safety</a:t>
            </a:r>
            <a:endParaRPr kumimoji="0" lang="en-GB" sz="1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434774" y="1996522"/>
            <a:ext cx="1837643"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Satisfied with current options</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Complacency/habit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Don’t believe there are significant unmet needs that can be addressed by (another) JAK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Believe another MOA will be needed to address unmet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900">
                <a:solidFill>
                  <a:srgbClr val="000000"/>
                </a:solidFill>
                <a:latin typeface="Tahoma" pitchFamily="-107" charset="0"/>
              </a:rPr>
              <a:t>Communication gap between patients and HCPs that masks unmet needs/treatment gaps (especially Compassionates)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55111" y="1272304"/>
            <a:ext cx="188561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ensure early positive experiences </a:t>
            </a:r>
            <a:r>
              <a:rPr lang="en-GB" sz="900">
                <a:solidFill>
                  <a:srgbClr val="000000"/>
                </a:solidFill>
                <a:latin typeface="Tahoma" pitchFamily="-107" charset="0"/>
              </a:rPr>
              <a:t>as proof of concept (and to share with peers)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55111" y="1996522"/>
            <a:ext cx="188561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i="1">
                <a:solidFill>
                  <a:srgbClr val="000000"/>
                </a:solidFill>
                <a:latin typeface="Tahoma" pitchFamily="-107" charset="0"/>
              </a:rPr>
              <a:t>Awareness &amp; Access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Access to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access to sampling</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experience with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familiarity with Galapagos and new relationship with reps</a:t>
            </a:r>
          </a:p>
          <a:p>
            <a:pPr eaLnBrk="0" fontAlgn="base" hangingPunct="0">
              <a:spcBef>
                <a:spcPct val="0"/>
              </a:spcBef>
              <a:spcAft>
                <a:spcPct val="0"/>
              </a:spcAft>
              <a:defRPr/>
            </a:pPr>
            <a:r>
              <a:rPr lang="en-GB" sz="900" i="1">
                <a:solidFill>
                  <a:srgbClr val="000000"/>
                </a:solidFill>
                <a:latin typeface="Tahoma" pitchFamily="-107" charset="0"/>
              </a:rPr>
              <a:t>Differentiation</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Perceived lack of differentiation from RINVOQ</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Sees no difference in clinic relative to RINVOQ</a:t>
            </a:r>
          </a:p>
          <a:p>
            <a:pPr eaLnBrk="0" fontAlgn="base" hangingPunct="0">
              <a:spcBef>
                <a:spcPct val="0"/>
              </a:spcBef>
              <a:spcAft>
                <a:spcPct val="0"/>
              </a:spcAft>
              <a:defRPr/>
            </a:pPr>
            <a:r>
              <a:rPr lang="en-GB" sz="900" i="1">
                <a:solidFill>
                  <a:srgbClr val="000000"/>
                </a:solidFill>
                <a:latin typeface="Tahoma" pitchFamily="-107" charset="0"/>
              </a:rPr>
              <a:t>Negative Safety Halo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Residual JAK concerns from 1</a:t>
            </a:r>
            <a:r>
              <a:rPr lang="en-GB" sz="900" baseline="30000">
                <a:solidFill>
                  <a:srgbClr val="000000"/>
                </a:solidFill>
                <a:latin typeface="Tahoma" pitchFamily="-107" charset="0"/>
              </a:rPr>
              <a:t>st</a:t>
            </a:r>
            <a:r>
              <a:rPr lang="en-GB" sz="900">
                <a:solidFill>
                  <a:srgbClr val="000000"/>
                </a:solidFill>
                <a:latin typeface="Tahoma" pitchFamily="-107" charset="0"/>
              </a:rPr>
              <a:t> generation</a:t>
            </a:r>
          </a:p>
          <a:p>
            <a:pPr lvl="0" eaLnBrk="0" fontAlgn="base" hangingPunct="0">
              <a:spcBef>
                <a:spcPct val="0"/>
              </a:spcBef>
              <a:spcAft>
                <a:spcPct val="0"/>
              </a:spcAft>
              <a:defRPr/>
            </a:pPr>
            <a:r>
              <a:rPr lang="en-GB" sz="900" i="1">
                <a:solidFill>
                  <a:srgbClr val="000000"/>
                </a:solidFill>
                <a:latin typeface="Tahoma" pitchFamily="-107" charset="0"/>
              </a:rPr>
              <a:t>Clinical</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Has a negative experience in a patient in first few patients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clarity of who the ideal JYSELECA patient is</a:t>
            </a: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34763" y="1287979"/>
            <a:ext cx="187944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a:solidFill>
                  <a:srgbClr val="000000"/>
                </a:solidFill>
                <a:latin typeface="Tahoma" pitchFamily="-107" charset="0"/>
              </a:rPr>
              <a:t>To differentiate JYSELECA versus other JAKs, especially RINVOQ</a:t>
            </a: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34763" y="2012197"/>
            <a:ext cx="187944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Satisfaction with their current JAK and no reason to change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Prefer to have a wide armamentarium, rather than a go-to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Like to keep options open as new entries emerge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Competitive messaging and share of voice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Uncertainty around available JYSELELCA support services for HCPs and patients </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Unsure of which patient population to expand usage in</a:t>
            </a: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36560" y="1279627"/>
            <a:ext cx="1891780"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create an environment that facilitates exchange of positive experiences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36560" y="2012197"/>
            <a:ext cx="1891780"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Negative experiences that temper their enthusiasm</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Wanting to appear unbiased/unaligned with a brand</a:t>
            </a: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57039" y="1272304"/>
            <a:ext cx="1850151"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identify, support, and create a platform for JYSELECA advocates</a:t>
            </a: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57039" y="1996522"/>
            <a:ext cx="1850151"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 not have a JAK of choice and philosophically opposed to aligning with one product</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Don’t have a platform from which to advocate</a:t>
            </a:r>
          </a:p>
        </p:txBody>
      </p:sp>
      <p:sp>
        <p:nvSpPr>
          <p:cNvPr id="69" name="Rectangle 68">
            <a:extLst>
              <a:ext uri="{FF2B5EF4-FFF2-40B4-BE49-F238E27FC236}">
                <a16:creationId xmlns:a16="http://schemas.microsoft.com/office/drawing/2014/main" id="{53C73F3A-E8F3-4C49-B35B-E7D9EACB7351}"/>
              </a:ext>
            </a:extLst>
          </p:cNvPr>
          <p:cNvSpPr/>
          <p:nvPr/>
        </p:nvSpPr>
        <p:spPr bwMode="auto">
          <a:xfrm>
            <a:off x="1498267"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Unmet needs messaging</a:t>
            </a:r>
          </a:p>
        </p:txBody>
      </p:sp>
      <p:sp>
        <p:nvSpPr>
          <p:cNvPr id="70" name="TextBox 69">
            <a:extLst>
              <a:ext uri="{FF2B5EF4-FFF2-40B4-BE49-F238E27FC236}">
                <a16:creationId xmlns:a16="http://schemas.microsoft.com/office/drawing/2014/main" id="{7DDA1CBE-B409-4B66-8E25-48E8A711F5C4}"/>
              </a:ext>
            </a:extLst>
          </p:cNvPr>
          <p:cNvSpPr txBox="1"/>
          <p:nvPr/>
        </p:nvSpPr>
        <p:spPr>
          <a:xfrm>
            <a:off x="105108" y="505515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p:txBody>
      </p:sp>
      <p:sp>
        <p:nvSpPr>
          <p:cNvPr id="72" name="Rectangle 71">
            <a:extLst>
              <a:ext uri="{FF2B5EF4-FFF2-40B4-BE49-F238E27FC236}">
                <a16:creationId xmlns:a16="http://schemas.microsoft.com/office/drawing/2014/main" id="{3CA00EF6-B219-445B-868A-EF57EB3A66F4}"/>
              </a:ext>
            </a:extLst>
          </p:cNvPr>
          <p:cNvSpPr/>
          <p:nvPr/>
        </p:nvSpPr>
        <p:spPr bwMode="auto">
          <a:xfrm>
            <a:off x="3596826"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Now available</a:t>
            </a:r>
          </a:p>
          <a:p>
            <a:pPr marL="171450" lvl="0" indent="-171450" eaLnBrk="0" fontAlgn="base" hangingPunct="0">
              <a:spcBef>
                <a:spcPct val="0"/>
              </a:spcBef>
              <a:spcAft>
                <a:spcPct val="0"/>
              </a:spcAft>
              <a:buFont typeface="Arial" panose="020B0604020202020204" pitchFamily="34" charset="0"/>
              <a:buChar char="•"/>
              <a:defRPr/>
            </a:pPr>
            <a:r>
              <a:rPr lang="en-GB" sz="800" err="1">
                <a:solidFill>
                  <a:srgbClr val="000000"/>
                </a:solidFill>
                <a:latin typeface="Tahoma" pitchFamily="-107" charset="0"/>
              </a:rPr>
              <a:t>MoA</a:t>
            </a:r>
            <a:endParaRPr lang="en-GB" sz="800">
              <a:solidFill>
                <a:srgbClr val="000000"/>
              </a:solidFill>
              <a:latin typeface="Tahoma" pitchFamily="-107" charset="0"/>
            </a:endParaRP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Comprehensive clinical evidence </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Strength of balance story</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Reimbursement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identification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HCP and Patient Support Service</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3" name="Rectangle 72">
            <a:extLst>
              <a:ext uri="{FF2B5EF4-FFF2-40B4-BE49-F238E27FC236}">
                <a16:creationId xmlns:a16="http://schemas.microsoft.com/office/drawing/2014/main" id="{6D88B87F-BC2D-40CF-9384-4A0CC1DC2753}"/>
              </a:ext>
            </a:extLst>
          </p:cNvPr>
          <p:cNvSpPr/>
          <p:nvPr/>
        </p:nvSpPr>
        <p:spPr bwMode="auto">
          <a:xfrm>
            <a:off x="5773393"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4" name="Rectangle 73">
            <a:extLst>
              <a:ext uri="{FF2B5EF4-FFF2-40B4-BE49-F238E27FC236}">
                <a16:creationId xmlns:a16="http://schemas.microsoft.com/office/drawing/2014/main" id="{D2E1F580-AFC7-44B0-A4DB-3513A819ADBC}"/>
              </a:ext>
            </a:extLst>
          </p:cNvPr>
          <p:cNvSpPr/>
          <p:nvPr/>
        </p:nvSpPr>
        <p:spPr bwMode="auto">
          <a:xfrm>
            <a:off x="798135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5" name="Rectangle 74">
            <a:extLst>
              <a:ext uri="{FF2B5EF4-FFF2-40B4-BE49-F238E27FC236}">
                <a16:creationId xmlns:a16="http://schemas.microsoft.com/office/drawing/2014/main" id="{1C5D0FF5-ED6B-4802-A85E-1B08F2E43843}"/>
              </a:ext>
            </a:extLst>
          </p:cNvPr>
          <p:cNvSpPr/>
          <p:nvPr/>
        </p:nvSpPr>
        <p:spPr bwMode="auto">
          <a:xfrm>
            <a:off x="1015703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Partnership opportunities </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7" name="Rectangle 46">
            <a:extLst>
              <a:ext uri="{FF2B5EF4-FFF2-40B4-BE49-F238E27FC236}">
                <a16:creationId xmlns:a16="http://schemas.microsoft.com/office/drawing/2014/main" id="{C5BB5D39-5F25-FE40-8B40-9AD1CA92579D}"/>
              </a:ext>
            </a:extLst>
          </p:cNvPr>
          <p:cNvSpPr/>
          <p:nvPr/>
        </p:nvSpPr>
        <p:spPr bwMode="auto">
          <a:xfrm>
            <a:off x="1498267"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0" name="TextBox 49">
            <a:extLst>
              <a:ext uri="{FF2B5EF4-FFF2-40B4-BE49-F238E27FC236}">
                <a16:creationId xmlns:a16="http://schemas.microsoft.com/office/drawing/2014/main" id="{CE527498-7B29-3741-839C-B32028DBE571}"/>
              </a:ext>
            </a:extLst>
          </p:cNvPr>
          <p:cNvSpPr txBox="1"/>
          <p:nvPr/>
        </p:nvSpPr>
        <p:spPr>
          <a:xfrm>
            <a:off x="105108" y="6155214"/>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a:p>
            <a:pPr marL="0" marR="0" lvl="0" indent="0" algn="r" defTabSz="914400" rtl="0" eaLnBrk="1" fontAlgn="auto" latinLnBrk="0" hangingPunct="1">
              <a:lnSpc>
                <a:spcPct val="100000"/>
              </a:lnSpc>
              <a:spcBef>
                <a:spcPts val="0"/>
              </a:spcBef>
              <a:spcAft>
                <a:spcPts val="0"/>
              </a:spcAft>
              <a:buClrTx/>
              <a:buSzTx/>
              <a:buFontTx/>
              <a:buNone/>
              <a:tabLst/>
              <a:defRPr/>
            </a:pPr>
            <a:r>
              <a:rPr lang="en-GB">
                <a:solidFill>
                  <a:srgbClr val="585858"/>
                </a:solidFill>
                <a:latin typeface="Calibri" panose="020F0502020204030204"/>
              </a:rPr>
              <a:t>Sources</a:t>
            </a:r>
            <a:endPar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80B1A03-84FD-F04A-B79E-C81A9208328D}"/>
              </a:ext>
            </a:extLst>
          </p:cNvPr>
          <p:cNvSpPr/>
          <p:nvPr/>
        </p:nvSpPr>
        <p:spPr bwMode="auto">
          <a:xfrm>
            <a:off x="3596826"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6" name="Rectangle 55">
            <a:extLst>
              <a:ext uri="{FF2B5EF4-FFF2-40B4-BE49-F238E27FC236}">
                <a16:creationId xmlns:a16="http://schemas.microsoft.com/office/drawing/2014/main" id="{9E16094B-7FA7-234A-95D7-F738641AB18D}"/>
              </a:ext>
            </a:extLst>
          </p:cNvPr>
          <p:cNvSpPr/>
          <p:nvPr/>
        </p:nvSpPr>
        <p:spPr bwMode="auto">
          <a:xfrm>
            <a:off x="5773393"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9" name="Rectangle 58">
            <a:extLst>
              <a:ext uri="{FF2B5EF4-FFF2-40B4-BE49-F238E27FC236}">
                <a16:creationId xmlns:a16="http://schemas.microsoft.com/office/drawing/2014/main" id="{F5E7C360-420B-904A-BCAC-C396FABEF528}"/>
              </a:ext>
            </a:extLst>
          </p:cNvPr>
          <p:cNvSpPr/>
          <p:nvPr/>
        </p:nvSpPr>
        <p:spPr bwMode="auto">
          <a:xfrm>
            <a:off x="798135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2" name="Rectangle 61">
            <a:extLst>
              <a:ext uri="{FF2B5EF4-FFF2-40B4-BE49-F238E27FC236}">
                <a16:creationId xmlns:a16="http://schemas.microsoft.com/office/drawing/2014/main" id="{518BFC6A-A379-7E46-A4B8-385185F8F26A}"/>
              </a:ext>
            </a:extLst>
          </p:cNvPr>
          <p:cNvSpPr/>
          <p:nvPr/>
        </p:nvSpPr>
        <p:spPr bwMode="auto">
          <a:xfrm>
            <a:off x="1015703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Tree>
    <p:extLst>
      <p:ext uri="{BB962C8B-B14F-4D97-AF65-F5344CB8AC3E}">
        <p14:creationId xmlns:p14="http://schemas.microsoft.com/office/powerpoint/2010/main" val="92501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Messages to Mavericks</a:t>
            </a:r>
            <a:br>
              <a:rPr lang="en-GB"/>
            </a:br>
            <a:r>
              <a:rPr lang="en-GB"/>
              <a:t>+ Message sources</a:t>
            </a:r>
          </a:p>
        </p:txBody>
      </p:sp>
    </p:spTree>
    <p:extLst>
      <p:ext uri="{BB962C8B-B14F-4D97-AF65-F5344CB8AC3E}">
        <p14:creationId xmlns:p14="http://schemas.microsoft.com/office/powerpoint/2010/main" val="222494328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58539" y="906857"/>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2281595"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410789" y="444494"/>
            <a:ext cx="1885612" cy="720758"/>
          </a:xfrm>
          <a:prstGeom prst="rect">
            <a:avLst/>
          </a:prstGeom>
          <a:solidFill>
            <a:srgbClr val="585858"/>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Uses a wide variety of treatments 1</a:t>
            </a:r>
            <a:r>
              <a:rPr kumimoji="0" lang="en-GB" sz="1000" b="1" i="0" u="none" strike="noStrike" kern="0" cap="none" spc="0" normalizeH="0" baseline="3000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st</a:t>
            </a: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 line, including JAKs</a:t>
            </a:r>
          </a:p>
        </p:txBody>
      </p:sp>
      <p:sp>
        <p:nvSpPr>
          <p:cNvPr id="7" name="TextBox 6">
            <a:extLst>
              <a:ext uri="{FF2B5EF4-FFF2-40B4-BE49-F238E27FC236}">
                <a16:creationId xmlns:a16="http://schemas.microsoft.com/office/drawing/2014/main" id="{A0AF1F80-B377-4131-84D1-D4A127F3B611}"/>
              </a:ext>
            </a:extLst>
          </p:cNvPr>
          <p:cNvSpPr txBox="1"/>
          <p:nvPr/>
        </p:nvSpPr>
        <p:spPr>
          <a:xfrm>
            <a:off x="3555111" y="433505"/>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8" name="TextBox 7">
            <a:extLst>
              <a:ext uri="{FF2B5EF4-FFF2-40B4-BE49-F238E27FC236}">
                <a16:creationId xmlns:a16="http://schemas.microsoft.com/office/drawing/2014/main" id="{981E93C3-B956-429E-8CD8-79E80D1E0221}"/>
              </a:ext>
            </a:extLst>
          </p:cNvPr>
          <p:cNvSpPr txBox="1"/>
          <p:nvPr/>
        </p:nvSpPr>
        <p:spPr>
          <a:xfrm>
            <a:off x="5731678"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9" name="TextBox 8">
            <a:extLst>
              <a:ext uri="{FF2B5EF4-FFF2-40B4-BE49-F238E27FC236}">
                <a16:creationId xmlns:a16="http://schemas.microsoft.com/office/drawing/2014/main" id="{46098C6B-4980-4826-B9C2-C120D045270C}"/>
              </a:ext>
            </a:extLst>
          </p:cNvPr>
          <p:cNvSpPr txBox="1"/>
          <p:nvPr/>
        </p:nvSpPr>
        <p:spPr>
          <a:xfrm>
            <a:off x="7939644"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Shares positive experiences with colleagues</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39308" y="444494"/>
            <a:ext cx="1885612" cy="720758"/>
          </a:xfrm>
          <a:prstGeom prst="rect">
            <a:avLst/>
          </a:prstGeom>
          <a:solidFill>
            <a:srgbClr val="C63044"/>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Advocates JYSELECA as JAK of choice</a:t>
            </a: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65284" y="890487"/>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22676" y="64202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73860" y="906857"/>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31252"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1826" y="906857"/>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39218"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24885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155CF336-FA55-4920-9B32-70A27D0D8BD3}"/>
              </a:ext>
            </a:extLst>
          </p:cNvPr>
          <p:cNvSpPr txBox="1"/>
          <p:nvPr/>
        </p:nvSpPr>
        <p:spPr>
          <a:xfrm>
            <a:off x="0" y="542681"/>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80158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#1</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4879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#2</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120948"/>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25021"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54042" y="124421"/>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#5</a:t>
            </a:r>
          </a:p>
        </p:txBody>
      </p:sp>
      <p:sp>
        <p:nvSpPr>
          <p:cNvPr id="45" name="TextBox 44">
            <a:extLst>
              <a:ext uri="{FF2B5EF4-FFF2-40B4-BE49-F238E27FC236}">
                <a16:creationId xmlns:a16="http://schemas.microsoft.com/office/drawing/2014/main" id="{BB679B7D-0627-495E-914B-5CBB4EC4B8CE}"/>
              </a:ext>
            </a:extLst>
          </p:cNvPr>
          <p:cNvSpPr txBox="1"/>
          <p:nvPr/>
        </p:nvSpPr>
        <p:spPr>
          <a:xfrm>
            <a:off x="59346" y="1279627"/>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11312" y="2069023"/>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Barriers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34774" y="1272304"/>
            <a:ext cx="1837643"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demonstrate that despite new treatments, unmet needs still remain, especially related to a balance of efficacy and safety</a:t>
            </a:r>
            <a:endParaRPr kumimoji="0" lang="en-GB" sz="1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434774" y="1996522"/>
            <a:ext cx="1837643"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Satisfied with current options</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Complacency/habit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Don’t believe there are significant unmet needs that can be addressed by (another) JAK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Believe another MOA will be needed to address unmet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900">
                <a:solidFill>
                  <a:srgbClr val="000000"/>
                </a:solidFill>
                <a:latin typeface="Tahoma" pitchFamily="-107" charset="0"/>
              </a:rPr>
              <a:t>Communication gap between patients and HCPs that masks unmet needs/treatment gaps (especially Compassionates)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Tahoma" pitchFamily="-107" charset="0"/>
                <a:ea typeface="+mn-ea"/>
                <a:cs typeface="+mn-cs"/>
              </a:rPr>
              <a:t>CoVid</a:t>
            </a: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 </a:t>
            </a:r>
            <a:r>
              <a:rPr kumimoji="0" lang="en-GB" sz="900" b="0" i="0" u="none" strike="noStrike" kern="1200" cap="none" spc="0" normalizeH="0" baseline="0" noProof="0" err="1">
                <a:ln>
                  <a:noFill/>
                </a:ln>
                <a:solidFill>
                  <a:srgbClr val="000000"/>
                </a:solidFill>
                <a:effectLst/>
                <a:uLnTx/>
                <a:uFillTx/>
                <a:latin typeface="Tahoma" pitchFamily="-107" charset="0"/>
                <a:ea typeface="+mn-ea"/>
                <a:cs typeface="+mn-cs"/>
              </a:rPr>
              <a:t>cont</a:t>
            </a:r>
            <a:r>
              <a:rPr lang="en-GB" sz="900" err="1">
                <a:solidFill>
                  <a:srgbClr val="000000"/>
                </a:solidFill>
                <a:latin typeface="Tahoma" pitchFamily="-107" charset="0"/>
              </a:rPr>
              <a:t>ext</a:t>
            </a:r>
            <a:r>
              <a:rPr lang="en-GB" sz="900">
                <a:solidFill>
                  <a:srgbClr val="000000"/>
                </a:solidFill>
                <a:latin typeface="Tahoma" pitchFamily="-107" charset="0"/>
              </a:rPr>
              <a:t> : access challenge to care</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55111" y="1272304"/>
            <a:ext cx="188561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ensure early positive experiences </a:t>
            </a:r>
            <a:r>
              <a:rPr lang="en-GB" sz="900">
                <a:solidFill>
                  <a:srgbClr val="000000"/>
                </a:solidFill>
                <a:latin typeface="Tahoma" pitchFamily="-107" charset="0"/>
              </a:rPr>
              <a:t>as proof of concept (and to share with peers)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55111" y="1996522"/>
            <a:ext cx="188561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i="1">
                <a:solidFill>
                  <a:srgbClr val="000000"/>
                </a:solidFill>
                <a:latin typeface="Tahoma" pitchFamily="-107" charset="0"/>
              </a:rPr>
              <a:t>Awareness &amp; Access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Access to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access to sampling</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experience with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familiarity with Galapagos and new relationship with reps</a:t>
            </a:r>
          </a:p>
          <a:p>
            <a:pPr eaLnBrk="0" fontAlgn="base" hangingPunct="0">
              <a:spcBef>
                <a:spcPct val="0"/>
              </a:spcBef>
              <a:spcAft>
                <a:spcPct val="0"/>
              </a:spcAft>
              <a:defRPr/>
            </a:pPr>
            <a:r>
              <a:rPr lang="en-GB" sz="900" i="1">
                <a:solidFill>
                  <a:srgbClr val="000000"/>
                </a:solidFill>
                <a:latin typeface="Tahoma" pitchFamily="-107" charset="0"/>
              </a:rPr>
              <a:t>Differentiation</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Perceived lack of differentiation from RINVOQ</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Sees no difference in clinic relative to RINVOQ</a:t>
            </a:r>
          </a:p>
          <a:p>
            <a:pPr eaLnBrk="0" fontAlgn="base" hangingPunct="0">
              <a:spcBef>
                <a:spcPct val="0"/>
              </a:spcBef>
              <a:spcAft>
                <a:spcPct val="0"/>
              </a:spcAft>
              <a:defRPr/>
            </a:pPr>
            <a:r>
              <a:rPr lang="en-GB" sz="900" i="1">
                <a:solidFill>
                  <a:srgbClr val="000000"/>
                </a:solidFill>
                <a:latin typeface="Tahoma" pitchFamily="-107" charset="0"/>
              </a:rPr>
              <a:t>Negative Safety Halo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Residual JAK concerns from 1</a:t>
            </a:r>
            <a:r>
              <a:rPr lang="en-GB" sz="900" baseline="30000">
                <a:solidFill>
                  <a:srgbClr val="000000"/>
                </a:solidFill>
                <a:latin typeface="Tahoma" pitchFamily="-107" charset="0"/>
              </a:rPr>
              <a:t>st</a:t>
            </a:r>
            <a:r>
              <a:rPr lang="en-GB" sz="900">
                <a:solidFill>
                  <a:srgbClr val="000000"/>
                </a:solidFill>
                <a:latin typeface="Tahoma" pitchFamily="-107" charset="0"/>
              </a:rPr>
              <a:t> generation</a:t>
            </a:r>
          </a:p>
          <a:p>
            <a:pPr lvl="0" eaLnBrk="0" fontAlgn="base" hangingPunct="0">
              <a:spcBef>
                <a:spcPct val="0"/>
              </a:spcBef>
              <a:spcAft>
                <a:spcPct val="0"/>
              </a:spcAft>
              <a:defRPr/>
            </a:pPr>
            <a:r>
              <a:rPr lang="en-GB" sz="900" i="1">
                <a:solidFill>
                  <a:srgbClr val="000000"/>
                </a:solidFill>
                <a:latin typeface="Tahoma" pitchFamily="-107" charset="0"/>
              </a:rPr>
              <a:t>Clinical</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Has a negative experience in a patient in first few patients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clarity of who the ideal JYSELECA patient is</a:t>
            </a: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34763" y="1287979"/>
            <a:ext cx="187944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a:solidFill>
                  <a:srgbClr val="000000"/>
                </a:solidFill>
                <a:latin typeface="Tahoma" pitchFamily="-107" charset="0"/>
              </a:rPr>
              <a:t>To differentiate JYSELECA versus other JAKs, especially RINVOQ</a:t>
            </a: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34763" y="2012197"/>
            <a:ext cx="187944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Satisfaction with their current JAK and no reason to change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Prefer to have a wide armamentarium, rather than a go-to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Like to keep options open as new entries emerge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Competitive messaging and share of voice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Uncertainty around available JYSELELCA support services for HCPs and patients </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Unsure of which patient population to expand usage in</a:t>
            </a: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36560" y="1279627"/>
            <a:ext cx="1891780"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create an environment that facilitates exchange of positive experiences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36560" y="2012197"/>
            <a:ext cx="1891780"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Negative experiences that temper their enthusiasm</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Wanting to appear unbiased/unaligned with a brand</a:t>
            </a: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57039" y="1272304"/>
            <a:ext cx="1850151"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identify, support, and create a platform for JYSELECA advocates</a:t>
            </a: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57039" y="1996522"/>
            <a:ext cx="1850151"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 not have a JAK of choice and philosophically opposed to aligning with one product</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Don’t have a platform from which to advocate</a:t>
            </a:r>
          </a:p>
        </p:txBody>
      </p:sp>
      <p:sp>
        <p:nvSpPr>
          <p:cNvPr id="69" name="Rectangle 68">
            <a:extLst>
              <a:ext uri="{FF2B5EF4-FFF2-40B4-BE49-F238E27FC236}">
                <a16:creationId xmlns:a16="http://schemas.microsoft.com/office/drawing/2014/main" id="{53C73F3A-E8F3-4C49-B35B-E7D9EACB7351}"/>
              </a:ext>
            </a:extLst>
          </p:cNvPr>
          <p:cNvSpPr/>
          <p:nvPr/>
        </p:nvSpPr>
        <p:spPr bwMode="auto">
          <a:xfrm>
            <a:off x="1434774" y="5111017"/>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Unmet needs messaging : 1/3 patients are refractory, EULAR guidelines, (5messages in total)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 on </a:t>
            </a:r>
            <a:r>
              <a:rPr lang="en-GB" sz="800" err="1">
                <a:solidFill>
                  <a:srgbClr val="000000"/>
                </a:solidFill>
                <a:latin typeface="Tahoma" pitchFamily="-107" charset="0"/>
              </a:rPr>
              <a:t>CoVid</a:t>
            </a:r>
            <a:r>
              <a:rPr lang="en-GB" sz="800">
                <a:solidFill>
                  <a:srgbClr val="000000"/>
                </a:solidFill>
                <a:latin typeface="Tahoma" pitchFamily="-107" charset="0"/>
              </a:rPr>
              <a:t> impact</a:t>
            </a: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0" name="TextBox 69">
            <a:extLst>
              <a:ext uri="{FF2B5EF4-FFF2-40B4-BE49-F238E27FC236}">
                <a16:creationId xmlns:a16="http://schemas.microsoft.com/office/drawing/2014/main" id="{7DDA1CBE-B409-4B66-8E25-48E8A711F5C4}"/>
              </a:ext>
            </a:extLst>
          </p:cNvPr>
          <p:cNvSpPr txBox="1"/>
          <p:nvPr/>
        </p:nvSpPr>
        <p:spPr>
          <a:xfrm>
            <a:off x="105108" y="505515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p:txBody>
      </p:sp>
      <p:sp>
        <p:nvSpPr>
          <p:cNvPr id="72" name="Rectangle 71">
            <a:extLst>
              <a:ext uri="{FF2B5EF4-FFF2-40B4-BE49-F238E27FC236}">
                <a16:creationId xmlns:a16="http://schemas.microsoft.com/office/drawing/2014/main" id="{3CA00EF6-B219-445B-868A-EF57EB3A66F4}"/>
              </a:ext>
            </a:extLst>
          </p:cNvPr>
          <p:cNvSpPr/>
          <p:nvPr/>
        </p:nvSpPr>
        <p:spPr bwMode="auto">
          <a:xfrm>
            <a:off x="3387436" y="5124426"/>
            <a:ext cx="2270734" cy="13000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Now available</a:t>
            </a:r>
          </a:p>
          <a:p>
            <a:pPr marL="171450" lvl="0" indent="-171450" eaLnBrk="0" fontAlgn="base" hangingPunct="0">
              <a:spcBef>
                <a:spcPct val="0"/>
              </a:spcBef>
              <a:spcAft>
                <a:spcPct val="0"/>
              </a:spcAft>
              <a:buFont typeface="Arial" panose="020B0604020202020204" pitchFamily="34" charset="0"/>
              <a:buChar char="•"/>
              <a:defRPr/>
            </a:pPr>
            <a:r>
              <a:rPr lang="en-GB" sz="800" err="1">
                <a:solidFill>
                  <a:srgbClr val="000000"/>
                </a:solidFill>
                <a:latin typeface="Tahoma" pitchFamily="-107" charset="0"/>
              </a:rPr>
              <a:t>MoA</a:t>
            </a:r>
            <a:r>
              <a:rPr lang="en-GB" sz="800">
                <a:solidFill>
                  <a:srgbClr val="000000"/>
                </a:solidFill>
                <a:latin typeface="Tahoma" pitchFamily="-107" charset="0"/>
              </a:rPr>
              <a:t> : selectivity (vs 1G)</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Comprehensive clinical evidence : 3 CT and long term data </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Strength of balance story : full strength with safety)</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Reimbursement : (to be localised)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identification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HCP and Patient Support Service (</a:t>
            </a:r>
            <a:r>
              <a:rPr lang="en-GB" sz="800" err="1">
                <a:solidFill>
                  <a:srgbClr val="000000"/>
                </a:solidFill>
                <a:latin typeface="Tahoma" pitchFamily="-107" charset="0"/>
              </a:rPr>
              <a:t>Cpst</a:t>
            </a:r>
            <a:r>
              <a:rPr lang="en-GB" sz="800">
                <a:solidFill>
                  <a:srgbClr val="000000"/>
                </a:solidFill>
                <a:latin typeface="Tahoma" pitchFamily="-107" charset="0"/>
              </a:rPr>
              <a:t>) / to be localised)</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3" name="Rectangle 72">
            <a:extLst>
              <a:ext uri="{FF2B5EF4-FFF2-40B4-BE49-F238E27FC236}">
                <a16:creationId xmlns:a16="http://schemas.microsoft.com/office/drawing/2014/main" id="{6D88B87F-BC2D-40CF-9384-4A0CC1DC2753}"/>
              </a:ext>
            </a:extLst>
          </p:cNvPr>
          <p:cNvSpPr/>
          <p:nvPr/>
        </p:nvSpPr>
        <p:spPr bwMode="auto">
          <a:xfrm>
            <a:off x="5773393"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4" name="Rectangle 73">
            <a:extLst>
              <a:ext uri="{FF2B5EF4-FFF2-40B4-BE49-F238E27FC236}">
                <a16:creationId xmlns:a16="http://schemas.microsoft.com/office/drawing/2014/main" id="{D2E1F580-AFC7-44B0-A4DB-3513A819ADBC}"/>
              </a:ext>
            </a:extLst>
          </p:cNvPr>
          <p:cNvSpPr/>
          <p:nvPr/>
        </p:nvSpPr>
        <p:spPr bwMode="auto">
          <a:xfrm>
            <a:off x="798135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5" name="Rectangle 74">
            <a:extLst>
              <a:ext uri="{FF2B5EF4-FFF2-40B4-BE49-F238E27FC236}">
                <a16:creationId xmlns:a16="http://schemas.microsoft.com/office/drawing/2014/main" id="{1C5D0FF5-ED6B-4802-A85E-1B08F2E43843}"/>
              </a:ext>
            </a:extLst>
          </p:cNvPr>
          <p:cNvSpPr/>
          <p:nvPr/>
        </p:nvSpPr>
        <p:spPr bwMode="auto">
          <a:xfrm>
            <a:off x="1015703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Partnership opportunities </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7" name="Rectangle 46">
            <a:extLst>
              <a:ext uri="{FF2B5EF4-FFF2-40B4-BE49-F238E27FC236}">
                <a16:creationId xmlns:a16="http://schemas.microsoft.com/office/drawing/2014/main" id="{C5BB5D39-5F25-FE40-8B40-9AD1CA92579D}"/>
              </a:ext>
            </a:extLst>
          </p:cNvPr>
          <p:cNvSpPr/>
          <p:nvPr/>
        </p:nvSpPr>
        <p:spPr bwMode="auto">
          <a:xfrm>
            <a:off x="1434774" y="6211077"/>
            <a:ext cx="1837643" cy="10833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Detail Aid…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Implementation Guide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LearnJAKStat</a:t>
            </a: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Published literature (cost of lack of </a:t>
            </a:r>
            <a:r>
              <a:rPr lang="en-GB" sz="800" err="1">
                <a:solidFill>
                  <a:srgbClr val="000000"/>
                </a:solidFill>
                <a:latin typeface="Tahoma" pitchFamily="-107" charset="0"/>
              </a:rPr>
              <a:t>ttt</a:t>
            </a: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TeachJAKStat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MyMentum</a:t>
            </a:r>
            <a:r>
              <a:rPr lang="en-GB" sz="800">
                <a:solidFill>
                  <a:srgbClr val="000000"/>
                </a:solidFill>
                <a:latin typeface="Tahoma" pitchFamily="-107" charset="0"/>
              </a:rPr>
              <a:t> drop material</a:t>
            </a:r>
          </a:p>
        </p:txBody>
      </p:sp>
      <p:sp>
        <p:nvSpPr>
          <p:cNvPr id="50" name="TextBox 49">
            <a:extLst>
              <a:ext uri="{FF2B5EF4-FFF2-40B4-BE49-F238E27FC236}">
                <a16:creationId xmlns:a16="http://schemas.microsoft.com/office/drawing/2014/main" id="{CE527498-7B29-3741-839C-B32028DBE571}"/>
              </a:ext>
            </a:extLst>
          </p:cNvPr>
          <p:cNvSpPr txBox="1"/>
          <p:nvPr/>
        </p:nvSpPr>
        <p:spPr>
          <a:xfrm>
            <a:off x="105108" y="6155214"/>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a:p>
            <a:pPr marL="0" marR="0" lvl="0" indent="0" algn="r" defTabSz="914400" rtl="0" eaLnBrk="1" fontAlgn="auto" latinLnBrk="0" hangingPunct="1">
              <a:lnSpc>
                <a:spcPct val="100000"/>
              </a:lnSpc>
              <a:spcBef>
                <a:spcPts val="0"/>
              </a:spcBef>
              <a:spcAft>
                <a:spcPts val="0"/>
              </a:spcAft>
              <a:buClrTx/>
              <a:buSzTx/>
              <a:buFontTx/>
              <a:buNone/>
              <a:tabLst/>
              <a:defRPr/>
            </a:pPr>
            <a:r>
              <a:rPr lang="en-GB">
                <a:solidFill>
                  <a:srgbClr val="585858"/>
                </a:solidFill>
                <a:latin typeface="Calibri" panose="020F0502020204030204"/>
              </a:rPr>
              <a:t>Sources</a:t>
            </a:r>
            <a:endPar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80B1A03-84FD-F04A-B79E-C81A9208328D}"/>
              </a:ext>
            </a:extLst>
          </p:cNvPr>
          <p:cNvSpPr/>
          <p:nvPr/>
        </p:nvSpPr>
        <p:spPr bwMode="auto">
          <a:xfrm>
            <a:off x="3378787" y="6499951"/>
            <a:ext cx="2270734"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Detail Aid…</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Finch video</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Available publications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(refer to channel preference to maximize interactions by segments)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Portal (pending country site map)?….</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6" name="Rectangle 55">
            <a:extLst>
              <a:ext uri="{FF2B5EF4-FFF2-40B4-BE49-F238E27FC236}">
                <a16:creationId xmlns:a16="http://schemas.microsoft.com/office/drawing/2014/main" id="{9E16094B-7FA7-234A-95D7-F738641AB18D}"/>
              </a:ext>
            </a:extLst>
          </p:cNvPr>
          <p:cNvSpPr/>
          <p:nvPr/>
        </p:nvSpPr>
        <p:spPr bwMode="auto">
          <a:xfrm>
            <a:off x="5773393"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9" name="Rectangle 58">
            <a:extLst>
              <a:ext uri="{FF2B5EF4-FFF2-40B4-BE49-F238E27FC236}">
                <a16:creationId xmlns:a16="http://schemas.microsoft.com/office/drawing/2014/main" id="{F5E7C360-420B-904A-BCAC-C396FABEF528}"/>
              </a:ext>
            </a:extLst>
          </p:cNvPr>
          <p:cNvSpPr/>
          <p:nvPr/>
        </p:nvSpPr>
        <p:spPr bwMode="auto">
          <a:xfrm>
            <a:off x="798135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2" name="Rectangle 61">
            <a:extLst>
              <a:ext uri="{FF2B5EF4-FFF2-40B4-BE49-F238E27FC236}">
                <a16:creationId xmlns:a16="http://schemas.microsoft.com/office/drawing/2014/main" id="{518BFC6A-A379-7E46-A4B8-385185F8F26A}"/>
              </a:ext>
            </a:extLst>
          </p:cNvPr>
          <p:cNvSpPr/>
          <p:nvPr/>
        </p:nvSpPr>
        <p:spPr bwMode="auto">
          <a:xfrm>
            <a:off x="1015703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Tree>
    <p:extLst>
      <p:ext uri="{BB962C8B-B14F-4D97-AF65-F5344CB8AC3E}">
        <p14:creationId xmlns:p14="http://schemas.microsoft.com/office/powerpoint/2010/main" val="1326298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9471" y="3811905"/>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04985" y="3129412"/>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292785" y="2426481"/>
            <a:ext cx="1923188"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288471" y="4170570"/>
            <a:ext cx="1932115"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01401" y="4170570"/>
            <a:ext cx="192593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09368" y="4170570"/>
            <a:ext cx="1879442"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11165" y="4170570"/>
            <a:ext cx="189178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072463" y="4170570"/>
            <a:ext cx="1850151"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1378" y="4596828"/>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679007" y="3095084"/>
            <a:ext cx="642981" cy="276999"/>
          </a:xfrm>
          <a:prstGeom prst="rect">
            <a:avLst/>
          </a:prstGeom>
          <a:noFill/>
        </p:spPr>
        <p:txBody>
          <a:bodyPr wrap="square" rtlCol="0">
            <a:spAutoFit/>
          </a:bodyPr>
          <a:lstStyle/>
          <a:p>
            <a:pPr algn="r"/>
            <a:r>
              <a:rPr lang="en-GB" sz="1200" b="1" err="1">
                <a:solidFill>
                  <a:schemeClr val="tx2"/>
                </a:solidFill>
              </a:rPr>
              <a:t>Mvrks</a:t>
            </a:r>
            <a:endParaRPr lang="en-GB" sz="1200" b="1">
              <a:solidFill>
                <a:schemeClr val="tx2"/>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10677" y="2448621"/>
            <a:ext cx="1916654"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28567" y="2448620"/>
            <a:ext cx="1837643" cy="1504026"/>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20440" y="2446752"/>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134574" y="2458049"/>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284792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Messages to Pragmatists</a:t>
            </a:r>
            <a:br>
              <a:rPr lang="en-GB"/>
            </a:br>
            <a:r>
              <a:rPr lang="en-GB"/>
              <a:t>+ Message sources</a:t>
            </a:r>
          </a:p>
        </p:txBody>
      </p:sp>
    </p:spTree>
    <p:extLst>
      <p:ext uri="{BB962C8B-B14F-4D97-AF65-F5344CB8AC3E}">
        <p14:creationId xmlns:p14="http://schemas.microsoft.com/office/powerpoint/2010/main" val="363006811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58539" y="906857"/>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2281595"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410789" y="444494"/>
            <a:ext cx="1885612" cy="720758"/>
          </a:xfrm>
          <a:prstGeom prst="rect">
            <a:avLst/>
          </a:prstGeom>
          <a:solidFill>
            <a:srgbClr val="585858"/>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Uses a wide variety of treatments 1</a:t>
            </a:r>
            <a:r>
              <a:rPr kumimoji="0" lang="en-GB" sz="1000" b="1" i="0" u="none" strike="noStrike" kern="0" cap="none" spc="0" normalizeH="0" baseline="3000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st</a:t>
            </a: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 line, including JAKs</a:t>
            </a:r>
          </a:p>
        </p:txBody>
      </p:sp>
      <p:sp>
        <p:nvSpPr>
          <p:cNvPr id="7" name="TextBox 6">
            <a:extLst>
              <a:ext uri="{FF2B5EF4-FFF2-40B4-BE49-F238E27FC236}">
                <a16:creationId xmlns:a16="http://schemas.microsoft.com/office/drawing/2014/main" id="{A0AF1F80-B377-4131-84D1-D4A127F3B611}"/>
              </a:ext>
            </a:extLst>
          </p:cNvPr>
          <p:cNvSpPr txBox="1"/>
          <p:nvPr/>
        </p:nvSpPr>
        <p:spPr>
          <a:xfrm>
            <a:off x="3555111" y="433505"/>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8" name="TextBox 7">
            <a:extLst>
              <a:ext uri="{FF2B5EF4-FFF2-40B4-BE49-F238E27FC236}">
                <a16:creationId xmlns:a16="http://schemas.microsoft.com/office/drawing/2014/main" id="{981E93C3-B956-429E-8CD8-79E80D1E0221}"/>
              </a:ext>
            </a:extLst>
          </p:cNvPr>
          <p:cNvSpPr txBox="1"/>
          <p:nvPr/>
        </p:nvSpPr>
        <p:spPr>
          <a:xfrm>
            <a:off x="5731678"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9" name="TextBox 8">
            <a:extLst>
              <a:ext uri="{FF2B5EF4-FFF2-40B4-BE49-F238E27FC236}">
                <a16:creationId xmlns:a16="http://schemas.microsoft.com/office/drawing/2014/main" id="{46098C6B-4980-4826-B9C2-C120D045270C}"/>
              </a:ext>
            </a:extLst>
          </p:cNvPr>
          <p:cNvSpPr txBox="1"/>
          <p:nvPr/>
        </p:nvSpPr>
        <p:spPr>
          <a:xfrm>
            <a:off x="7939644"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Shares positive experiences with colleagues</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39308" y="444494"/>
            <a:ext cx="1885612" cy="720758"/>
          </a:xfrm>
          <a:prstGeom prst="rect">
            <a:avLst/>
          </a:prstGeom>
          <a:solidFill>
            <a:srgbClr val="C63044"/>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Advocates JYSELECA as JAK of choice</a:t>
            </a: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65284" y="890487"/>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22676" y="64202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73860" y="906857"/>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31252"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1826" y="906857"/>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39218"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24885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155CF336-FA55-4920-9B32-70A27D0D8BD3}"/>
              </a:ext>
            </a:extLst>
          </p:cNvPr>
          <p:cNvSpPr txBox="1"/>
          <p:nvPr/>
        </p:nvSpPr>
        <p:spPr>
          <a:xfrm>
            <a:off x="0" y="542681"/>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80158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#1</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4879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#2</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120948"/>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25021"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54042" y="124421"/>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#5</a:t>
            </a:r>
          </a:p>
        </p:txBody>
      </p:sp>
      <p:sp>
        <p:nvSpPr>
          <p:cNvPr id="45" name="TextBox 44">
            <a:extLst>
              <a:ext uri="{FF2B5EF4-FFF2-40B4-BE49-F238E27FC236}">
                <a16:creationId xmlns:a16="http://schemas.microsoft.com/office/drawing/2014/main" id="{BB679B7D-0627-495E-914B-5CBB4EC4B8CE}"/>
              </a:ext>
            </a:extLst>
          </p:cNvPr>
          <p:cNvSpPr txBox="1"/>
          <p:nvPr/>
        </p:nvSpPr>
        <p:spPr>
          <a:xfrm>
            <a:off x="59346" y="1279627"/>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11312" y="2069023"/>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Barriers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34774" y="1272304"/>
            <a:ext cx="1837643"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demonstrate that despite new treatments, unmet needs still remain, especially related to a balance of efficacy and safety</a:t>
            </a:r>
            <a:endParaRPr kumimoji="0" lang="en-GB" sz="1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434774" y="1996522"/>
            <a:ext cx="1837643"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Satisfied with current options</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Complacency/habit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Don’t believe there are significant unmet needs that can be addressed by (another) JAK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Believe another MOA will be needed to address unmet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900">
                <a:solidFill>
                  <a:srgbClr val="000000"/>
                </a:solidFill>
                <a:latin typeface="Tahoma" pitchFamily="-107" charset="0"/>
              </a:rPr>
              <a:t>Communication gap between patients and HCPs that masks unmet needs/treatment gaps (especially Compassionates)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55111" y="1272304"/>
            <a:ext cx="188561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ensure early positive experiences </a:t>
            </a:r>
            <a:r>
              <a:rPr lang="en-GB" sz="900">
                <a:solidFill>
                  <a:srgbClr val="000000"/>
                </a:solidFill>
                <a:latin typeface="Tahoma" pitchFamily="-107" charset="0"/>
              </a:rPr>
              <a:t>as proof of concept (and to share with peers)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55111" y="1996522"/>
            <a:ext cx="188561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i="1">
                <a:solidFill>
                  <a:srgbClr val="000000"/>
                </a:solidFill>
                <a:latin typeface="Tahoma" pitchFamily="-107" charset="0"/>
              </a:rPr>
              <a:t>Awareness &amp; Access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Access to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access to sampling</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experience with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familiarity with Galapagos and new relationship with reps</a:t>
            </a:r>
          </a:p>
          <a:p>
            <a:pPr eaLnBrk="0" fontAlgn="base" hangingPunct="0">
              <a:spcBef>
                <a:spcPct val="0"/>
              </a:spcBef>
              <a:spcAft>
                <a:spcPct val="0"/>
              </a:spcAft>
              <a:defRPr/>
            </a:pPr>
            <a:r>
              <a:rPr lang="en-GB" sz="900" i="1">
                <a:solidFill>
                  <a:srgbClr val="000000"/>
                </a:solidFill>
                <a:latin typeface="Tahoma" pitchFamily="-107" charset="0"/>
              </a:rPr>
              <a:t>Differentiation</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Perceived lack of differentiation from RINVOQ</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Sees no difference in clinic relative to RINVOQ</a:t>
            </a:r>
          </a:p>
          <a:p>
            <a:pPr eaLnBrk="0" fontAlgn="base" hangingPunct="0">
              <a:spcBef>
                <a:spcPct val="0"/>
              </a:spcBef>
              <a:spcAft>
                <a:spcPct val="0"/>
              </a:spcAft>
              <a:defRPr/>
            </a:pPr>
            <a:r>
              <a:rPr lang="en-GB" sz="900" i="1">
                <a:solidFill>
                  <a:srgbClr val="000000"/>
                </a:solidFill>
                <a:latin typeface="Tahoma" pitchFamily="-107" charset="0"/>
              </a:rPr>
              <a:t>Negative Safety Halo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Residual JAK concerns from 1</a:t>
            </a:r>
            <a:r>
              <a:rPr lang="en-GB" sz="900" baseline="30000">
                <a:solidFill>
                  <a:srgbClr val="000000"/>
                </a:solidFill>
                <a:latin typeface="Tahoma" pitchFamily="-107" charset="0"/>
              </a:rPr>
              <a:t>st</a:t>
            </a:r>
            <a:r>
              <a:rPr lang="en-GB" sz="900">
                <a:solidFill>
                  <a:srgbClr val="000000"/>
                </a:solidFill>
                <a:latin typeface="Tahoma" pitchFamily="-107" charset="0"/>
              </a:rPr>
              <a:t> generation</a:t>
            </a:r>
          </a:p>
          <a:p>
            <a:pPr lvl="0" eaLnBrk="0" fontAlgn="base" hangingPunct="0">
              <a:spcBef>
                <a:spcPct val="0"/>
              </a:spcBef>
              <a:spcAft>
                <a:spcPct val="0"/>
              </a:spcAft>
              <a:defRPr/>
            </a:pPr>
            <a:r>
              <a:rPr lang="en-GB" sz="900" i="1">
                <a:solidFill>
                  <a:srgbClr val="000000"/>
                </a:solidFill>
                <a:latin typeface="Tahoma" pitchFamily="-107" charset="0"/>
              </a:rPr>
              <a:t>Clinical</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Has a negative experience in a patient in first few patients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clarity of who the ideal JYSELECA patient is</a:t>
            </a: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34763" y="1287979"/>
            <a:ext cx="187944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a:solidFill>
                  <a:srgbClr val="000000"/>
                </a:solidFill>
                <a:latin typeface="Tahoma" pitchFamily="-107" charset="0"/>
              </a:rPr>
              <a:t>To differentiate JYSELECA versus other JAKs, especially RINVOQ</a:t>
            </a: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34763" y="2012197"/>
            <a:ext cx="187944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Satisfaction with their current JAK and no reason to change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Prefer to have a wide armamentarium, rather than a go-to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Like to keep options open as new entries emerge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Competitive messaging and share of voice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Uncertainty around available JYSELELCA support services for HCPs and patients </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Unsure of which patient population to expand usage in</a:t>
            </a: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36560" y="1279627"/>
            <a:ext cx="1891780"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create an environment that facilitates exchange of positive experiences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36560" y="2012197"/>
            <a:ext cx="1891780"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Negative experiences that temper their enthusiasm</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Wanting to appear unbiased/unaligned with a brand</a:t>
            </a: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57039" y="1272304"/>
            <a:ext cx="1850151"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identify, support, and create a platform for JYSELECA advocates</a:t>
            </a: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57039" y="1996522"/>
            <a:ext cx="1850151"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 not have a JAK of choice and philosophically opposed to aligning with one product</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Don’t have a platform from which to advocate</a:t>
            </a:r>
          </a:p>
        </p:txBody>
      </p:sp>
      <p:sp>
        <p:nvSpPr>
          <p:cNvPr id="69" name="Rectangle 68">
            <a:extLst>
              <a:ext uri="{FF2B5EF4-FFF2-40B4-BE49-F238E27FC236}">
                <a16:creationId xmlns:a16="http://schemas.microsoft.com/office/drawing/2014/main" id="{53C73F3A-E8F3-4C49-B35B-E7D9EACB7351}"/>
              </a:ext>
            </a:extLst>
          </p:cNvPr>
          <p:cNvSpPr/>
          <p:nvPr/>
        </p:nvSpPr>
        <p:spPr bwMode="auto">
          <a:xfrm>
            <a:off x="1498267"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Unmet needs messaging</a:t>
            </a:r>
          </a:p>
        </p:txBody>
      </p:sp>
      <p:sp>
        <p:nvSpPr>
          <p:cNvPr id="70" name="TextBox 69">
            <a:extLst>
              <a:ext uri="{FF2B5EF4-FFF2-40B4-BE49-F238E27FC236}">
                <a16:creationId xmlns:a16="http://schemas.microsoft.com/office/drawing/2014/main" id="{7DDA1CBE-B409-4B66-8E25-48E8A711F5C4}"/>
              </a:ext>
            </a:extLst>
          </p:cNvPr>
          <p:cNvSpPr txBox="1"/>
          <p:nvPr/>
        </p:nvSpPr>
        <p:spPr>
          <a:xfrm>
            <a:off x="105108" y="505515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p:txBody>
      </p:sp>
      <p:sp>
        <p:nvSpPr>
          <p:cNvPr id="72" name="Rectangle 71">
            <a:extLst>
              <a:ext uri="{FF2B5EF4-FFF2-40B4-BE49-F238E27FC236}">
                <a16:creationId xmlns:a16="http://schemas.microsoft.com/office/drawing/2014/main" id="{3CA00EF6-B219-445B-868A-EF57EB3A66F4}"/>
              </a:ext>
            </a:extLst>
          </p:cNvPr>
          <p:cNvSpPr/>
          <p:nvPr/>
        </p:nvSpPr>
        <p:spPr bwMode="auto">
          <a:xfrm>
            <a:off x="3596826"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Now available</a:t>
            </a:r>
          </a:p>
          <a:p>
            <a:pPr marL="171450" lvl="0" indent="-171450" eaLnBrk="0" fontAlgn="base" hangingPunct="0">
              <a:spcBef>
                <a:spcPct val="0"/>
              </a:spcBef>
              <a:spcAft>
                <a:spcPct val="0"/>
              </a:spcAft>
              <a:buFont typeface="Arial" panose="020B0604020202020204" pitchFamily="34" charset="0"/>
              <a:buChar char="•"/>
              <a:defRPr/>
            </a:pPr>
            <a:r>
              <a:rPr lang="en-GB" sz="800" err="1">
                <a:solidFill>
                  <a:srgbClr val="000000"/>
                </a:solidFill>
                <a:latin typeface="Tahoma" pitchFamily="-107" charset="0"/>
              </a:rPr>
              <a:t>MoA</a:t>
            </a:r>
            <a:endParaRPr lang="en-GB" sz="800">
              <a:solidFill>
                <a:srgbClr val="000000"/>
              </a:solidFill>
              <a:latin typeface="Tahoma" pitchFamily="-107" charset="0"/>
            </a:endParaRP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Comprehensive clinical evidence </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Strength of balance story</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Reimbursement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identification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HCP and Patient Support Service</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3" name="Rectangle 72">
            <a:extLst>
              <a:ext uri="{FF2B5EF4-FFF2-40B4-BE49-F238E27FC236}">
                <a16:creationId xmlns:a16="http://schemas.microsoft.com/office/drawing/2014/main" id="{6D88B87F-BC2D-40CF-9384-4A0CC1DC2753}"/>
              </a:ext>
            </a:extLst>
          </p:cNvPr>
          <p:cNvSpPr/>
          <p:nvPr/>
        </p:nvSpPr>
        <p:spPr bwMode="auto">
          <a:xfrm>
            <a:off x="5773393"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4" name="Rectangle 73">
            <a:extLst>
              <a:ext uri="{FF2B5EF4-FFF2-40B4-BE49-F238E27FC236}">
                <a16:creationId xmlns:a16="http://schemas.microsoft.com/office/drawing/2014/main" id="{D2E1F580-AFC7-44B0-A4DB-3513A819ADBC}"/>
              </a:ext>
            </a:extLst>
          </p:cNvPr>
          <p:cNvSpPr/>
          <p:nvPr/>
        </p:nvSpPr>
        <p:spPr bwMode="auto">
          <a:xfrm>
            <a:off x="798135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5" name="Rectangle 74">
            <a:extLst>
              <a:ext uri="{FF2B5EF4-FFF2-40B4-BE49-F238E27FC236}">
                <a16:creationId xmlns:a16="http://schemas.microsoft.com/office/drawing/2014/main" id="{1C5D0FF5-ED6B-4802-A85E-1B08F2E43843}"/>
              </a:ext>
            </a:extLst>
          </p:cNvPr>
          <p:cNvSpPr/>
          <p:nvPr/>
        </p:nvSpPr>
        <p:spPr bwMode="auto">
          <a:xfrm>
            <a:off x="1015703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Partnership opportunities </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7" name="Rectangle 46">
            <a:extLst>
              <a:ext uri="{FF2B5EF4-FFF2-40B4-BE49-F238E27FC236}">
                <a16:creationId xmlns:a16="http://schemas.microsoft.com/office/drawing/2014/main" id="{C5BB5D39-5F25-FE40-8B40-9AD1CA92579D}"/>
              </a:ext>
            </a:extLst>
          </p:cNvPr>
          <p:cNvSpPr/>
          <p:nvPr/>
        </p:nvSpPr>
        <p:spPr bwMode="auto">
          <a:xfrm>
            <a:off x="1498267"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0" name="TextBox 49">
            <a:extLst>
              <a:ext uri="{FF2B5EF4-FFF2-40B4-BE49-F238E27FC236}">
                <a16:creationId xmlns:a16="http://schemas.microsoft.com/office/drawing/2014/main" id="{CE527498-7B29-3741-839C-B32028DBE571}"/>
              </a:ext>
            </a:extLst>
          </p:cNvPr>
          <p:cNvSpPr txBox="1"/>
          <p:nvPr/>
        </p:nvSpPr>
        <p:spPr>
          <a:xfrm>
            <a:off x="105108" y="6155214"/>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a:p>
            <a:pPr marL="0" marR="0" lvl="0" indent="0" algn="r" defTabSz="914400" rtl="0" eaLnBrk="1" fontAlgn="auto" latinLnBrk="0" hangingPunct="1">
              <a:lnSpc>
                <a:spcPct val="100000"/>
              </a:lnSpc>
              <a:spcBef>
                <a:spcPts val="0"/>
              </a:spcBef>
              <a:spcAft>
                <a:spcPts val="0"/>
              </a:spcAft>
              <a:buClrTx/>
              <a:buSzTx/>
              <a:buFontTx/>
              <a:buNone/>
              <a:tabLst/>
              <a:defRPr/>
            </a:pPr>
            <a:r>
              <a:rPr lang="en-GB">
                <a:solidFill>
                  <a:srgbClr val="585858"/>
                </a:solidFill>
                <a:latin typeface="Calibri" panose="020F0502020204030204"/>
              </a:rPr>
              <a:t>Sources</a:t>
            </a:r>
            <a:endPar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80B1A03-84FD-F04A-B79E-C81A9208328D}"/>
              </a:ext>
            </a:extLst>
          </p:cNvPr>
          <p:cNvSpPr/>
          <p:nvPr/>
        </p:nvSpPr>
        <p:spPr bwMode="auto">
          <a:xfrm>
            <a:off x="3596826"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6" name="Rectangle 55">
            <a:extLst>
              <a:ext uri="{FF2B5EF4-FFF2-40B4-BE49-F238E27FC236}">
                <a16:creationId xmlns:a16="http://schemas.microsoft.com/office/drawing/2014/main" id="{9E16094B-7FA7-234A-95D7-F738641AB18D}"/>
              </a:ext>
            </a:extLst>
          </p:cNvPr>
          <p:cNvSpPr/>
          <p:nvPr/>
        </p:nvSpPr>
        <p:spPr bwMode="auto">
          <a:xfrm>
            <a:off x="5773393"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9" name="Rectangle 58">
            <a:extLst>
              <a:ext uri="{FF2B5EF4-FFF2-40B4-BE49-F238E27FC236}">
                <a16:creationId xmlns:a16="http://schemas.microsoft.com/office/drawing/2014/main" id="{F5E7C360-420B-904A-BCAC-C396FABEF528}"/>
              </a:ext>
            </a:extLst>
          </p:cNvPr>
          <p:cNvSpPr/>
          <p:nvPr/>
        </p:nvSpPr>
        <p:spPr bwMode="auto">
          <a:xfrm>
            <a:off x="798135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2" name="Rectangle 61">
            <a:extLst>
              <a:ext uri="{FF2B5EF4-FFF2-40B4-BE49-F238E27FC236}">
                <a16:creationId xmlns:a16="http://schemas.microsoft.com/office/drawing/2014/main" id="{518BFC6A-A379-7E46-A4B8-385185F8F26A}"/>
              </a:ext>
            </a:extLst>
          </p:cNvPr>
          <p:cNvSpPr/>
          <p:nvPr/>
        </p:nvSpPr>
        <p:spPr bwMode="auto">
          <a:xfrm>
            <a:off x="1015703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Tree>
    <p:extLst>
      <p:ext uri="{BB962C8B-B14F-4D97-AF65-F5344CB8AC3E}">
        <p14:creationId xmlns:p14="http://schemas.microsoft.com/office/powerpoint/2010/main" val="251593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23927" y="3326957"/>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82147" y="3154296"/>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17314" y="4221363"/>
            <a:ext cx="1885613"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69074" y="4221363"/>
            <a:ext cx="192593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7573" y="4211935"/>
            <a:ext cx="1879442"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8026960" y="4211935"/>
            <a:ext cx="189178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241094" y="4211935"/>
            <a:ext cx="1850151"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23314" y="4709016"/>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36269" y="2588682"/>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613755" y="2620250"/>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42178" y="2588682"/>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8034730" y="2608953"/>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48864" y="2620250"/>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12244" y="3188457"/>
            <a:ext cx="738232" cy="276999"/>
          </a:xfrm>
          <a:prstGeom prst="rect">
            <a:avLst/>
          </a:prstGeom>
          <a:noFill/>
        </p:spPr>
        <p:txBody>
          <a:bodyPr wrap="square" rtlCol="0">
            <a:spAutoFit/>
          </a:bodyPr>
          <a:lstStyle/>
          <a:p>
            <a:pPr algn="r"/>
            <a:r>
              <a:rPr lang="en-GB" sz="1200" b="1" err="1">
                <a:solidFill>
                  <a:schemeClr val="tx2"/>
                </a:solidFill>
              </a:rPr>
              <a:t>Prgmts</a:t>
            </a:r>
            <a:endParaRPr lang="en-GB" sz="1200" b="1">
              <a:solidFill>
                <a:schemeClr val="tx2"/>
              </a:solidFill>
            </a:endParaRPr>
          </a:p>
        </p:txBody>
      </p:sp>
    </p:spTree>
    <p:extLst>
      <p:ext uri="{BB962C8B-B14F-4D97-AF65-F5344CB8AC3E}">
        <p14:creationId xmlns:p14="http://schemas.microsoft.com/office/powerpoint/2010/main" val="1929221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482-5546-9B46-A4F8-AE5F2BE2A125}"/>
              </a:ext>
            </a:extLst>
          </p:cNvPr>
          <p:cNvSpPr>
            <a:spLocks noGrp="1"/>
          </p:cNvSpPr>
          <p:nvPr>
            <p:ph type="title"/>
          </p:nvPr>
        </p:nvSpPr>
        <p:spPr/>
        <p:txBody>
          <a:bodyPr/>
          <a:lstStyle/>
          <a:p>
            <a:r>
              <a:rPr lang="en-FR"/>
              <a:t>Summary of decisions and open items</a:t>
            </a:r>
          </a:p>
        </p:txBody>
      </p:sp>
      <p:sp>
        <p:nvSpPr>
          <p:cNvPr id="3" name="Content Placeholder 2">
            <a:extLst>
              <a:ext uri="{FF2B5EF4-FFF2-40B4-BE49-F238E27FC236}">
                <a16:creationId xmlns:a16="http://schemas.microsoft.com/office/drawing/2014/main" id="{076E6EAD-C1A2-1442-89AC-CF7CFA47BFB7}"/>
              </a:ext>
            </a:extLst>
          </p:cNvPr>
          <p:cNvSpPr>
            <a:spLocks noGrp="1"/>
          </p:cNvSpPr>
          <p:nvPr>
            <p:ph idx="10"/>
          </p:nvPr>
        </p:nvSpPr>
        <p:spPr/>
        <p:txBody>
          <a:bodyPr/>
          <a:lstStyle/>
          <a:p>
            <a:r>
              <a:rPr lang="en-GB"/>
              <a:t>Ladder labelled as step #1 to #5</a:t>
            </a:r>
          </a:p>
          <a:p>
            <a:r>
              <a:rPr lang="en-GB">
                <a:ea typeface="ＭＳ Ｐゴシック"/>
              </a:rPr>
              <a:t>S</a:t>
            </a:r>
            <a:r>
              <a:rPr lang="en-FR">
                <a:ea typeface="ＭＳ Ｐゴシック"/>
              </a:rPr>
              <a:t>ingle ladder but incorporating segment-specific messages and sources w</a:t>
            </a:r>
            <a:r>
              <a:rPr lang="en-GB">
                <a:ea typeface="ＭＳ Ｐゴシック"/>
              </a:rPr>
              <a:t>hen appropriate</a:t>
            </a:r>
          </a:p>
          <a:p>
            <a:r>
              <a:rPr lang="en-GB">
                <a:ea typeface="ＭＳ Ｐゴシック"/>
              </a:rPr>
              <a:t>Need to clarify certain terms and differentiate digital from Omnichannel</a:t>
            </a:r>
            <a:endParaRPr lang="en-GB"/>
          </a:p>
          <a:p>
            <a:endParaRPr lang="en-FR"/>
          </a:p>
        </p:txBody>
      </p:sp>
    </p:spTree>
    <p:extLst>
      <p:ext uri="{BB962C8B-B14F-4D97-AF65-F5344CB8AC3E}">
        <p14:creationId xmlns:p14="http://schemas.microsoft.com/office/powerpoint/2010/main" val="2410140854"/>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Messages to Compassionates</a:t>
            </a:r>
            <a:br>
              <a:rPr lang="en-GB"/>
            </a:br>
            <a:r>
              <a:rPr lang="en-GB"/>
              <a:t>+ Message sources</a:t>
            </a:r>
          </a:p>
        </p:txBody>
      </p:sp>
    </p:spTree>
    <p:extLst>
      <p:ext uri="{BB962C8B-B14F-4D97-AF65-F5344CB8AC3E}">
        <p14:creationId xmlns:p14="http://schemas.microsoft.com/office/powerpoint/2010/main" val="157175482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0544" y="2931046"/>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50655" y="318504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36269" y="4174661"/>
            <a:ext cx="185278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6"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1" y="4174661"/>
            <a:ext cx="1891780"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9369"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1169" y="4174661"/>
            <a:ext cx="178350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60024" y="4717510"/>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5471" y="2533626"/>
            <a:ext cx="1823584" cy="145023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3362" y="2555766"/>
            <a:ext cx="1837643"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781403" y="2533626"/>
            <a:ext cx="1879442"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89370" y="2553896"/>
            <a:ext cx="1891780" cy="1407821"/>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197335" y="2565193"/>
            <a:ext cx="1783506" cy="1396523"/>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18" name="Rectangle 17">
            <a:extLst>
              <a:ext uri="{FF2B5EF4-FFF2-40B4-BE49-F238E27FC236}">
                <a16:creationId xmlns:a16="http://schemas.microsoft.com/office/drawing/2014/main" id="{A123F695-8E9F-1345-83EF-931F474B8D1B}"/>
              </a:ext>
            </a:extLst>
          </p:cNvPr>
          <p:cNvSpPr/>
          <p:nvPr/>
        </p:nvSpPr>
        <p:spPr>
          <a:xfrm>
            <a:off x="145681" y="3288980"/>
            <a:ext cx="1158240" cy="276999"/>
          </a:xfrm>
          <a:prstGeom prst="rect">
            <a:avLst/>
          </a:prstGeom>
          <a:noFill/>
        </p:spPr>
        <p:txBody>
          <a:bodyPr wrap="square" rtlCol="0">
            <a:spAutoFit/>
          </a:bodyPr>
          <a:lstStyle/>
          <a:p>
            <a:pPr algn="r"/>
            <a:r>
              <a:rPr lang="en-GB" sz="1200" b="1" err="1">
                <a:solidFill>
                  <a:schemeClr val="tx2"/>
                </a:solidFill>
              </a:rPr>
              <a:t>Cmpsts</a:t>
            </a:r>
            <a:endParaRPr lang="en-GB" sz="1200" b="1">
              <a:solidFill>
                <a:schemeClr val="tx2"/>
              </a:solidFill>
            </a:endParaRPr>
          </a:p>
        </p:txBody>
      </p:sp>
    </p:spTree>
    <p:extLst>
      <p:ext uri="{BB962C8B-B14F-4D97-AF65-F5344CB8AC3E}">
        <p14:creationId xmlns:p14="http://schemas.microsoft.com/office/powerpoint/2010/main" val="12624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Appendix</a:t>
            </a:r>
          </a:p>
        </p:txBody>
      </p:sp>
    </p:spTree>
    <p:extLst>
      <p:ext uri="{BB962C8B-B14F-4D97-AF65-F5344CB8AC3E}">
        <p14:creationId xmlns:p14="http://schemas.microsoft.com/office/powerpoint/2010/main" val="158306044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0">
            <a:extLst>
              <a:ext uri="{FF2B5EF4-FFF2-40B4-BE49-F238E27FC236}">
                <a16:creationId xmlns:a16="http://schemas.microsoft.com/office/drawing/2014/main" id="{D8178ED4-6C3D-4756-854E-C86CB1F37267}"/>
              </a:ext>
            </a:extLst>
          </p:cNvPr>
          <p:cNvGraphicFramePr>
            <a:graphicFrameLocks noGrp="1"/>
          </p:cNvGraphicFramePr>
          <p:nvPr>
            <p:extLst>
              <p:ext uri="{D42A27DB-BD31-4B8C-83A1-F6EECF244321}">
                <p14:modId xmlns:p14="http://schemas.microsoft.com/office/powerpoint/2010/main" val="1267562138"/>
              </p:ext>
            </p:extLst>
          </p:nvPr>
        </p:nvGraphicFramePr>
        <p:xfrm>
          <a:off x="327806" y="317469"/>
          <a:ext cx="6034492" cy="3195751"/>
        </p:xfrm>
        <a:graphic>
          <a:graphicData uri="http://schemas.openxmlformats.org/drawingml/2006/table">
            <a:tbl>
              <a:tblPr firstRow="1" bandRow="1"/>
              <a:tblGrid>
                <a:gridCol w="1742372">
                  <a:extLst>
                    <a:ext uri="{9D8B030D-6E8A-4147-A177-3AD203B41FA5}">
                      <a16:colId xmlns:a16="http://schemas.microsoft.com/office/drawing/2014/main" val="1927243919"/>
                    </a:ext>
                  </a:extLst>
                </a:gridCol>
                <a:gridCol w="4292120">
                  <a:extLst>
                    <a:ext uri="{9D8B030D-6E8A-4147-A177-3AD203B41FA5}">
                      <a16:colId xmlns:a16="http://schemas.microsoft.com/office/drawing/2014/main" val="2025790513"/>
                    </a:ext>
                  </a:extLst>
                </a:gridCol>
              </a:tblGrid>
              <a:tr h="3195751">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Mavericks</a:t>
                      </a: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A15699"/>
                          </a:solidFill>
                          <a:latin typeface="Arial" panose="020B0604020202020204" pitchFamily="34" charset="0"/>
                          <a:cs typeface="Arial" panose="020B0604020202020204" pitchFamily="34" charset="0"/>
                        </a:rPr>
                        <a:t>barriers</a:t>
                      </a:r>
                      <a:r>
                        <a:rPr lang="en" sz="1400" b="1">
                          <a:solidFill>
                            <a:schemeClr val="tx2"/>
                          </a:solidFill>
                          <a:latin typeface="Arial" panose="020B0604020202020204" pitchFamily="34" charset="0"/>
                          <a:cs typeface="Arial" panose="020B0604020202020204" pitchFamily="34" charset="0"/>
                        </a:rPr>
                        <a:t>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FE1EE"/>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400" b="1" kern="1200">
                          <a:solidFill>
                            <a:schemeClr val="tx2"/>
                          </a:solidFill>
                          <a:latin typeface="Arial" panose="020B0604020202020204" pitchFamily="34" charset="0"/>
                          <a:ea typeface="+mn-ea"/>
                          <a:cs typeface="Arial" panose="020B0604020202020204" pitchFamily="34" charset="0"/>
                        </a:rPr>
                        <a:t>Habit</a:t>
                      </a:r>
                      <a:r>
                        <a:rPr lang="en-GB" sz="1400" b="0" kern="1200">
                          <a:solidFill>
                            <a:schemeClr val="tx2"/>
                          </a:solidFill>
                          <a:latin typeface="Arial" panose="020B0604020202020204" pitchFamily="34" charset="0"/>
                          <a:ea typeface="+mn-ea"/>
                          <a:cs typeface="Arial" panose="020B0604020202020204" pitchFamily="34" charset="0"/>
                        </a:rPr>
                        <a:t>: they don’t form habits very easily. </a:t>
                      </a:r>
                      <a:r>
                        <a:rPr lang="en-GB" sz="1400" b="1" kern="1200">
                          <a:solidFill>
                            <a:schemeClr val="tx2"/>
                          </a:solidFill>
                          <a:latin typeface="Arial" panose="020B0604020202020204" pitchFamily="34" charset="0"/>
                          <a:ea typeface="+mn-ea"/>
                          <a:cs typeface="Arial" panose="020B0604020202020204" pitchFamily="34" charset="0"/>
                        </a:rPr>
                        <a:t>Time: </a:t>
                      </a:r>
                      <a:r>
                        <a:rPr lang="en-GB" sz="14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400" b="1" kern="1200">
                          <a:solidFill>
                            <a:schemeClr val="tx2"/>
                          </a:solidFill>
                          <a:latin typeface="Arial" panose="020B0604020202020204" pitchFamily="34" charset="0"/>
                          <a:ea typeface="+mn-ea"/>
                          <a:cs typeface="Arial" panose="020B0604020202020204" pitchFamily="34" charset="0"/>
                        </a:rPr>
                        <a:t>Social: </a:t>
                      </a:r>
                      <a:r>
                        <a:rPr lang="en-GB" sz="14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400" b="1" kern="1200">
                          <a:solidFill>
                            <a:schemeClr val="tx2"/>
                          </a:solidFill>
                          <a:latin typeface="Arial" panose="020B0604020202020204" pitchFamily="34" charset="0"/>
                          <a:ea typeface="+mn-ea"/>
                          <a:cs typeface="Arial" panose="020B0604020202020204" pitchFamily="34" charset="0"/>
                        </a:rPr>
                        <a:t>Mental: </a:t>
                      </a:r>
                      <a:r>
                        <a:rPr lang="en-GB" sz="14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400" b="1" kern="1200">
                          <a:solidFill>
                            <a:schemeClr val="tx2"/>
                          </a:solidFill>
                          <a:latin typeface="Arial" panose="020B0604020202020204" pitchFamily="34" charset="0"/>
                          <a:ea typeface="+mn-ea"/>
                          <a:cs typeface="Arial" panose="020B0604020202020204" pitchFamily="34" charset="0"/>
                        </a:rPr>
                        <a:t>Cost:</a:t>
                      </a:r>
                      <a:r>
                        <a:rPr lang="en-GB" sz="1400" b="0" kern="1200">
                          <a:solidFill>
                            <a:schemeClr val="tx2"/>
                          </a:solidFill>
                          <a:latin typeface="Arial" panose="020B0604020202020204" pitchFamily="34" charset="0"/>
                          <a:ea typeface="+mn-ea"/>
                          <a:cs typeface="Arial" panose="020B0604020202020204" pitchFamily="34" charset="0"/>
                        </a:rPr>
                        <a:t> rules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7" name="Table 10">
            <a:extLst>
              <a:ext uri="{FF2B5EF4-FFF2-40B4-BE49-F238E27FC236}">
                <a16:creationId xmlns:a16="http://schemas.microsoft.com/office/drawing/2014/main" id="{DA86CB17-8D58-4906-BD20-9B508C9CC679}"/>
              </a:ext>
            </a:extLst>
          </p:cNvPr>
          <p:cNvGraphicFramePr>
            <a:graphicFrameLocks noGrp="1"/>
          </p:cNvGraphicFramePr>
          <p:nvPr>
            <p:extLst>
              <p:ext uri="{D42A27DB-BD31-4B8C-83A1-F6EECF244321}">
                <p14:modId xmlns:p14="http://schemas.microsoft.com/office/powerpoint/2010/main" val="2092210459"/>
              </p:ext>
            </p:extLst>
          </p:nvPr>
        </p:nvGraphicFramePr>
        <p:xfrm>
          <a:off x="6505687" y="317469"/>
          <a:ext cx="5358506" cy="3195750"/>
        </p:xfrm>
        <a:graphic>
          <a:graphicData uri="http://schemas.openxmlformats.org/drawingml/2006/table">
            <a:tbl>
              <a:tblPr firstRow="1" bandRow="1"/>
              <a:tblGrid>
                <a:gridCol w="1799145">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3195750">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GB" sz="1400" b="1" u="sng">
                          <a:solidFill>
                            <a:schemeClr val="tx2"/>
                          </a:solidFill>
                          <a:latin typeface="Arial" panose="020B0604020202020204" pitchFamily="34" charset="0"/>
                          <a:cs typeface="Arial" panose="020B0604020202020204" pitchFamily="34" charset="0"/>
                        </a:rPr>
                        <a:t>Pragmatists</a:t>
                      </a:r>
                    </a:p>
                    <a:p>
                      <a:pPr marL="0" lvl="0" indent="0" algn="l" rtl="0">
                        <a:spcBef>
                          <a:spcPts val="0"/>
                        </a:spcBef>
                        <a:spcAft>
                          <a:spcPts val="0"/>
                        </a:spcAft>
                        <a:buSzPts val="1400"/>
                        <a:buNone/>
                      </a:pPr>
                      <a:r>
                        <a:rPr lang="en-GB" sz="1400" b="1">
                          <a:solidFill>
                            <a:schemeClr val="tx2"/>
                          </a:solidFill>
                          <a:latin typeface="Arial" panose="020B0604020202020204" pitchFamily="34" charset="0"/>
                          <a:cs typeface="Arial" panose="020B0604020202020204" pitchFamily="34" charset="0"/>
                        </a:rPr>
                        <a:t>What are the key </a:t>
                      </a:r>
                      <a:r>
                        <a:rPr lang="en-GB" sz="1400" b="1">
                          <a:solidFill>
                            <a:srgbClr val="008986"/>
                          </a:solidFill>
                          <a:latin typeface="Arial" panose="020B0604020202020204" pitchFamily="34" charset="0"/>
                          <a:cs typeface="Arial" panose="020B0604020202020204" pitchFamily="34" charset="0"/>
                        </a:rPr>
                        <a:t>barriers</a:t>
                      </a:r>
                      <a:r>
                        <a:rPr lang="en-GB" sz="1400" b="1">
                          <a:solidFill>
                            <a:schemeClr val="tx2"/>
                          </a:solidFill>
                          <a:latin typeface="Arial" panose="020B0604020202020204" pitchFamily="34" charset="0"/>
                          <a:cs typeface="Arial" panose="020B0604020202020204" pitchFamily="34" charset="0"/>
                        </a:rPr>
                        <a:t> for this segment (motivational and ability)</a:t>
                      </a: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CA8">
                        <a:alpha val="9804"/>
                      </a:srgbClr>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to get the right patient 1</a:t>
                      </a:r>
                      <a:r>
                        <a:rPr lang="en-GB" sz="1400" b="0" kern="1200" baseline="30000">
                          <a:solidFill>
                            <a:schemeClr val="tx2"/>
                          </a:solidFill>
                          <a:latin typeface="Arial" panose="020B0604020202020204" pitchFamily="34" charset="0"/>
                          <a:ea typeface="+mn-ea"/>
                          <a:cs typeface="Arial" panose="020B0604020202020204" pitchFamily="34" charset="0"/>
                        </a:rPr>
                        <a:t>st</a:t>
                      </a:r>
                      <a:r>
                        <a:rPr lang="en-GB" sz="14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Not fully bought into JAK selectivity</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2B3514CD-74FB-4DC0-9F85-D4832C05E5F4}"/>
              </a:ext>
            </a:extLst>
          </p:cNvPr>
          <p:cNvGraphicFramePr>
            <a:graphicFrameLocks noGrp="1"/>
          </p:cNvGraphicFramePr>
          <p:nvPr>
            <p:extLst>
              <p:ext uri="{D42A27DB-BD31-4B8C-83A1-F6EECF244321}">
                <p14:modId xmlns:p14="http://schemas.microsoft.com/office/powerpoint/2010/main" val="1442913250"/>
              </p:ext>
            </p:extLst>
          </p:nvPr>
        </p:nvGraphicFramePr>
        <p:xfrm>
          <a:off x="327805" y="3595918"/>
          <a:ext cx="6034493" cy="2747130"/>
        </p:xfrm>
        <a:graphic>
          <a:graphicData uri="http://schemas.openxmlformats.org/drawingml/2006/table">
            <a:tbl>
              <a:tblPr firstRow="1" bandRow="1"/>
              <a:tblGrid>
                <a:gridCol w="1751252">
                  <a:extLst>
                    <a:ext uri="{9D8B030D-6E8A-4147-A177-3AD203B41FA5}">
                      <a16:colId xmlns:a16="http://schemas.microsoft.com/office/drawing/2014/main" val="1927243919"/>
                    </a:ext>
                  </a:extLst>
                </a:gridCol>
                <a:gridCol w="4283241">
                  <a:extLst>
                    <a:ext uri="{9D8B030D-6E8A-4147-A177-3AD203B41FA5}">
                      <a16:colId xmlns:a16="http://schemas.microsoft.com/office/drawing/2014/main" val="2025790513"/>
                    </a:ext>
                  </a:extLst>
                </a:gridCol>
              </a:tblGrid>
              <a:tr h="274713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Compassionates</a:t>
                      </a:r>
                      <a:endParaRPr lang="en" sz="1400" b="1">
                        <a:solidFill>
                          <a:schemeClr val="tx2"/>
                        </a:solidFill>
                        <a:latin typeface="Arial" panose="020B0604020202020204" pitchFamily="34" charset="0"/>
                        <a:cs typeface="Arial" panose="020B0604020202020204" pitchFamily="34" charset="0"/>
                      </a:endParaRP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8CA509"/>
                          </a:solidFill>
                          <a:latin typeface="Arial" panose="020B0604020202020204" pitchFamily="34" charset="0"/>
                          <a:cs typeface="Arial" panose="020B0604020202020204" pitchFamily="34" charset="0"/>
                        </a:rPr>
                        <a:t>barriers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20D666CE-007E-4C4E-A6B9-2492ABC6F4D0}"/>
              </a:ext>
            </a:extLst>
          </p:cNvPr>
          <p:cNvGraphicFramePr>
            <a:graphicFrameLocks noGrp="1"/>
          </p:cNvGraphicFramePr>
          <p:nvPr>
            <p:extLst>
              <p:ext uri="{D42A27DB-BD31-4B8C-83A1-F6EECF244321}">
                <p14:modId xmlns:p14="http://schemas.microsoft.com/office/powerpoint/2010/main" val="670817473"/>
              </p:ext>
            </p:extLst>
          </p:nvPr>
        </p:nvGraphicFramePr>
        <p:xfrm>
          <a:off x="6505687" y="3619982"/>
          <a:ext cx="5358505" cy="2723066"/>
        </p:xfrm>
        <a:graphic>
          <a:graphicData uri="http://schemas.openxmlformats.org/drawingml/2006/table">
            <a:tbl>
              <a:tblPr firstRow="1" bandRow="1"/>
              <a:tblGrid>
                <a:gridCol w="1799144">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272306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Confrmists</a:t>
                      </a:r>
                    </a:p>
                    <a:p>
                      <a:pPr marL="0" lvl="0" indent="0" algn="l" rtl="0">
                        <a:spcBef>
                          <a:spcPts val="0"/>
                        </a:spcBef>
                        <a:spcAft>
                          <a:spcPts val="0"/>
                        </a:spcAft>
                        <a:buSzPts val="1400"/>
                        <a:buNone/>
                      </a:pPr>
                      <a:r>
                        <a:rPr lang="en" sz="1400" b="1">
                          <a:solidFill>
                            <a:schemeClr val="tx2"/>
                          </a:solidFill>
                        </a:rPr>
                        <a:t>What are the key </a:t>
                      </a:r>
                      <a:r>
                        <a:rPr lang="en" sz="1400" b="1">
                          <a:solidFill>
                            <a:srgbClr val="0073BE"/>
                          </a:solidFill>
                        </a:rPr>
                        <a:t>barriers</a:t>
                      </a:r>
                      <a:r>
                        <a:rPr lang="en" sz="1400" b="1">
                          <a:solidFill>
                            <a:srgbClr val="8CA509"/>
                          </a:solidFill>
                        </a:rPr>
                        <a:t> </a:t>
                      </a:r>
                      <a:r>
                        <a:rPr lang="en-GB" sz="1400" b="1">
                          <a:solidFill>
                            <a:schemeClr val="tx2"/>
                          </a:solidFill>
                        </a:rPr>
                        <a:t>for this segment</a:t>
                      </a:r>
                      <a:r>
                        <a:rPr lang="en" sz="1400" b="1">
                          <a:solidFill>
                            <a:schemeClr val="tx2"/>
                          </a:solidFill>
                        </a:rPr>
                        <a:t> (motivational and ability)</a:t>
                      </a:r>
                      <a:endParaRPr sz="1400" b="1">
                        <a:solidFill>
                          <a:schemeClr val="tx2"/>
                        </a:solidFill>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sp>
        <p:nvSpPr>
          <p:cNvPr id="2" name="TextBox 1">
            <a:extLst>
              <a:ext uri="{FF2B5EF4-FFF2-40B4-BE49-F238E27FC236}">
                <a16:creationId xmlns:a16="http://schemas.microsoft.com/office/drawing/2014/main" id="{D9BB5C56-577D-4758-8316-FB8B996F1E28}"/>
              </a:ext>
            </a:extLst>
          </p:cNvPr>
          <p:cNvSpPr txBox="1"/>
          <p:nvPr/>
        </p:nvSpPr>
        <p:spPr>
          <a:xfrm>
            <a:off x="2856713" y="5702062"/>
            <a:ext cx="7297947" cy="1200329"/>
          </a:xfrm>
          <a:prstGeom prst="rect">
            <a:avLst/>
          </a:prstGeom>
          <a:noFill/>
        </p:spPr>
        <p:txBody>
          <a:bodyPr wrap="square" rtlCol="0">
            <a:spAutoFit/>
          </a:bodyPr>
          <a:lstStyle/>
          <a:p>
            <a:pPr algn="ctr"/>
            <a:r>
              <a:rPr lang="en-GB">
                <a:highlight>
                  <a:srgbClr val="FFFF00"/>
                </a:highlight>
              </a:rPr>
              <a:t>Create a map that shows how content applies to specific segments</a:t>
            </a:r>
          </a:p>
          <a:p>
            <a:pPr marL="285750" indent="-285750" algn="ctr">
              <a:buFontTx/>
              <a:buChar char="-"/>
            </a:pPr>
            <a:r>
              <a:rPr lang="en-GB">
                <a:highlight>
                  <a:srgbClr val="FFFF00"/>
                </a:highlight>
              </a:rPr>
              <a:t>Demonstrate this at the start of the HCP Journeys</a:t>
            </a:r>
          </a:p>
          <a:p>
            <a:pPr algn="ctr"/>
            <a:r>
              <a:rPr lang="en-GB">
                <a:highlight>
                  <a:srgbClr val="FFFF00"/>
                </a:highlight>
              </a:rPr>
              <a:t>#Create this globally to bring to markets</a:t>
            </a:r>
          </a:p>
          <a:p>
            <a:pPr algn="ctr"/>
            <a:r>
              <a:rPr lang="en-GB">
                <a:highlight>
                  <a:srgbClr val="FFFF00"/>
                </a:highlight>
              </a:rPr>
              <a:t>Address the narrative… getting the channel right is more important(?)</a:t>
            </a:r>
          </a:p>
        </p:txBody>
      </p:sp>
    </p:spTree>
    <p:extLst>
      <p:ext uri="{BB962C8B-B14F-4D97-AF65-F5344CB8AC3E}">
        <p14:creationId xmlns:p14="http://schemas.microsoft.com/office/powerpoint/2010/main" val="2224940562"/>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C9F-DFE4-4AC0-9F61-10F1CE0ABFAF}"/>
              </a:ext>
            </a:extLst>
          </p:cNvPr>
          <p:cNvSpPr>
            <a:spLocks noGrp="1"/>
          </p:cNvSpPr>
          <p:nvPr>
            <p:ph type="title"/>
          </p:nvPr>
        </p:nvSpPr>
        <p:spPr/>
        <p:txBody>
          <a:bodyPr/>
          <a:lstStyle/>
          <a:p>
            <a:r>
              <a:rPr lang="en-GB"/>
              <a:t>Adoption Ladder Constituents – </a:t>
            </a:r>
            <a:r>
              <a:rPr lang="en-GB">
                <a:solidFill>
                  <a:schemeClr val="accent1"/>
                </a:solidFill>
              </a:rPr>
              <a:t>To do</a:t>
            </a:r>
          </a:p>
        </p:txBody>
      </p:sp>
      <p:sp>
        <p:nvSpPr>
          <p:cNvPr id="3" name="Rectangle 2">
            <a:extLst>
              <a:ext uri="{FF2B5EF4-FFF2-40B4-BE49-F238E27FC236}">
                <a16:creationId xmlns:a16="http://schemas.microsoft.com/office/drawing/2014/main" id="{46C9153C-B6E3-4177-9DB4-89BE0EDF214E}"/>
              </a:ext>
            </a:extLst>
          </p:cNvPr>
          <p:cNvSpPr/>
          <p:nvPr/>
        </p:nvSpPr>
        <p:spPr bwMode="auto">
          <a:xfrm>
            <a:off x="0" y="1896357"/>
            <a:ext cx="12192000" cy="27135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4" name="TextBox 3">
            <a:extLst>
              <a:ext uri="{FF2B5EF4-FFF2-40B4-BE49-F238E27FC236}">
                <a16:creationId xmlns:a16="http://schemas.microsoft.com/office/drawing/2014/main" id="{FEF58D61-E7CE-4901-B4D7-28425BFD31A4}"/>
              </a:ext>
            </a:extLst>
          </p:cNvPr>
          <p:cNvSpPr txBox="1"/>
          <p:nvPr/>
        </p:nvSpPr>
        <p:spPr>
          <a:xfrm>
            <a:off x="413886" y="2163274"/>
            <a:ext cx="10087276" cy="2246769"/>
          </a:xfrm>
          <a:prstGeom prst="rect">
            <a:avLst/>
          </a:prstGeom>
          <a:noFill/>
        </p:spPr>
        <p:txBody>
          <a:bodyPr wrap="square" lIns="91440" tIns="45720" rIns="91440" bIns="45720" rtlCol="0" anchor="t">
            <a:spAutoFit/>
          </a:bodyPr>
          <a:lstStyle/>
          <a:p>
            <a:pPr marL="342900" indent="-342900">
              <a:spcAft>
                <a:spcPts val="1200"/>
              </a:spcAft>
              <a:buClr>
                <a:schemeClr val="accent1"/>
              </a:buClr>
              <a:buFont typeface="Wingdings" panose="05000000000000000000" pitchFamily="2" charset="2"/>
              <a:buChar char="ü"/>
            </a:pPr>
            <a:r>
              <a:rPr lang="en-GB" sz="2000" b="1">
                <a:solidFill>
                  <a:schemeClr val="tx2"/>
                </a:solidFill>
              </a:rPr>
              <a:t>Additional granularity </a:t>
            </a:r>
            <a:r>
              <a:rPr lang="en-GB" sz="2000"/>
              <a:t>on the barriers – what are the barriers at </a:t>
            </a:r>
            <a:r>
              <a:rPr lang="en-GB" sz="2000" b="1">
                <a:solidFill>
                  <a:schemeClr val="tx2"/>
                </a:solidFill>
              </a:rPr>
              <a:t>each stage</a:t>
            </a:r>
            <a:r>
              <a:rPr lang="en-GB" sz="2000"/>
              <a:t>?</a:t>
            </a: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An emphasis on the </a:t>
            </a:r>
            <a:r>
              <a:rPr lang="en-GB" sz="2000" b="1">
                <a:solidFill>
                  <a:schemeClr val="tx2"/>
                </a:solidFill>
                <a:sym typeface="Wingdings" panose="05000000000000000000" pitchFamily="2" charset="2"/>
              </a:rPr>
              <a:t>Galapagos goals </a:t>
            </a:r>
            <a:r>
              <a:rPr lang="en-GB" sz="2000">
                <a:sym typeface="Wingdings" panose="05000000000000000000" pitchFamily="2" charset="2"/>
              </a:rPr>
              <a:t>at each stage in the ladder</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Including the </a:t>
            </a:r>
            <a:r>
              <a:rPr lang="en-GB" sz="2000" b="1">
                <a:solidFill>
                  <a:schemeClr val="tx2"/>
                </a:solidFill>
                <a:sym typeface="Wingdings" panose="05000000000000000000" pitchFamily="2" charset="2"/>
              </a:rPr>
              <a:t>message source</a:t>
            </a:r>
            <a:endParaRPr lang="en-GB" sz="2000" b="1">
              <a:solidFill>
                <a:schemeClr val="tx2"/>
              </a:solidFill>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it all together </a:t>
            </a:r>
            <a:r>
              <a:rPr lang="en-GB" sz="2000" b="1">
                <a:solidFill>
                  <a:schemeClr val="tx2"/>
                </a:solidFill>
                <a:sym typeface="Wingdings" panose="05000000000000000000" pitchFamily="2" charset="2"/>
              </a:rPr>
              <a:t>onto one page – </a:t>
            </a:r>
            <a:r>
              <a:rPr lang="en-GB" sz="2000">
                <a:sym typeface="Wingdings" panose="05000000000000000000" pitchFamily="2" charset="2"/>
              </a:rPr>
              <a:t>clarity</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the segmented versions together </a:t>
            </a:r>
            <a:r>
              <a:rPr lang="en-GB" sz="2000" b="1">
                <a:solidFill>
                  <a:schemeClr val="tx2"/>
                </a:solidFill>
                <a:sym typeface="Wingdings" panose="05000000000000000000" pitchFamily="2" charset="2"/>
              </a:rPr>
              <a:t>onto one version to map content</a:t>
            </a:r>
            <a:endParaRPr lang="en-GB" sz="2000" b="1">
              <a:solidFill>
                <a:schemeClr val="tx2"/>
              </a:solidFill>
              <a:ea typeface="Tahoma"/>
              <a:cs typeface="Tahoma"/>
            </a:endParaRPr>
          </a:p>
        </p:txBody>
      </p:sp>
      <p:sp>
        <p:nvSpPr>
          <p:cNvPr id="5" name="TextBox 4">
            <a:extLst>
              <a:ext uri="{FF2B5EF4-FFF2-40B4-BE49-F238E27FC236}">
                <a16:creationId xmlns:a16="http://schemas.microsoft.com/office/drawing/2014/main" id="{BC904D63-D947-4E33-BADA-E52B6F87989D}"/>
              </a:ext>
            </a:extLst>
          </p:cNvPr>
          <p:cNvSpPr txBox="1"/>
          <p:nvPr/>
        </p:nvSpPr>
        <p:spPr>
          <a:xfrm>
            <a:off x="729379" y="837398"/>
            <a:ext cx="10048775" cy="646331"/>
          </a:xfrm>
          <a:prstGeom prst="rect">
            <a:avLst/>
          </a:prstGeom>
          <a:noFill/>
        </p:spPr>
        <p:txBody>
          <a:bodyPr wrap="square" rtlCol="0">
            <a:spAutoFit/>
          </a:bodyPr>
          <a:lstStyle/>
          <a:p>
            <a:r>
              <a:rPr lang="en-GB" b="1">
                <a:solidFill>
                  <a:schemeClr val="bg1">
                    <a:lumMod val="50000"/>
                  </a:schemeClr>
                </a:solidFill>
              </a:rPr>
              <a:t>Based on our experience, and the context and goals of the programme, we propose the following activities as part of the adoption ladder.</a:t>
            </a:r>
          </a:p>
        </p:txBody>
      </p:sp>
    </p:spTree>
    <p:extLst>
      <p:ext uri="{BB962C8B-B14F-4D97-AF65-F5344CB8AC3E}">
        <p14:creationId xmlns:p14="http://schemas.microsoft.com/office/powerpoint/2010/main" val="4263593407"/>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54357" y="5805188"/>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91576" y="370483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90099" y="512269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1995187"/>
            <a:ext cx="1932115"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effectLst/>
                <a:uLnTx/>
                <a:uFillTx/>
                <a:ea typeface="+mn-ea"/>
                <a:cs typeface="+mn-cs"/>
              </a:rPr>
              <a:t>: </a:t>
            </a:r>
            <a:r>
              <a:rPr lang="en-GB" sz="800">
                <a:solidFill>
                  <a:srgbClr val="000000"/>
                </a:solidFill>
              </a:rPr>
              <a:t>Uses a wide variety of treatments 1st line, including JAKs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p>
          <a:p>
            <a:pPr eaLnBrk="0" fontAlgn="base" hangingPunct="0">
              <a:spcBef>
                <a:spcPct val="0"/>
              </a:spcBef>
              <a:spcAft>
                <a:spcPct val="0"/>
              </a:spcAf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a:t>
            </a:r>
            <a:r>
              <a:rPr lang="en-GB" sz="800">
                <a:solidFill>
                  <a:srgbClr val="000000"/>
                </a:solidFill>
              </a:rPr>
              <a:t>Occasionally uses JAKs but not consistently [high variation within segment – some are very high JAK users]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eaLnBrk="0" fontAlgn="base" hangingPunct="0">
              <a:spcBef>
                <a:spcPct val="0"/>
              </a:spcBef>
              <a:spcAft>
                <a:spcPct val="0"/>
              </a:spcAf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a:t>
            </a:r>
            <a:r>
              <a:rPr lang="en-GB" sz="800">
                <a:solidFill>
                  <a:srgbClr val="000000"/>
                </a:solidFill>
              </a:rPr>
              <a:t>Uses a variety of products based on patient need &amp; guideline recommendations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8" y="3265823"/>
            <a:ext cx="1932114"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Treatment inertia and need to overcome mindset shift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419764"/>
            <a:ext cx="1923188"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ea typeface="+mn-ea"/>
                <a:cs typeface="+mn-cs"/>
              </a:rPr>
              <a:t>[significant need for new treatment options – they already agree with this and are keen to try new options, </a:t>
            </a:r>
            <a:r>
              <a:rPr kumimoji="0" lang="en-US" sz="900" b="0" i="0" u="none" strike="noStrike" kern="1200" cap="none" spc="0" normalizeH="0" baseline="0" noProof="0" err="1">
                <a:ln>
                  <a:noFill/>
                </a:ln>
                <a:solidFill>
                  <a:srgbClr val="000000"/>
                </a:solidFill>
                <a:effectLst/>
                <a:uLnTx/>
                <a:uFillTx/>
                <a:ea typeface="+mn-ea"/>
                <a:cs typeface="+mn-cs"/>
              </a:rPr>
              <a:t>esp</a:t>
            </a:r>
            <a:r>
              <a:rPr kumimoji="0" lang="en-US" sz="900" b="0" i="0" u="none" strike="noStrike" kern="1200" cap="none" spc="0" normalizeH="0" baseline="0" noProof="0">
                <a:ln>
                  <a:noFill/>
                </a:ln>
                <a:solidFill>
                  <a:srgbClr val="000000"/>
                </a:solidFill>
                <a:effectLst/>
                <a:uLnTx/>
                <a:uFillTx/>
                <a:ea typeface="+mn-ea"/>
                <a:cs typeface="+mn-cs"/>
              </a:rPr>
              <a:t> if efficacy is not compromised]</a:t>
            </a: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Reflects on early JYSELECA experience &amp; positive efficacy outcomes compared with other JAKs</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Attends a peer-to peer discussion with local colleagues about their experiences with JYSELECA &amp; its safety profile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Attends a discussion with local expert about their experiences with JYSELECA &amp; its safety profile </a:t>
            </a:r>
          </a:p>
          <a:p>
            <a:pPr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r>
              <a:rPr lang="en-GB" sz="800">
                <a:solidFill>
                  <a:srgbClr val="000000"/>
                </a:solidFill>
              </a:rPr>
              <a:t>Compassionates: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265823"/>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2"/>
            <a:ext cx="187944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Prescribes JYSELECA as their ‘go to’ JAK</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Prescribes JYSELECA for some patients where safety is the main concern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Prescribes JYSELECA for some patients where safety &amp; simplicity are important</a:t>
            </a:r>
          </a:p>
          <a:p>
            <a:pPr lvl="0" eaLnBrk="0" fontAlgn="base" hangingPunct="0">
              <a:spcBef>
                <a:spcPct val="0"/>
              </a:spcBef>
              <a:spcAft>
                <a:spcPct val="0"/>
              </a:spcAft>
              <a:defRPr/>
            </a:pPr>
            <a:endParaRPr lang="en-GB" sz="1200">
              <a:solidFill>
                <a:srgbClr val="000000"/>
              </a:solidFill>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281498"/>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Shares positive experiences with colleagues</a:t>
            </a:r>
          </a:p>
          <a:p>
            <a:pPr lvl="0" eaLnBrk="0" fontAlgn="base" hangingPunct="0">
              <a:spcBef>
                <a:spcPct val="0"/>
              </a:spcBef>
              <a:spcAft>
                <a:spcPct val="0"/>
              </a:spcAft>
              <a:defRPr/>
            </a:pPr>
            <a:endParaRPr lang="en-GB" sz="800">
              <a:solidFill>
                <a:srgbClr val="000000"/>
              </a:solidFill>
            </a:endParaRP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Gains depth of experience in patients where safety is a concern</a:t>
            </a:r>
          </a:p>
          <a:p>
            <a:pPr lvl="0" eaLnBrk="0" fontAlgn="base" hangingPunct="0">
              <a:spcBef>
                <a:spcPct val="0"/>
              </a:spcBef>
              <a:spcAft>
                <a:spcPct val="0"/>
              </a:spcAft>
              <a:defRPr/>
            </a:pP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Monitors feedback &amp; safety signals in JYSELECA patients</a:t>
            </a:r>
          </a:p>
          <a:p>
            <a:pPr lvl="0" eaLnBrk="0" fontAlgn="base" hangingPunct="0">
              <a:spcBef>
                <a:spcPct val="0"/>
              </a:spcBef>
              <a:spcAft>
                <a:spcPct val="0"/>
              </a:spcAft>
              <a:defRPr/>
            </a:pPr>
            <a:endParaRPr lang="en-GB" sz="1200">
              <a:solidFill>
                <a:srgbClr val="000000"/>
              </a:solidFill>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8"/>
            <a:ext cx="1891780"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lang="en-GB" sz="800" b="1">
                <a:solidFill>
                  <a:srgbClr val="A15699"/>
                </a:solidFill>
              </a:rPr>
              <a:t>Mavericks</a:t>
            </a:r>
            <a:r>
              <a:rPr lang="en-GB" sz="800">
                <a:solidFill>
                  <a:srgbClr val="000000"/>
                </a:solidFill>
              </a:rPr>
              <a:t>: Advocates JYSELECA as JAK of choice</a:t>
            </a:r>
          </a:p>
          <a:p>
            <a:pPr eaLnBrk="0" fontAlgn="base" hangingPunct="0">
              <a:spcBef>
                <a:spcPct val="0"/>
              </a:spcBef>
              <a:spcAft>
                <a:spcPct val="0"/>
              </a:spcAft>
              <a:defRPr/>
            </a:pPr>
            <a:r>
              <a:rPr lang="en-GB" sz="800">
                <a:solidFill>
                  <a:srgbClr val="008986"/>
                </a:solidFill>
              </a:rPr>
              <a:t>Pragmatists</a:t>
            </a:r>
            <a:r>
              <a:rPr lang="en-GB" sz="800">
                <a:solidFill>
                  <a:srgbClr val="000000"/>
                </a:solidFill>
              </a:rPr>
              <a:t>: Expands the use of JYSELECA to different types of patients so ultimately JYSELECA becomes JAK of choice </a:t>
            </a: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Starts to use JYSELECA as first line JAK inhibitor</a:t>
            </a:r>
          </a:p>
          <a:p>
            <a:pPr lvl="0" eaLnBrk="0" fontAlgn="base" hangingPunct="0">
              <a:spcBef>
                <a:spcPct val="0"/>
              </a:spcBef>
              <a:spcAft>
                <a:spcPct val="0"/>
              </a:spcAft>
              <a:defRPr/>
            </a:pPr>
            <a:endParaRPr lang="en-GB" sz="1200">
              <a:solidFill>
                <a:srgbClr val="000000"/>
              </a:solidFill>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3"/>
            <a:ext cx="1850151"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6163854"/>
            <a:ext cx="1932115"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6163854"/>
            <a:ext cx="192593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616385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616385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616385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611318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728679" y="4631659"/>
            <a:ext cx="642981" cy="276999"/>
          </a:xfrm>
          <a:prstGeom prst="rect">
            <a:avLst/>
          </a:prstGeom>
          <a:noFill/>
        </p:spPr>
        <p:txBody>
          <a:bodyPr wrap="square" rtlCol="0">
            <a:spAutoFit/>
          </a:bodyPr>
          <a:lstStyle/>
          <a:p>
            <a:pPr algn="r"/>
            <a:r>
              <a:rPr lang="en-GB" sz="1200" b="1">
                <a:solidFill>
                  <a:schemeClr val="tx2"/>
                </a:solidFill>
              </a:rPr>
              <a:t>Mvrks</a:t>
            </a: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69434" y="5066914"/>
            <a:ext cx="1923188"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[need for more safe treatment options that do not compromise on efficacy]</a:t>
            </a:r>
            <a:endParaRPr lang="en-GB" sz="1050">
              <a:solidFill>
                <a:srgbClr val="000000"/>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9434" y="5612716"/>
            <a:ext cx="1923188"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[focus on unmet needs from a patient perspective – less from an HCP perspective] </a:t>
            </a:r>
            <a:endParaRPr lang="en-GB" sz="1050">
              <a:solidFill>
                <a:srgbClr val="000000"/>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78399" y="4441904"/>
            <a:ext cx="1885612"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ea typeface="+mn-ea"/>
                <a:cs typeface="+mn-cs"/>
              </a:rPr>
              <a:t>[expose to full data </a:t>
            </a:r>
            <a:r>
              <a:rPr kumimoji="0" lang="en-US" sz="1050" b="0" i="0" u="none" strike="noStrike" kern="1200" cap="none" spc="0" normalizeH="0" baseline="0" noProof="0" err="1">
                <a:ln>
                  <a:noFill/>
                </a:ln>
                <a:solidFill>
                  <a:srgbClr val="000000"/>
                </a:solidFill>
                <a:effectLst/>
                <a:uLnTx/>
                <a:uFillTx/>
                <a:ea typeface="+mn-ea"/>
                <a:cs typeface="+mn-cs"/>
              </a:rPr>
              <a:t>esp</a:t>
            </a:r>
            <a:r>
              <a:rPr kumimoji="0" lang="en-US" sz="1050" b="0" i="0" u="none" strike="noStrike" kern="1200" cap="none" spc="0" normalizeH="0" baseline="0" noProof="0">
                <a:ln>
                  <a:noFill/>
                </a:ln>
                <a:solidFill>
                  <a:srgbClr val="000000"/>
                </a:solidFill>
                <a:effectLst/>
                <a:uLnTx/>
                <a:uFillTx/>
                <a:ea typeface="+mn-ea"/>
                <a:cs typeface="+mn-cs"/>
              </a:rPr>
              <a:t> efficacy, give opportunity to try – make it easy, but they will be interested]</a:t>
            </a: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587325" y="5089054"/>
            <a:ext cx="1885612"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[expose to full data incl safety, ref trusted peers/colleagues and hands on experience]</a:t>
            </a: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7325" y="5634856"/>
            <a:ext cx="1912042"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[KOL/Peer/trusted source perspectives on JYS safety and simplicity – ‘permission to try’]</a:t>
            </a:r>
            <a:endParaRPr lang="en-GB" sz="1050">
              <a:solidFill>
                <a:srgbClr val="000000"/>
              </a:solidFill>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96289" y="4441904"/>
            <a:ext cx="1837643" cy="54684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1050">
                <a:solidFill>
                  <a:srgbClr val="000000"/>
                </a:solidFill>
              </a:rPr>
              <a:t>[reinforce experience, share additional data freely, seed need to share with others]</a:t>
            </a:r>
            <a:endParaRPr lang="en-GB" sz="1050">
              <a:solidFill>
                <a:srgbClr val="000000"/>
              </a:solidFill>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05216" y="5066914"/>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[advocate trial and follow up re experience and expansion of trial use]</a:t>
            </a: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805216" y="5612716"/>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[share/encourage patient feedback, patient perspectives, PIOs]</a:t>
            </a:r>
            <a:endParaRPr lang="en-GB" sz="1050">
              <a:solidFill>
                <a:srgbClr val="000000"/>
              </a:solidFill>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88162" y="4440035"/>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1050">
                <a:solidFill>
                  <a:srgbClr val="000000"/>
                </a:solidFill>
              </a:rPr>
              <a:t>[provide opportunities to share experience and discuss with others]</a:t>
            </a:r>
            <a:endParaRPr lang="en-GB" sz="1050">
              <a:solidFill>
                <a:srgbClr val="000000"/>
              </a:solidFill>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7997089" y="5087185"/>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[expand patient types as experience is gained – give different ‘pegs’]</a:t>
            </a: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97089" y="5632987"/>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[broaden profiles for patient feedback, patient perspectives, PIOs]</a:t>
            </a:r>
            <a:endParaRPr lang="en-GB" sz="1050">
              <a:solidFill>
                <a:srgbClr val="000000"/>
              </a:solidFill>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202296" y="4451332"/>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US" sz="800">
                <a:solidFill>
                  <a:srgbClr val="000000"/>
                </a:solidFill>
              </a:rPr>
              <a:t>[KOL opportunities – keeping in mind loyalty can prob not be expected]</a:t>
            </a:r>
            <a:endParaRPr lang="en-GB" sz="800">
              <a:solidFill>
                <a:srgbClr val="000000"/>
              </a:solidFill>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11223" y="5098482"/>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[consolidate experience to lead to JAK of choice ‘peg’]</a:t>
            </a: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211223" y="5644284"/>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050">
                <a:solidFill>
                  <a:srgbClr val="000000"/>
                </a:solidFill>
              </a:rPr>
              <a:t>[consolidate experience and </a:t>
            </a:r>
            <a:r>
              <a:rPr lang="en-US" sz="1050" err="1">
                <a:solidFill>
                  <a:srgbClr val="000000"/>
                </a:solidFill>
              </a:rPr>
              <a:t>ptn</a:t>
            </a:r>
            <a:r>
              <a:rPr lang="en-US" sz="1050">
                <a:solidFill>
                  <a:srgbClr val="000000"/>
                </a:solidFill>
              </a:rPr>
              <a:t> feedback to lead to JAK of choice ‘peg’ and 1L use]</a:t>
            </a: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42954" y="5168043"/>
            <a:ext cx="738232" cy="276999"/>
          </a:xfrm>
          <a:prstGeom prst="rect">
            <a:avLst/>
          </a:prstGeom>
          <a:noFill/>
        </p:spPr>
        <p:txBody>
          <a:bodyPr wrap="square" rtlCol="0">
            <a:spAutoFit/>
          </a:bodyPr>
          <a:lstStyle/>
          <a:p>
            <a:pPr algn="r"/>
            <a:r>
              <a:rPr lang="en-GB" sz="1200" b="1">
                <a:solidFill>
                  <a:schemeClr val="tx2"/>
                </a:solidFill>
              </a:rPr>
              <a:t>Prgmts</a:t>
            </a:r>
          </a:p>
        </p:txBody>
      </p:sp>
      <p:sp>
        <p:nvSpPr>
          <p:cNvPr id="18" name="Rectangle 17">
            <a:extLst>
              <a:ext uri="{FF2B5EF4-FFF2-40B4-BE49-F238E27FC236}">
                <a16:creationId xmlns:a16="http://schemas.microsoft.com/office/drawing/2014/main" id="{A123F695-8E9F-1345-83EF-931F474B8D1B}"/>
              </a:ext>
            </a:extLst>
          </p:cNvPr>
          <p:cNvSpPr/>
          <p:nvPr/>
        </p:nvSpPr>
        <p:spPr>
          <a:xfrm>
            <a:off x="213421" y="5695167"/>
            <a:ext cx="1158240" cy="276999"/>
          </a:xfrm>
          <a:prstGeom prst="rect">
            <a:avLst/>
          </a:prstGeom>
          <a:noFill/>
        </p:spPr>
        <p:txBody>
          <a:bodyPr wrap="square" rtlCol="0">
            <a:spAutoFit/>
          </a:bodyPr>
          <a:lstStyle/>
          <a:p>
            <a:pPr algn="r"/>
            <a:r>
              <a:rPr lang="en-GB" sz="1200" b="1">
                <a:solidFill>
                  <a:schemeClr val="tx2"/>
                </a:solidFill>
              </a:rPr>
              <a:t>Cmpsts</a:t>
            </a:r>
          </a:p>
        </p:txBody>
      </p:sp>
      <p:sp>
        <p:nvSpPr>
          <p:cNvPr id="20" name="TextBox 19">
            <a:extLst>
              <a:ext uri="{FF2B5EF4-FFF2-40B4-BE49-F238E27FC236}">
                <a16:creationId xmlns:a16="http://schemas.microsoft.com/office/drawing/2014/main" id="{DD28D608-72F9-455F-AC50-717B4705051D}"/>
              </a:ext>
            </a:extLst>
          </p:cNvPr>
          <p:cNvSpPr txBox="1"/>
          <p:nvPr/>
        </p:nvSpPr>
        <p:spPr>
          <a:xfrm>
            <a:off x="5464011" y="151482"/>
            <a:ext cx="2097113" cy="307777"/>
          </a:xfrm>
          <a:prstGeom prst="rect">
            <a:avLst/>
          </a:prstGeom>
          <a:noFill/>
        </p:spPr>
        <p:txBody>
          <a:bodyPr wrap="none" rtlCol="0">
            <a:spAutoFit/>
          </a:bodyPr>
          <a:lstStyle/>
          <a:p>
            <a:r>
              <a:rPr lang="en-US" sz="1400">
                <a:highlight>
                  <a:srgbClr val="FFFF00"/>
                </a:highlight>
              </a:rPr>
              <a:t>Example is for Pragmatists</a:t>
            </a:r>
            <a:endParaRPr lang="en-GB" sz="1400">
              <a:highlight>
                <a:srgbClr val="FFFF00"/>
              </a:highlight>
            </a:endParaRPr>
          </a:p>
        </p:txBody>
      </p:sp>
      <p:sp>
        <p:nvSpPr>
          <p:cNvPr id="72" name="Rectangle 71">
            <a:extLst>
              <a:ext uri="{FF2B5EF4-FFF2-40B4-BE49-F238E27FC236}">
                <a16:creationId xmlns:a16="http://schemas.microsoft.com/office/drawing/2014/main" id="{D3F4E924-590E-4F21-B366-61B3FFFB74B7}"/>
              </a:ext>
            </a:extLst>
          </p:cNvPr>
          <p:cNvSpPr/>
          <p:nvPr/>
        </p:nvSpPr>
        <p:spPr bwMode="auto">
          <a:xfrm>
            <a:off x="7817869" y="6418505"/>
            <a:ext cx="3946420" cy="302439"/>
          </a:xfrm>
          <a:prstGeom prst="rect">
            <a:avLst/>
          </a:prstGeom>
          <a:solidFill>
            <a:srgbClr val="7B8C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1" u="none" strike="noStrike" cap="none" normalizeH="0" baseline="0">
                <a:ln>
                  <a:noFill/>
                </a:ln>
                <a:solidFill>
                  <a:schemeClr val="bg1"/>
                </a:solidFill>
                <a:effectLst/>
                <a:latin typeface="Tahoma" pitchFamily="-107" charset="0"/>
              </a:rPr>
              <a:t>Comprehensive View - Elisabeth Draft</a:t>
            </a:r>
            <a:endParaRPr kumimoji="0" lang="en-GB" sz="1600" i="1" u="none" strike="noStrike" cap="none" normalizeH="0" baseline="0">
              <a:ln>
                <a:noFill/>
              </a:ln>
              <a:solidFill>
                <a:schemeClr val="bg1"/>
              </a:solidFill>
              <a:effectLst/>
              <a:latin typeface="Tahoma" pitchFamily="-107" charset="0"/>
            </a:endParaRPr>
          </a:p>
        </p:txBody>
      </p:sp>
    </p:spTree>
    <p:extLst>
      <p:ext uri="{BB962C8B-B14F-4D97-AF65-F5344CB8AC3E}">
        <p14:creationId xmlns:p14="http://schemas.microsoft.com/office/powerpoint/2010/main" val="422917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58539" y="906857"/>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2281595"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410789" y="444494"/>
            <a:ext cx="1885612" cy="720758"/>
          </a:xfrm>
          <a:prstGeom prst="rect">
            <a:avLst/>
          </a:prstGeom>
          <a:solidFill>
            <a:srgbClr val="585858"/>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Uses a wide variety of treatments 1</a:t>
            </a:r>
            <a:r>
              <a:rPr kumimoji="0" lang="en-GB" sz="1000" b="1" i="0" u="none" strike="noStrike" kern="0" cap="none" spc="0" normalizeH="0" baseline="3000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st</a:t>
            </a: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 line, including JAKs</a:t>
            </a:r>
          </a:p>
        </p:txBody>
      </p:sp>
      <p:sp>
        <p:nvSpPr>
          <p:cNvPr id="7" name="TextBox 6">
            <a:extLst>
              <a:ext uri="{FF2B5EF4-FFF2-40B4-BE49-F238E27FC236}">
                <a16:creationId xmlns:a16="http://schemas.microsoft.com/office/drawing/2014/main" id="{A0AF1F80-B377-4131-84D1-D4A127F3B611}"/>
              </a:ext>
            </a:extLst>
          </p:cNvPr>
          <p:cNvSpPr txBox="1"/>
          <p:nvPr/>
        </p:nvSpPr>
        <p:spPr>
          <a:xfrm>
            <a:off x="3555111" y="433505"/>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8" name="TextBox 7">
            <a:extLst>
              <a:ext uri="{FF2B5EF4-FFF2-40B4-BE49-F238E27FC236}">
                <a16:creationId xmlns:a16="http://schemas.microsoft.com/office/drawing/2014/main" id="{981E93C3-B956-429E-8CD8-79E80D1E0221}"/>
              </a:ext>
            </a:extLst>
          </p:cNvPr>
          <p:cNvSpPr txBox="1"/>
          <p:nvPr/>
        </p:nvSpPr>
        <p:spPr>
          <a:xfrm>
            <a:off x="5731678"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9" name="TextBox 8">
            <a:extLst>
              <a:ext uri="{FF2B5EF4-FFF2-40B4-BE49-F238E27FC236}">
                <a16:creationId xmlns:a16="http://schemas.microsoft.com/office/drawing/2014/main" id="{46098C6B-4980-4826-B9C2-C120D045270C}"/>
              </a:ext>
            </a:extLst>
          </p:cNvPr>
          <p:cNvSpPr txBox="1"/>
          <p:nvPr/>
        </p:nvSpPr>
        <p:spPr>
          <a:xfrm>
            <a:off x="7939644" y="444494"/>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Shares positive experiences with colleagues</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39308" y="444494"/>
            <a:ext cx="1885612" cy="720758"/>
          </a:xfrm>
          <a:prstGeom prst="rect">
            <a:avLst/>
          </a:prstGeom>
          <a:solidFill>
            <a:srgbClr val="C63044"/>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Advocates JYSELECA as JAK of choice</a:t>
            </a: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65284" y="890487"/>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22676" y="64202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73860" y="906857"/>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31252"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1826" y="906857"/>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39218" y="658390"/>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24885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155CF336-FA55-4920-9B32-70A27D0D8BD3}"/>
              </a:ext>
            </a:extLst>
          </p:cNvPr>
          <p:cNvSpPr txBox="1"/>
          <p:nvPr/>
        </p:nvSpPr>
        <p:spPr>
          <a:xfrm>
            <a:off x="0" y="542681"/>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80158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#1</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48790"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#2</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120948"/>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25021" y="140510"/>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54042" y="124421"/>
            <a:ext cx="1225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srgbClr val="585858"/>
                </a:solidFill>
                <a:effectLst/>
                <a:uLnTx/>
                <a:uFillTx/>
                <a:latin typeface="Calibri" panose="020F0502020204030204"/>
                <a:ea typeface="+mn-ea"/>
                <a:cs typeface="+mn-cs"/>
              </a:rPr>
              <a:t>#5</a:t>
            </a:r>
          </a:p>
        </p:txBody>
      </p:sp>
      <p:sp>
        <p:nvSpPr>
          <p:cNvPr id="45" name="TextBox 44">
            <a:extLst>
              <a:ext uri="{FF2B5EF4-FFF2-40B4-BE49-F238E27FC236}">
                <a16:creationId xmlns:a16="http://schemas.microsoft.com/office/drawing/2014/main" id="{BB679B7D-0627-495E-914B-5CBB4EC4B8CE}"/>
              </a:ext>
            </a:extLst>
          </p:cNvPr>
          <p:cNvSpPr txBox="1"/>
          <p:nvPr/>
        </p:nvSpPr>
        <p:spPr>
          <a:xfrm>
            <a:off x="59346" y="1279627"/>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11312" y="2069023"/>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Barriers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34774" y="1272304"/>
            <a:ext cx="1837643"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demonstrate that despite new treatments, unmet needs still remain, especially related to a balance of efficacy and safety</a:t>
            </a:r>
            <a:endParaRPr kumimoji="0" lang="en-GB" sz="1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434774" y="1996522"/>
            <a:ext cx="1837643"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Satisfied with current options</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Complacency/habit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Don’t believe there are significant unmet needs that can be addressed by (another) JAK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Believe another MOA will be needed to address unmet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900">
                <a:solidFill>
                  <a:srgbClr val="000000"/>
                </a:solidFill>
                <a:latin typeface="Tahoma" pitchFamily="-107" charset="0"/>
              </a:rPr>
              <a:t>Communication gap between patients and HCPs that masks unmet needs/treatment gaps (especially Compassionates)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Tahoma" pitchFamily="-107" charset="0"/>
                <a:ea typeface="+mn-ea"/>
                <a:cs typeface="+mn-cs"/>
              </a:rPr>
              <a:t>CoVid</a:t>
            </a: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 </a:t>
            </a:r>
            <a:r>
              <a:rPr kumimoji="0" lang="en-GB" sz="900" b="0" i="0" u="none" strike="noStrike" kern="1200" cap="none" spc="0" normalizeH="0" baseline="0" noProof="0" err="1">
                <a:ln>
                  <a:noFill/>
                </a:ln>
                <a:solidFill>
                  <a:srgbClr val="000000"/>
                </a:solidFill>
                <a:effectLst/>
                <a:uLnTx/>
                <a:uFillTx/>
                <a:latin typeface="Tahoma" pitchFamily="-107" charset="0"/>
                <a:ea typeface="+mn-ea"/>
                <a:cs typeface="+mn-cs"/>
              </a:rPr>
              <a:t>cont</a:t>
            </a:r>
            <a:r>
              <a:rPr lang="en-GB" sz="900" err="1">
                <a:solidFill>
                  <a:srgbClr val="000000"/>
                </a:solidFill>
                <a:latin typeface="Tahoma" pitchFamily="-107" charset="0"/>
              </a:rPr>
              <a:t>ext</a:t>
            </a:r>
            <a:r>
              <a:rPr lang="en-GB" sz="900">
                <a:solidFill>
                  <a:srgbClr val="000000"/>
                </a:solidFill>
                <a:latin typeface="Tahoma" pitchFamily="-107" charset="0"/>
              </a:rPr>
              <a:t> : access challenge to care</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55111" y="1272304"/>
            <a:ext cx="188561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ahoma" pitchFamily="-107" charset="0"/>
                <a:ea typeface="+mn-ea"/>
                <a:cs typeface="+mn-cs"/>
              </a:rPr>
              <a:t>To ensure early positive experiences </a:t>
            </a:r>
            <a:r>
              <a:rPr lang="en-GB" sz="900">
                <a:solidFill>
                  <a:srgbClr val="000000"/>
                </a:solidFill>
                <a:latin typeface="Tahoma" pitchFamily="-107" charset="0"/>
              </a:rPr>
              <a:t>as proof of concept (and to share with peers)</a:t>
            </a: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55111" y="1996522"/>
            <a:ext cx="188561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i="1">
                <a:solidFill>
                  <a:srgbClr val="000000"/>
                </a:solidFill>
                <a:latin typeface="Tahoma" pitchFamily="-107" charset="0"/>
              </a:rPr>
              <a:t>Awareness &amp; Access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Access to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access to sampling</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experience with JYSELECA</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familiarity with Galapagos and new relationship with reps</a:t>
            </a:r>
          </a:p>
          <a:p>
            <a:pPr eaLnBrk="0" fontAlgn="base" hangingPunct="0">
              <a:spcBef>
                <a:spcPct val="0"/>
              </a:spcBef>
              <a:spcAft>
                <a:spcPct val="0"/>
              </a:spcAft>
              <a:defRPr/>
            </a:pPr>
            <a:r>
              <a:rPr lang="en-GB" sz="900" i="1">
                <a:solidFill>
                  <a:srgbClr val="000000"/>
                </a:solidFill>
                <a:latin typeface="Tahoma" pitchFamily="-107" charset="0"/>
              </a:rPr>
              <a:t>Differentiation</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Perceived lack of differentiation from RINVOQ</a:t>
            </a:r>
          </a:p>
          <a:p>
            <a:pPr marL="17145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Sees no difference in clinic relative to RINVOQ</a:t>
            </a:r>
          </a:p>
          <a:p>
            <a:pPr eaLnBrk="0" fontAlgn="base" hangingPunct="0">
              <a:spcBef>
                <a:spcPct val="0"/>
              </a:spcBef>
              <a:spcAft>
                <a:spcPct val="0"/>
              </a:spcAft>
              <a:defRPr/>
            </a:pPr>
            <a:r>
              <a:rPr lang="en-GB" sz="900" i="1">
                <a:solidFill>
                  <a:srgbClr val="000000"/>
                </a:solidFill>
                <a:latin typeface="Tahoma" pitchFamily="-107" charset="0"/>
              </a:rPr>
              <a:t>Negative Safety Halo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Residual JAK concerns from 1</a:t>
            </a:r>
            <a:r>
              <a:rPr lang="en-GB" sz="900" baseline="30000">
                <a:solidFill>
                  <a:srgbClr val="000000"/>
                </a:solidFill>
                <a:latin typeface="Tahoma" pitchFamily="-107" charset="0"/>
              </a:rPr>
              <a:t>st</a:t>
            </a:r>
            <a:r>
              <a:rPr lang="en-GB" sz="900">
                <a:solidFill>
                  <a:srgbClr val="000000"/>
                </a:solidFill>
                <a:latin typeface="Tahoma" pitchFamily="-107" charset="0"/>
              </a:rPr>
              <a:t> generation</a:t>
            </a:r>
          </a:p>
          <a:p>
            <a:pPr lvl="0" eaLnBrk="0" fontAlgn="base" hangingPunct="0">
              <a:spcBef>
                <a:spcPct val="0"/>
              </a:spcBef>
              <a:spcAft>
                <a:spcPct val="0"/>
              </a:spcAft>
              <a:defRPr/>
            </a:pPr>
            <a:r>
              <a:rPr lang="en-GB" sz="900" i="1">
                <a:solidFill>
                  <a:srgbClr val="000000"/>
                </a:solidFill>
                <a:latin typeface="Tahoma" pitchFamily="-107" charset="0"/>
              </a:rPr>
              <a:t>Clinical</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Has a negative experience in a patient in first few patients</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Lack of clarity of who the ideal JYSELECA patient is</a:t>
            </a: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34763" y="1287979"/>
            <a:ext cx="1879442"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defRPr/>
            </a:pPr>
            <a:r>
              <a:rPr lang="en-GB" sz="900">
                <a:solidFill>
                  <a:srgbClr val="000000"/>
                </a:solidFill>
                <a:latin typeface="Tahoma" pitchFamily="-107" charset="0"/>
              </a:rPr>
              <a:t>To differentiate JYSELECA versus other JAKs, especially RINVOQ</a:t>
            </a: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34763" y="2012197"/>
            <a:ext cx="1879442"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Satisfaction with their current JAK and no reason to change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Prefer to have a wide armamentarium, rather than a go-to</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Like to keep options open as new entries emerge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Competitive messaging and share of voice</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Uncertainty around available JYSELELCA support services for HCPs and patients </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Unsure of which patient population to expand usage in</a:t>
            </a: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36560" y="1279627"/>
            <a:ext cx="1891780"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create an environment that facilitates exchange of positive experiences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36560" y="2012197"/>
            <a:ext cx="1891780"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Negative experiences that temper their enthusiasm</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Wanting to appear unbiased/unaligned with a brand</a:t>
            </a: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57039" y="1272304"/>
            <a:ext cx="1850151" cy="6588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r>
              <a:rPr lang="en-GB" sz="900">
                <a:solidFill>
                  <a:srgbClr val="000000"/>
                </a:solidFill>
                <a:latin typeface="Tahoma" pitchFamily="-107" charset="0"/>
              </a:rPr>
              <a:t>To identify, support, and create a platform for JYSELECA advocates</a:t>
            </a: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57039" y="1996522"/>
            <a:ext cx="1850151" cy="30443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 not have a JAK of choice and philosophically opposed to aligning with one product</a:t>
            </a:r>
          </a:p>
          <a:p>
            <a:pPr marL="171450" lvl="0" indent="-171450" eaLnBrk="0" fontAlgn="base" hangingPunct="0">
              <a:spcBef>
                <a:spcPct val="0"/>
              </a:spcBef>
              <a:spcAft>
                <a:spcPct val="0"/>
              </a:spcAft>
              <a:buFont typeface="Arial" panose="020B0604020202020204" pitchFamily="34" charset="0"/>
              <a:buChar char="•"/>
              <a:defRPr/>
            </a:pPr>
            <a:r>
              <a:rPr lang="en-GB" sz="900">
                <a:solidFill>
                  <a:srgbClr val="000000"/>
                </a:solidFill>
                <a:latin typeface="Tahoma" pitchFamily="-107" charset="0"/>
              </a:rPr>
              <a:t>Don’t have a platform from which to advocate</a:t>
            </a:r>
          </a:p>
        </p:txBody>
      </p:sp>
      <p:sp>
        <p:nvSpPr>
          <p:cNvPr id="69" name="Rectangle 68">
            <a:extLst>
              <a:ext uri="{FF2B5EF4-FFF2-40B4-BE49-F238E27FC236}">
                <a16:creationId xmlns:a16="http://schemas.microsoft.com/office/drawing/2014/main" id="{53C73F3A-E8F3-4C49-B35B-E7D9EACB7351}"/>
              </a:ext>
            </a:extLst>
          </p:cNvPr>
          <p:cNvSpPr/>
          <p:nvPr/>
        </p:nvSpPr>
        <p:spPr bwMode="auto">
          <a:xfrm>
            <a:off x="1434774" y="5111017"/>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Unmet needs messaging : 1/3 patients are refractory, EULAR guidelines, (5messages in total)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 on </a:t>
            </a:r>
            <a:r>
              <a:rPr lang="en-GB" sz="800" err="1">
                <a:solidFill>
                  <a:srgbClr val="000000"/>
                </a:solidFill>
                <a:latin typeface="Tahoma" pitchFamily="-107" charset="0"/>
              </a:rPr>
              <a:t>CoVid</a:t>
            </a:r>
            <a:r>
              <a:rPr lang="en-GB" sz="800">
                <a:solidFill>
                  <a:srgbClr val="000000"/>
                </a:solidFill>
                <a:latin typeface="Tahoma" pitchFamily="-107" charset="0"/>
              </a:rPr>
              <a:t> impact</a:t>
            </a: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0" name="TextBox 69">
            <a:extLst>
              <a:ext uri="{FF2B5EF4-FFF2-40B4-BE49-F238E27FC236}">
                <a16:creationId xmlns:a16="http://schemas.microsoft.com/office/drawing/2014/main" id="{7DDA1CBE-B409-4B66-8E25-48E8A711F5C4}"/>
              </a:ext>
            </a:extLst>
          </p:cNvPr>
          <p:cNvSpPr txBox="1"/>
          <p:nvPr/>
        </p:nvSpPr>
        <p:spPr>
          <a:xfrm>
            <a:off x="105108" y="505515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p:txBody>
      </p:sp>
      <p:sp>
        <p:nvSpPr>
          <p:cNvPr id="72" name="Rectangle 71">
            <a:extLst>
              <a:ext uri="{FF2B5EF4-FFF2-40B4-BE49-F238E27FC236}">
                <a16:creationId xmlns:a16="http://schemas.microsoft.com/office/drawing/2014/main" id="{3CA00EF6-B219-445B-868A-EF57EB3A66F4}"/>
              </a:ext>
            </a:extLst>
          </p:cNvPr>
          <p:cNvSpPr/>
          <p:nvPr/>
        </p:nvSpPr>
        <p:spPr bwMode="auto">
          <a:xfrm>
            <a:off x="3387436" y="5124426"/>
            <a:ext cx="2270734" cy="130006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Now available</a:t>
            </a:r>
          </a:p>
          <a:p>
            <a:pPr marL="171450" lvl="0" indent="-171450" eaLnBrk="0" fontAlgn="base" hangingPunct="0">
              <a:spcBef>
                <a:spcPct val="0"/>
              </a:spcBef>
              <a:spcAft>
                <a:spcPct val="0"/>
              </a:spcAft>
              <a:buFont typeface="Arial" panose="020B0604020202020204" pitchFamily="34" charset="0"/>
              <a:buChar char="•"/>
              <a:defRPr/>
            </a:pPr>
            <a:r>
              <a:rPr lang="en-GB" sz="800" err="1">
                <a:solidFill>
                  <a:srgbClr val="000000"/>
                </a:solidFill>
                <a:latin typeface="Tahoma" pitchFamily="-107" charset="0"/>
              </a:rPr>
              <a:t>MoA</a:t>
            </a:r>
            <a:r>
              <a:rPr lang="en-GB" sz="800">
                <a:solidFill>
                  <a:srgbClr val="000000"/>
                </a:solidFill>
                <a:latin typeface="Tahoma" pitchFamily="-107" charset="0"/>
              </a:rPr>
              <a:t> : selectivity (vs 1G)</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Comprehensive clinical evidence : 3 CT and long term data </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Strength of balance story : full strength with safety)</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Reimbursement : (to be localised)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identification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HCP and Patient Support Service (</a:t>
            </a:r>
            <a:r>
              <a:rPr lang="en-GB" sz="800" err="1">
                <a:solidFill>
                  <a:srgbClr val="000000"/>
                </a:solidFill>
                <a:latin typeface="Tahoma" pitchFamily="-107" charset="0"/>
              </a:rPr>
              <a:t>Cpst</a:t>
            </a:r>
            <a:r>
              <a:rPr lang="en-GB" sz="800">
                <a:solidFill>
                  <a:srgbClr val="000000"/>
                </a:solidFill>
                <a:latin typeface="Tahoma" pitchFamily="-107" charset="0"/>
              </a:rPr>
              <a:t>) / to be localised)</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3" name="Rectangle 72">
            <a:extLst>
              <a:ext uri="{FF2B5EF4-FFF2-40B4-BE49-F238E27FC236}">
                <a16:creationId xmlns:a16="http://schemas.microsoft.com/office/drawing/2014/main" id="{6D88B87F-BC2D-40CF-9384-4A0CC1DC2753}"/>
              </a:ext>
            </a:extLst>
          </p:cNvPr>
          <p:cNvSpPr/>
          <p:nvPr/>
        </p:nvSpPr>
        <p:spPr bwMode="auto">
          <a:xfrm>
            <a:off x="5773393"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4" name="Rectangle 73">
            <a:extLst>
              <a:ext uri="{FF2B5EF4-FFF2-40B4-BE49-F238E27FC236}">
                <a16:creationId xmlns:a16="http://schemas.microsoft.com/office/drawing/2014/main" id="{D2E1F580-AFC7-44B0-A4DB-3513A819ADBC}"/>
              </a:ext>
            </a:extLst>
          </p:cNvPr>
          <p:cNvSpPr/>
          <p:nvPr/>
        </p:nvSpPr>
        <p:spPr bwMode="auto">
          <a:xfrm>
            <a:off x="798135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75" name="Rectangle 74">
            <a:extLst>
              <a:ext uri="{FF2B5EF4-FFF2-40B4-BE49-F238E27FC236}">
                <a16:creationId xmlns:a16="http://schemas.microsoft.com/office/drawing/2014/main" id="{1C5D0FF5-ED6B-4802-A85E-1B08F2E43843}"/>
              </a:ext>
            </a:extLst>
          </p:cNvPr>
          <p:cNvSpPr/>
          <p:nvPr/>
        </p:nvSpPr>
        <p:spPr bwMode="auto">
          <a:xfrm>
            <a:off x="10157039" y="512442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Partnership opportunities </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47" name="Rectangle 46">
            <a:extLst>
              <a:ext uri="{FF2B5EF4-FFF2-40B4-BE49-F238E27FC236}">
                <a16:creationId xmlns:a16="http://schemas.microsoft.com/office/drawing/2014/main" id="{C5BB5D39-5F25-FE40-8B40-9AD1CA92579D}"/>
              </a:ext>
            </a:extLst>
          </p:cNvPr>
          <p:cNvSpPr/>
          <p:nvPr/>
        </p:nvSpPr>
        <p:spPr bwMode="auto">
          <a:xfrm>
            <a:off x="1434774" y="6211077"/>
            <a:ext cx="1837643" cy="10833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Detail Aid…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Implementation Guide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LearnJAKStat</a:t>
            </a: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Published literature (cost of lack of </a:t>
            </a:r>
            <a:r>
              <a:rPr lang="en-GB" sz="800" err="1">
                <a:solidFill>
                  <a:srgbClr val="000000"/>
                </a:solidFill>
                <a:latin typeface="Tahoma" pitchFamily="-107" charset="0"/>
              </a:rPr>
              <a:t>ttt</a:t>
            </a: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TeachJAKStat</a:t>
            </a: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MyMentum</a:t>
            </a:r>
            <a:r>
              <a:rPr lang="en-GB" sz="800">
                <a:solidFill>
                  <a:srgbClr val="000000"/>
                </a:solidFill>
                <a:latin typeface="Tahoma" pitchFamily="-107" charset="0"/>
              </a:rPr>
              <a:t> drop material</a:t>
            </a:r>
          </a:p>
        </p:txBody>
      </p:sp>
      <p:sp>
        <p:nvSpPr>
          <p:cNvPr id="50" name="TextBox 49">
            <a:extLst>
              <a:ext uri="{FF2B5EF4-FFF2-40B4-BE49-F238E27FC236}">
                <a16:creationId xmlns:a16="http://schemas.microsoft.com/office/drawing/2014/main" id="{CE527498-7B29-3741-839C-B32028DBE571}"/>
              </a:ext>
            </a:extLst>
          </p:cNvPr>
          <p:cNvSpPr txBox="1"/>
          <p:nvPr/>
        </p:nvSpPr>
        <p:spPr>
          <a:xfrm>
            <a:off x="105108" y="6155214"/>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a:p>
            <a:pPr marL="0" marR="0" lvl="0" indent="0" algn="r" defTabSz="914400" rtl="0" eaLnBrk="1" fontAlgn="auto" latinLnBrk="0" hangingPunct="1">
              <a:lnSpc>
                <a:spcPct val="100000"/>
              </a:lnSpc>
              <a:spcBef>
                <a:spcPts val="0"/>
              </a:spcBef>
              <a:spcAft>
                <a:spcPts val="0"/>
              </a:spcAft>
              <a:buClrTx/>
              <a:buSzTx/>
              <a:buFontTx/>
              <a:buNone/>
              <a:tabLst/>
              <a:defRPr/>
            </a:pPr>
            <a:r>
              <a:rPr lang="en-GB">
                <a:solidFill>
                  <a:srgbClr val="585858"/>
                </a:solidFill>
                <a:latin typeface="Calibri" panose="020F0502020204030204"/>
              </a:rPr>
              <a:t>Sources</a:t>
            </a:r>
            <a:endPar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80B1A03-84FD-F04A-B79E-C81A9208328D}"/>
              </a:ext>
            </a:extLst>
          </p:cNvPr>
          <p:cNvSpPr/>
          <p:nvPr/>
        </p:nvSpPr>
        <p:spPr bwMode="auto">
          <a:xfrm>
            <a:off x="3378787" y="6499951"/>
            <a:ext cx="2270734"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Detail Aid…</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Finch video</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Available publications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(refer to channel preference to maximize interactions by segments)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Portal (pending country site map)?….</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6" name="Rectangle 55">
            <a:extLst>
              <a:ext uri="{FF2B5EF4-FFF2-40B4-BE49-F238E27FC236}">
                <a16:creationId xmlns:a16="http://schemas.microsoft.com/office/drawing/2014/main" id="{9E16094B-7FA7-234A-95D7-F738641AB18D}"/>
              </a:ext>
            </a:extLst>
          </p:cNvPr>
          <p:cNvSpPr/>
          <p:nvPr/>
        </p:nvSpPr>
        <p:spPr bwMode="auto">
          <a:xfrm>
            <a:off x="5773393"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9" name="Rectangle 58">
            <a:extLst>
              <a:ext uri="{FF2B5EF4-FFF2-40B4-BE49-F238E27FC236}">
                <a16:creationId xmlns:a16="http://schemas.microsoft.com/office/drawing/2014/main" id="{F5E7C360-420B-904A-BCAC-C396FABEF528}"/>
              </a:ext>
            </a:extLst>
          </p:cNvPr>
          <p:cNvSpPr/>
          <p:nvPr/>
        </p:nvSpPr>
        <p:spPr bwMode="auto">
          <a:xfrm>
            <a:off x="798135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indent="-171450" eaLnBrk="0" fontAlgn="base" hangingPunct="0">
              <a:spcBef>
                <a:spcPct val="0"/>
              </a:spcBef>
              <a:spcAft>
                <a:spcPct val="0"/>
              </a:spcAft>
              <a:buFont typeface="Arial" panose="020B0604020202020204" pitchFamily="34" charset="0"/>
              <a:buChar char="•"/>
              <a:defRPr/>
            </a:pP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2" name="Rectangle 61">
            <a:extLst>
              <a:ext uri="{FF2B5EF4-FFF2-40B4-BE49-F238E27FC236}">
                <a16:creationId xmlns:a16="http://schemas.microsoft.com/office/drawing/2014/main" id="{518BFC6A-A379-7E46-A4B8-385185F8F26A}"/>
              </a:ext>
            </a:extLst>
          </p:cNvPr>
          <p:cNvSpPr/>
          <p:nvPr/>
        </p:nvSpPr>
        <p:spPr bwMode="auto">
          <a:xfrm>
            <a:off x="10157039" y="6224486"/>
            <a:ext cx="1837643" cy="96944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3" name="Rectangle 62">
            <a:extLst>
              <a:ext uri="{FF2B5EF4-FFF2-40B4-BE49-F238E27FC236}">
                <a16:creationId xmlns:a16="http://schemas.microsoft.com/office/drawing/2014/main" id="{31515FB7-1BEA-4BFF-BB47-761FD69BC0C2}"/>
              </a:ext>
            </a:extLst>
          </p:cNvPr>
          <p:cNvSpPr/>
          <p:nvPr/>
        </p:nvSpPr>
        <p:spPr bwMode="auto">
          <a:xfrm>
            <a:off x="9926645" y="6418505"/>
            <a:ext cx="1837643" cy="328892"/>
          </a:xfrm>
          <a:prstGeom prst="rect">
            <a:avLst/>
          </a:prstGeom>
          <a:solidFill>
            <a:srgbClr val="7B8C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1" u="none" strike="noStrike" cap="none" normalizeH="0" baseline="0">
                <a:ln>
                  <a:noFill/>
                </a:ln>
                <a:solidFill>
                  <a:schemeClr val="bg1"/>
                </a:solidFill>
                <a:effectLst/>
                <a:latin typeface="Tahoma" pitchFamily="-107" charset="0"/>
              </a:rPr>
              <a:t>DDB Draft</a:t>
            </a:r>
            <a:endParaRPr kumimoji="0" lang="en-GB" sz="1600" i="1" u="none" strike="noStrike" cap="none" normalizeH="0" baseline="0">
              <a:ln>
                <a:noFill/>
              </a:ln>
              <a:solidFill>
                <a:schemeClr val="bg1"/>
              </a:solidFill>
              <a:effectLst/>
              <a:latin typeface="Tahoma" pitchFamily="-107" charset="0"/>
            </a:endParaRPr>
          </a:p>
        </p:txBody>
      </p:sp>
    </p:spTree>
    <p:extLst>
      <p:ext uri="{BB962C8B-B14F-4D97-AF65-F5344CB8AC3E}">
        <p14:creationId xmlns:p14="http://schemas.microsoft.com/office/powerpoint/2010/main" val="1258008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urgeons in a room&#10;&#10;Description automatically generated with low confidence">
            <a:extLst>
              <a:ext uri="{FF2B5EF4-FFF2-40B4-BE49-F238E27FC236}">
                <a16:creationId xmlns:a16="http://schemas.microsoft.com/office/drawing/2014/main" id="{FAD5C5AE-AE35-448D-8D43-CFC1319E0271}"/>
              </a:ext>
            </a:extLst>
          </p:cNvPr>
          <p:cNvPicPr>
            <a:picLocks noChangeAspect="1"/>
          </p:cNvPicPr>
          <p:nvPr/>
        </p:nvPicPr>
        <p:blipFill rotWithShape="1">
          <a:blip r:embed="rId2">
            <a:extLst>
              <a:ext uri="{28A0092B-C50C-407E-A947-70E740481C1C}">
                <a14:useLocalDpi xmlns:a14="http://schemas.microsoft.com/office/drawing/2010/main" val="0"/>
              </a:ext>
            </a:extLst>
          </a:blip>
          <a:srcRect l="1" r="292" b="15871"/>
          <a:stretch/>
        </p:blipFill>
        <p:spPr>
          <a:xfrm>
            <a:off x="-1" y="-1"/>
            <a:ext cx="12192001" cy="6858001"/>
          </a:xfrm>
          <a:prstGeom prst="rect">
            <a:avLst/>
          </a:prstGeom>
        </p:spPr>
      </p:pic>
      <p:sp>
        <p:nvSpPr>
          <p:cNvPr id="5" name="Rectangle 4">
            <a:extLst>
              <a:ext uri="{FF2B5EF4-FFF2-40B4-BE49-F238E27FC236}">
                <a16:creationId xmlns:a16="http://schemas.microsoft.com/office/drawing/2014/main" id="{33279CA1-B656-47A9-9EAD-AD936B9AACFC}"/>
              </a:ext>
            </a:extLst>
          </p:cNvPr>
          <p:cNvSpPr/>
          <p:nvPr/>
        </p:nvSpPr>
        <p:spPr bwMode="auto">
          <a:xfrm>
            <a:off x="-1" y="0"/>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 name="TextBox 5">
            <a:extLst>
              <a:ext uri="{FF2B5EF4-FFF2-40B4-BE49-F238E27FC236}">
                <a16:creationId xmlns:a16="http://schemas.microsoft.com/office/drawing/2014/main" id="{936033E8-EE77-4763-99D5-806377702814}"/>
              </a:ext>
            </a:extLst>
          </p:cNvPr>
          <p:cNvSpPr txBox="1"/>
          <p:nvPr/>
        </p:nvSpPr>
        <p:spPr>
          <a:xfrm>
            <a:off x="401722" y="20116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Tahoma"/>
                <a:ea typeface="+mn-ea"/>
                <a:cs typeface="+mn-cs"/>
              </a:rPr>
              <a:t>Bonus Round!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F58800"/>
                </a:solidFill>
                <a:effectLst/>
                <a:uLnTx/>
                <a:uFillTx/>
                <a:latin typeface="Tahoma"/>
                <a:ea typeface="+mn-ea"/>
                <a:cs typeface="+mn-cs"/>
              </a:rPr>
              <a:t>Patient Profiles</a:t>
            </a:r>
          </a:p>
        </p:txBody>
      </p:sp>
      <p:cxnSp>
        <p:nvCxnSpPr>
          <p:cNvPr id="8" name="Straight Connector 7">
            <a:extLst>
              <a:ext uri="{FF2B5EF4-FFF2-40B4-BE49-F238E27FC236}">
                <a16:creationId xmlns:a16="http://schemas.microsoft.com/office/drawing/2014/main" id="{C39506B6-5D94-4152-A59B-FE6AECB30CAB}"/>
              </a:ext>
            </a:extLst>
          </p:cNvPr>
          <p:cNvCxnSpPr>
            <a:cxnSpLocks/>
          </p:cNvCxnSpPr>
          <p:nvPr/>
        </p:nvCxnSpPr>
        <p:spPr bwMode="auto">
          <a:xfrm>
            <a:off x="475488" y="29836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AF557E73-DA78-4598-AFD3-CFEBB979F877}"/>
              </a:ext>
            </a:extLst>
          </p:cNvPr>
          <p:cNvSpPr txBox="1"/>
          <p:nvPr/>
        </p:nvSpPr>
        <p:spPr>
          <a:xfrm>
            <a:off x="448056" y="3111627"/>
            <a:ext cx="27889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Tahoma"/>
                <a:ea typeface="+mn-ea"/>
                <a:cs typeface="+mn-cs"/>
              </a:rPr>
              <a:t>Patient profiles can be powerful aspects of Journeys, how could we use them?</a:t>
            </a:r>
          </a:p>
        </p:txBody>
      </p:sp>
      <p:cxnSp>
        <p:nvCxnSpPr>
          <p:cNvPr id="16" name="Straight Connector 15">
            <a:extLst>
              <a:ext uri="{FF2B5EF4-FFF2-40B4-BE49-F238E27FC236}">
                <a16:creationId xmlns:a16="http://schemas.microsoft.com/office/drawing/2014/main" id="{4E2D8F17-A1AA-48FD-ADA1-E2B76216932E}"/>
              </a:ext>
            </a:extLst>
          </p:cNvPr>
          <p:cNvCxnSpPr>
            <a:cxnSpLocks/>
          </p:cNvCxnSpPr>
          <p:nvPr/>
        </p:nvCxnSpPr>
        <p:spPr bwMode="auto">
          <a:xfrm>
            <a:off x="475488" y="4378152"/>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1852893757"/>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C044-BEDA-42E8-913B-B30EC113F11D}"/>
              </a:ext>
            </a:extLst>
          </p:cNvPr>
          <p:cNvSpPr>
            <a:spLocks noGrp="1"/>
          </p:cNvSpPr>
          <p:nvPr>
            <p:ph type="title"/>
          </p:nvPr>
        </p:nvSpPr>
        <p:spPr>
          <a:xfrm>
            <a:off x="729379" y="259809"/>
            <a:ext cx="10810627" cy="808579"/>
          </a:xfrm>
        </p:spPr>
        <p:txBody>
          <a:bodyPr/>
          <a:lstStyle/>
          <a:p>
            <a:r>
              <a:rPr lang="en-GB"/>
              <a:t>Patient Profiles</a:t>
            </a:r>
          </a:p>
        </p:txBody>
      </p:sp>
      <p:sp>
        <p:nvSpPr>
          <p:cNvPr id="6" name="Rectangle 5">
            <a:extLst>
              <a:ext uri="{FF2B5EF4-FFF2-40B4-BE49-F238E27FC236}">
                <a16:creationId xmlns:a16="http://schemas.microsoft.com/office/drawing/2014/main" id="{99B84020-79A9-4C48-9FEC-E870B6547AF7}"/>
              </a:ext>
            </a:extLst>
          </p:cNvPr>
          <p:cNvSpPr/>
          <p:nvPr/>
        </p:nvSpPr>
        <p:spPr bwMode="auto">
          <a:xfrm>
            <a:off x="738904" y="1280160"/>
            <a:ext cx="5357096" cy="4648611"/>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ahoma" pitchFamily="-107" charset="0"/>
                <a:ea typeface="+mn-ea"/>
                <a:cs typeface="+mn-cs"/>
              </a:rPr>
              <a:t>Would be great to include if possible</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1600">
                <a:solidFill>
                  <a:srgbClr val="000000"/>
                </a:solidFill>
                <a:latin typeface="Tahoma" pitchFamily="-107" charset="0"/>
              </a:rPr>
              <a:t>Eeva to check the status of their approval for use</a:t>
            </a: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pic>
        <p:nvPicPr>
          <p:cNvPr id="11" name="Graphic 10" descr="Good Idea with solid fill">
            <a:extLst>
              <a:ext uri="{FF2B5EF4-FFF2-40B4-BE49-F238E27FC236}">
                <a16:creationId xmlns:a16="http://schemas.microsoft.com/office/drawing/2014/main" id="{4AAC9E35-DC7A-4429-A7B8-DA4485058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5421" y="206898"/>
            <a:ext cx="914400" cy="914400"/>
          </a:xfrm>
          <a:prstGeom prst="rect">
            <a:avLst/>
          </a:prstGeom>
        </p:spPr>
      </p:pic>
    </p:spTree>
    <p:extLst>
      <p:ext uri="{BB962C8B-B14F-4D97-AF65-F5344CB8AC3E}">
        <p14:creationId xmlns:p14="http://schemas.microsoft.com/office/powerpoint/2010/main" val="1648334225"/>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A3B503D7-0435-4997-A397-981B30DADC12}"/>
              </a:ext>
            </a:extLst>
          </p:cNvPr>
          <p:cNvSpPr/>
          <p:nvPr/>
        </p:nvSpPr>
        <p:spPr>
          <a:xfrm>
            <a:off x="0" y="1"/>
            <a:ext cx="12192000" cy="4557561"/>
          </a:xfrm>
          <a:prstGeom prst="rect">
            <a:avLst/>
          </a:prstGeom>
          <a:blipFill>
            <a:blip r:embed="rId3"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39756" y="17754"/>
            <a:ext cx="11775155" cy="512000"/>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pain is rapidly worsening and is interfering with her busy lifestyle</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81265" y="1493894"/>
            <a:ext cx="6252835"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simple to take, oral treatment with rapid onset </a:t>
            </a:r>
          </a:p>
          <a:p>
            <a:pPr algn="ctr" defTabSz="623423"/>
            <a:r>
              <a:rPr lang="en-GB" sz="1909">
                <a:solidFill>
                  <a:prstClr val="white"/>
                </a:solidFill>
                <a:latin typeface="Arial" panose="020B0604020202020204" pitchFamily="34" charset="0"/>
                <a:cs typeface="Arial" panose="020B0604020202020204" pitchFamily="34" charset="0"/>
              </a:rPr>
              <a:t>and minimal disruption from side effects</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825" y="4586439"/>
          <a:ext cx="11859591" cy="217734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2177236">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40-year-old female with 2 children under 5</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Works full-time in a cafe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Worsening pain </a:t>
                      </a:r>
                      <a:r>
                        <a:rPr lang="en-GB" sz="1200" b="0">
                          <a:solidFill>
                            <a:schemeClr val="tx1"/>
                          </a:solidFill>
                          <a:latin typeface="Arial" panose="020B0604020202020204" pitchFamily="34" charset="0"/>
                          <a:ea typeface="+mn-ea"/>
                          <a:cs typeface="Arial" panose="020B0604020202020204" pitchFamily="34" charset="0"/>
                        </a:rPr>
                        <a:t>and fatigue </a:t>
                      </a:r>
                      <a:r>
                        <a:rPr lang="en-GB" sz="1200" b="0">
                          <a:solidFill>
                            <a:schemeClr val="tx1"/>
                          </a:solidFill>
                          <a:latin typeface="Arial" panose="020B0604020202020204" pitchFamily="34" charset="0"/>
                          <a:cs typeface="Arial" panose="020B0604020202020204" pitchFamily="34" charset="0"/>
                        </a:rPr>
                        <a:t>impacts interactions with family &amp; customers </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Worried about managing frequent side-effects</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Wants an easy to take treatment to fit a busy lifestyle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No history of comorbidities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4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5.8 (rapid increase in last 12 months)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Last X-ray showed radiographic progression in toes and ankles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b="1" spc="45">
                          <a:solidFill>
                            <a:srgbClr val="005AAA"/>
                          </a:solidFill>
                          <a:latin typeface="Arial" panose="020B0604020202020204" pitchFamily="34" charset="0"/>
                          <a:ea typeface="+mn-ea"/>
                          <a:cs typeface="Arial" panose="020B0604020202020204" pitchFamily="34" charset="0"/>
                        </a:rPr>
                        <a:t>JYSELECA‘s rapid onset, favourable safety profile and oral format enable you to ease her pain quickly and conveniently and alleviate her concern about side effects; so she can take care of her children and enjoy her job</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FD3D8D43-9529-445F-B943-59E69930B39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0616" y="765102"/>
            <a:ext cx="3897987" cy="2692401"/>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1CCD54EF-5100-4387-90A5-ED87793A545E}"/>
              </a:ext>
            </a:extLst>
          </p:cNvPr>
          <p:cNvPicPr>
            <a:picLocks noChangeAspect="1"/>
          </p:cNvPicPr>
          <p:nvPr/>
        </p:nvPicPr>
        <p:blipFill>
          <a:blip r:embed="rId5"/>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38580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54357" y="5805188"/>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91576" y="370483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90099" y="512269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a:t>Messages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1995187"/>
            <a:ext cx="1932115"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Insert here</a:t>
            </a: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8" y="3265823"/>
            <a:ext cx="1932114"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ea typeface="+mn-ea"/>
                <a:cs typeface="+mn-cs"/>
              </a:rPr>
              <a:t>Treatment inertia and need to overcome mindset shift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419764"/>
            <a:ext cx="1923188"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265823"/>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2"/>
            <a:ext cx="187944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281498"/>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8"/>
            <a:ext cx="1891780"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3"/>
            <a:ext cx="1850151"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6163854"/>
            <a:ext cx="1932115"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6163854"/>
            <a:ext cx="192593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616385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616385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616385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611318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728679" y="4631659"/>
            <a:ext cx="642981" cy="276999"/>
          </a:xfrm>
          <a:prstGeom prst="rect">
            <a:avLst/>
          </a:prstGeom>
          <a:noFill/>
        </p:spPr>
        <p:txBody>
          <a:bodyPr wrap="square" rtlCol="0">
            <a:spAutoFit/>
          </a:bodyPr>
          <a:lstStyle/>
          <a:p>
            <a:pPr algn="r"/>
            <a:r>
              <a:rPr lang="en-GB" sz="1200" b="1">
                <a:solidFill>
                  <a:schemeClr val="tx2"/>
                </a:solidFill>
              </a:rPr>
              <a:t>Mvrks</a:t>
            </a: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69434" y="5066914"/>
            <a:ext cx="1923188"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9434" y="5612716"/>
            <a:ext cx="1923188"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78399" y="4441904"/>
            <a:ext cx="1885612"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587325" y="5089054"/>
            <a:ext cx="1885612"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7325" y="5634856"/>
            <a:ext cx="1912042"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96289" y="4441904"/>
            <a:ext cx="1837643" cy="54684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05216" y="5066914"/>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805216" y="5612716"/>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88162" y="4440035"/>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7997089" y="5087185"/>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97089" y="5632987"/>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202296" y="4451332"/>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11223" y="5098482"/>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211223" y="5644284"/>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42954" y="5168043"/>
            <a:ext cx="738232" cy="276999"/>
          </a:xfrm>
          <a:prstGeom prst="rect">
            <a:avLst/>
          </a:prstGeom>
          <a:noFill/>
        </p:spPr>
        <p:txBody>
          <a:bodyPr wrap="square" rtlCol="0">
            <a:spAutoFit/>
          </a:bodyPr>
          <a:lstStyle/>
          <a:p>
            <a:pPr algn="r"/>
            <a:r>
              <a:rPr lang="en-GB" sz="1200" b="1">
                <a:solidFill>
                  <a:schemeClr val="tx2"/>
                </a:solidFill>
              </a:rPr>
              <a:t>Prgmts</a:t>
            </a:r>
          </a:p>
        </p:txBody>
      </p:sp>
      <p:sp>
        <p:nvSpPr>
          <p:cNvPr id="18" name="Rectangle 17">
            <a:extLst>
              <a:ext uri="{FF2B5EF4-FFF2-40B4-BE49-F238E27FC236}">
                <a16:creationId xmlns:a16="http://schemas.microsoft.com/office/drawing/2014/main" id="{A123F695-8E9F-1345-83EF-931F474B8D1B}"/>
              </a:ext>
            </a:extLst>
          </p:cNvPr>
          <p:cNvSpPr/>
          <p:nvPr/>
        </p:nvSpPr>
        <p:spPr>
          <a:xfrm>
            <a:off x="213421" y="5695167"/>
            <a:ext cx="1158240" cy="276999"/>
          </a:xfrm>
          <a:prstGeom prst="rect">
            <a:avLst/>
          </a:prstGeom>
          <a:noFill/>
        </p:spPr>
        <p:txBody>
          <a:bodyPr wrap="square" rtlCol="0">
            <a:spAutoFit/>
          </a:bodyPr>
          <a:lstStyle/>
          <a:p>
            <a:pPr algn="r"/>
            <a:r>
              <a:rPr lang="en-GB" sz="1200" b="1">
                <a:solidFill>
                  <a:schemeClr val="tx2"/>
                </a:solidFill>
              </a:rPr>
              <a:t>Cmpsts</a:t>
            </a:r>
          </a:p>
        </p:txBody>
      </p:sp>
    </p:spTree>
    <p:extLst>
      <p:ext uri="{BB962C8B-B14F-4D97-AF65-F5344CB8AC3E}">
        <p14:creationId xmlns:p14="http://schemas.microsoft.com/office/powerpoint/2010/main" val="230236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1D887105-B9A0-4B25-9CEE-7214339A8087}"/>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RA pain is getting worse – And she often skips her current treatment due to intolerance to csDMARDs</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229756" y="1443681"/>
            <a:ext cx="6140091"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convenient, effective and tolerable monotherapy to stay adherent and get her RA under control</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3259" y="4560277"/>
          <a:ext cx="11859591" cy="194512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1945121">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Female, 52</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Sales representative, extensive travel required</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Pain in her hands makes it hard use computer keyboard and mouse</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Admits she is increasingly skipping doses of csDMARD to avoid bad nausea</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Wants to avoid multiple drug regimens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Diagnosed </a:t>
                      </a:r>
                      <a:r>
                        <a:rPr lang="pt-BR" sz="1200" b="0">
                          <a:solidFill>
                            <a:schemeClr val="tx1"/>
                          </a:solidFill>
                          <a:latin typeface="Arial" panose="020B0604020202020204" pitchFamily="34" charset="0"/>
                          <a:ea typeface="+mn-ea"/>
                          <a:cs typeface="Arial" panose="020B0604020202020204" pitchFamily="34" charset="0"/>
                        </a:rPr>
                        <a:t>2</a:t>
                      </a:r>
                      <a:r>
                        <a:rPr lang="pt-BR" sz="1200" b="0">
                          <a:solidFill>
                            <a:srgbClr val="FF0000"/>
                          </a:solidFill>
                          <a:latin typeface="Arial" panose="020B0604020202020204" pitchFamily="34" charset="0"/>
                          <a:cs typeface="Arial" panose="020B0604020202020204" pitchFamily="34" charset="0"/>
                        </a:rPr>
                        <a:t> </a:t>
                      </a:r>
                      <a:r>
                        <a:rPr lang="pt-BR" sz="1200" b="0">
                          <a:solidFill>
                            <a:schemeClr val="tx1"/>
                          </a:solidFill>
                          <a:latin typeface="Arial" panose="020B0604020202020204" pitchFamily="34" charset="0"/>
                          <a:cs typeface="Arial" panose="020B0604020202020204" pitchFamily="34" charset="0"/>
                        </a:rPr>
                        <a:t>years ago</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DAS28: 5.1</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CRP: 11 mg/dL</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Seropositive</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her an effective monotherapy with a </a:t>
                      </a:r>
                      <a:r>
                        <a:rPr lang="en-GB" sz="1500" b="1" spc="45">
                          <a:solidFill>
                            <a:srgbClr val="005AAA"/>
                          </a:solidFill>
                          <a:latin typeface="Arial" panose="020B0604020202020204" pitchFamily="34" charset="0"/>
                          <a:ea typeface="+mn-ea"/>
                          <a:cs typeface="Arial" panose="020B0604020202020204" pitchFamily="34" charset="0"/>
                        </a:rPr>
                        <a:t>favourable</a:t>
                      </a:r>
                      <a:r>
                        <a:rPr lang="en-GB" sz="1500" spc="45">
                          <a:solidFill>
                            <a:srgbClr val="005AAA"/>
                          </a:solidFill>
                          <a:latin typeface="Arial" panose="020B0604020202020204" pitchFamily="34" charset="0"/>
                          <a:cs typeface="Arial" panose="020B0604020202020204" pitchFamily="34" charset="0"/>
                        </a:rPr>
                        <a:t> safety profile all in a convenient once-daily tablet – helping her stay compliant and focused on her work</a:t>
                      </a:r>
                    </a:p>
                    <a:p>
                      <a:pPr marL="0" marR="0" lvl="0" indent="0" algn="ctr" defTabSz="914400" eaLnBrk="1" fontAlgn="auto" latinLnBrk="0" hangingPunct="1">
                        <a:lnSpc>
                          <a:spcPct val="100000"/>
                        </a:lnSpc>
                        <a:spcBef>
                          <a:spcPts val="0"/>
                        </a:spcBef>
                        <a:spcAft>
                          <a:spcPts val="0"/>
                        </a:spcAft>
                        <a:buClrTx/>
                        <a:buSzTx/>
                        <a:buFontTx/>
                        <a:buNone/>
                        <a:tabLst/>
                        <a:defRPr/>
                      </a:pPr>
                      <a:endParaRPr lang="en-GB" sz="1600" spc="45">
                        <a:solidFill>
                          <a:srgbClr val="005AAA"/>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DF582CE9-A3A8-4C5F-89AE-12B2153EF9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4284" y="1099070"/>
            <a:ext cx="3447917" cy="2687191"/>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4B39FDE2-E7CD-47A6-A015-8FE3B19224B5}"/>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19484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24914A35-108A-4D5E-94E0-6707EE75688D}"/>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His current RA therapy isn’t working – he’s worried about losing the physical function he needs to keep working to support his family</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41671" y="1460614"/>
            <a:ext cx="6178827"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He needs an effective, oral RA treatment that can prevent further progression and maintain joint function</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205" y="4561769"/>
          <a:ext cx="11859592" cy="1987867"/>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01864">
                  <a:extLst>
                    <a:ext uri="{9D8B030D-6E8A-4147-A177-3AD203B41FA5}">
                      <a16:colId xmlns:a16="http://schemas.microsoft.com/office/drawing/2014/main" val="4245717341"/>
                    </a:ext>
                  </a:extLst>
                </a:gridCol>
                <a:gridCol w="4004531">
                  <a:extLst>
                    <a:ext uri="{9D8B030D-6E8A-4147-A177-3AD203B41FA5}">
                      <a16:colId xmlns:a16="http://schemas.microsoft.com/office/drawing/2014/main" val="2516791943"/>
                    </a:ext>
                  </a:extLst>
                </a:gridCol>
              </a:tblGrid>
              <a:tr h="1987867">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him</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Male, 55, father of two teenagers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Self-employed car mechanic </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Increasing pain &amp; reduced grip strength is making his job difficult</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Controlled hypertension and no other comorbidities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Would prefer an oral treatment rather than self injecting</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12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5.3</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15.2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X-ray showed radiographic progression in both hands</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him </a:t>
                      </a:r>
                      <a:r>
                        <a:rPr lang="en-GB" sz="1500" b="1" spc="45">
                          <a:solidFill>
                            <a:srgbClr val="005AAA"/>
                          </a:solidFill>
                          <a:latin typeface="Arial" panose="020B0604020202020204" pitchFamily="34" charset="0"/>
                          <a:ea typeface="+mn-ea"/>
                          <a:cs typeface="Arial" panose="020B0604020202020204" pitchFamily="34" charset="0"/>
                        </a:rPr>
                        <a:t>a convenient oral treatment that prevents joint damage progression so he can </a:t>
                      </a:r>
                      <a:r>
                        <a:rPr lang="en-GB" sz="1500" spc="45">
                          <a:solidFill>
                            <a:srgbClr val="005AAA"/>
                          </a:solidFill>
                          <a:latin typeface="Arial" panose="020B0604020202020204" pitchFamily="34" charset="0"/>
                          <a:cs typeface="Arial" panose="020B0604020202020204" pitchFamily="34" charset="0"/>
                        </a:rPr>
                        <a:t>continue to work and support his family. </a:t>
                      </a:r>
                      <a:endParaRPr lang="en-GB" sz="1500" spc="45">
                        <a:solidFill>
                          <a:srgbClr val="FF0000"/>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28A7DFC1-71FD-4741-A2EB-F3F4DEA784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629" y="1219735"/>
            <a:ext cx="3374972" cy="262546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D80B967A-CAC1-473E-9D5D-0CE2BCA8225D}"/>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08699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8C7EF-9E69-45D6-B206-1DF7094047A7}"/>
              </a:ext>
            </a:extLst>
          </p:cNvPr>
          <p:cNvSpPr>
            <a:spLocks noGrp="1"/>
          </p:cNvSpPr>
          <p:nvPr>
            <p:ph type="title"/>
          </p:nvPr>
        </p:nvSpPr>
        <p:spPr/>
        <p:txBody>
          <a:bodyPr/>
          <a:lstStyle/>
          <a:p>
            <a:r>
              <a:rPr lang="en-GB"/>
              <a:t>Preparation steps for success with JYSELECA</a:t>
            </a:r>
          </a:p>
        </p:txBody>
      </p:sp>
      <p:sp>
        <p:nvSpPr>
          <p:cNvPr id="28" name="Text Placeholder 27">
            <a:extLst>
              <a:ext uri="{FF2B5EF4-FFF2-40B4-BE49-F238E27FC236}">
                <a16:creationId xmlns:a16="http://schemas.microsoft.com/office/drawing/2014/main" id="{3B4402FA-9483-40F8-9212-CB917B9FC5FF}"/>
              </a:ext>
            </a:extLst>
          </p:cNvPr>
          <p:cNvSpPr>
            <a:spLocks noGrp="1"/>
          </p:cNvSpPr>
          <p:nvPr>
            <p:ph type="body" sz="quarter" idx="14"/>
          </p:nvPr>
        </p:nvSpPr>
        <p:spPr/>
        <p:txBody>
          <a:bodyPr/>
          <a:lstStyle/>
          <a:p>
            <a:endParaRPr lang="en-GB"/>
          </a:p>
        </p:txBody>
      </p:sp>
      <p:sp>
        <p:nvSpPr>
          <p:cNvPr id="29" name="Text Placeholder 28">
            <a:extLst>
              <a:ext uri="{FF2B5EF4-FFF2-40B4-BE49-F238E27FC236}">
                <a16:creationId xmlns:a16="http://schemas.microsoft.com/office/drawing/2014/main" id="{94043FC8-36C7-468D-85BF-7DA146E7B5FB}"/>
              </a:ext>
            </a:extLst>
          </p:cNvPr>
          <p:cNvSpPr>
            <a:spLocks noGrp="1"/>
          </p:cNvSpPr>
          <p:nvPr>
            <p:ph type="body" sz="quarter" idx="26"/>
          </p:nvPr>
        </p:nvSpPr>
        <p:spPr/>
        <p:txBody>
          <a:bodyPr/>
          <a:lstStyle/>
          <a:p>
            <a:endParaRPr lang="en-GB"/>
          </a:p>
        </p:txBody>
      </p:sp>
      <p:graphicFrame>
        <p:nvGraphicFramePr>
          <p:cNvPr id="2" name="Table 7">
            <a:extLst>
              <a:ext uri="{FF2B5EF4-FFF2-40B4-BE49-F238E27FC236}">
                <a16:creationId xmlns:a16="http://schemas.microsoft.com/office/drawing/2014/main" id="{899293E5-5884-4C3D-9021-06F156E65AE4}"/>
              </a:ext>
            </a:extLst>
          </p:cNvPr>
          <p:cNvGraphicFramePr>
            <a:graphicFrameLocks noGrp="1"/>
          </p:cNvGraphicFramePr>
          <p:nvPr>
            <p:extLst>
              <p:ext uri="{D42A27DB-BD31-4B8C-83A1-F6EECF244321}">
                <p14:modId xmlns:p14="http://schemas.microsoft.com/office/powerpoint/2010/main" val="1975654006"/>
              </p:ext>
            </p:extLst>
          </p:nvPr>
        </p:nvGraphicFramePr>
        <p:xfrm>
          <a:off x="863599" y="2010831"/>
          <a:ext cx="10464800" cy="4280749"/>
        </p:xfrm>
        <a:graphic>
          <a:graphicData uri="http://schemas.openxmlformats.org/drawingml/2006/table">
            <a:tbl>
              <a:tblPr firstRow="1" bandRow="1">
                <a:tableStyleId>{5C22544A-7EE6-4342-B048-85BDC9FD1C3A}</a:tableStyleId>
              </a:tblPr>
              <a:tblGrid>
                <a:gridCol w="2616200">
                  <a:extLst>
                    <a:ext uri="{9D8B030D-6E8A-4147-A177-3AD203B41FA5}">
                      <a16:colId xmlns:a16="http://schemas.microsoft.com/office/drawing/2014/main" val="3491881904"/>
                    </a:ext>
                  </a:extLst>
                </a:gridCol>
                <a:gridCol w="2616200">
                  <a:extLst>
                    <a:ext uri="{9D8B030D-6E8A-4147-A177-3AD203B41FA5}">
                      <a16:colId xmlns:a16="http://schemas.microsoft.com/office/drawing/2014/main" val="649310198"/>
                    </a:ext>
                  </a:extLst>
                </a:gridCol>
                <a:gridCol w="2616200">
                  <a:extLst>
                    <a:ext uri="{9D8B030D-6E8A-4147-A177-3AD203B41FA5}">
                      <a16:colId xmlns:a16="http://schemas.microsoft.com/office/drawing/2014/main" val="1575158778"/>
                    </a:ext>
                  </a:extLst>
                </a:gridCol>
                <a:gridCol w="2616200">
                  <a:extLst>
                    <a:ext uri="{9D8B030D-6E8A-4147-A177-3AD203B41FA5}">
                      <a16:colId xmlns:a16="http://schemas.microsoft.com/office/drawing/2014/main" val="2473382117"/>
                    </a:ext>
                  </a:extLst>
                </a:gridCol>
              </a:tblGrid>
              <a:tr h="2316480">
                <a:tc>
                  <a:txBody>
                    <a:bodyPr/>
                    <a:lstStyle/>
                    <a:p>
                      <a:r>
                        <a:rPr lang="en-GB" sz="2400">
                          <a:latin typeface="Arial" panose="020B0604020202020204" pitchFamily="34" charset="0"/>
                          <a:cs typeface="Arial" panose="020B0604020202020204" pitchFamily="34" charset="0"/>
                        </a:rPr>
                        <a:t>Prepare to hold your Winning Mindset</a:t>
                      </a:r>
                    </a:p>
                  </a:txBody>
                  <a:tcPr marL="121920" marR="121920" marT="60960" marB="60960">
                    <a:solidFill>
                      <a:schemeClr val="accent5"/>
                    </a:solidFill>
                  </a:tcPr>
                </a:tc>
                <a:tc>
                  <a:txBody>
                    <a:bodyPr/>
                    <a:lstStyle/>
                    <a:p>
                      <a:r>
                        <a:rPr lang="en-GB" sz="2400">
                          <a:latin typeface="Arial" panose="020B0604020202020204" pitchFamily="34" charset="0"/>
                          <a:cs typeface="Arial" panose="020B0604020202020204" pitchFamily="34" charset="0"/>
                        </a:rPr>
                        <a:t>Recognise different customer types &amp; drivers</a:t>
                      </a:r>
                    </a:p>
                  </a:txBody>
                  <a:tcPr marL="121920" marR="121920" marT="60960" marB="60960">
                    <a:solidFill>
                      <a:srgbClr val="A1569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Deep exploration of individual customer beliefs</a:t>
                      </a:r>
                    </a:p>
                    <a:p>
                      <a:endParaRPr lang="en-GB" sz="2400">
                        <a:latin typeface="Arial" panose="020B0604020202020204" pitchFamily="34" charset="0"/>
                        <a:cs typeface="Arial" panose="020B0604020202020204" pitchFamily="34" charset="0"/>
                      </a:endParaRPr>
                    </a:p>
                  </a:txBody>
                  <a:tcPr marL="121920" marR="121920" marT="60960" marB="60960">
                    <a:solidFill>
                      <a:schemeClr val="accent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Define assertive behavioural change objective</a:t>
                      </a:r>
                    </a:p>
                    <a:p>
                      <a:endParaRPr lang="en-GB" sz="240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466354551"/>
                  </a:ext>
                </a:extLst>
              </a:tr>
              <a:tr h="1964269">
                <a:tc>
                  <a:txBody>
                    <a:bodyPr/>
                    <a:lstStyle/>
                    <a:p>
                      <a:endParaRPr lang="en-GB" sz="2400"/>
                    </a:p>
                  </a:txBody>
                  <a:tcPr marL="121920" marR="121920" marT="60960" marB="60960">
                    <a:solidFill>
                      <a:schemeClr val="accent5">
                        <a:lumMod val="20000"/>
                        <a:lumOff val="80000"/>
                      </a:schemeClr>
                    </a:solidFill>
                  </a:tcPr>
                </a:tc>
                <a:tc>
                  <a:txBody>
                    <a:bodyPr/>
                    <a:lstStyle/>
                    <a:p>
                      <a:endParaRPr lang="en-GB" sz="2400"/>
                    </a:p>
                  </a:txBody>
                  <a:tcPr marL="121920" marR="121920" marT="60960" marB="60960">
                    <a:solidFill>
                      <a:srgbClr val="E2C8E0"/>
                    </a:solidFill>
                  </a:tcPr>
                </a:tc>
                <a:tc>
                  <a:txBody>
                    <a:bodyPr/>
                    <a:lstStyle/>
                    <a:p>
                      <a:endParaRPr lang="en-GB" sz="2400"/>
                    </a:p>
                  </a:txBody>
                  <a:tcPr marL="121920" marR="121920" marT="60960" marB="60960">
                    <a:solidFill>
                      <a:schemeClr val="accent4">
                        <a:lumMod val="20000"/>
                        <a:lumOff val="80000"/>
                      </a:schemeClr>
                    </a:solidFill>
                  </a:tcPr>
                </a:tc>
                <a:tc>
                  <a:txBody>
                    <a:bodyPr/>
                    <a:lstStyle/>
                    <a:p>
                      <a:endParaRPr lang="en-GB" sz="2400"/>
                    </a:p>
                  </a:txBody>
                  <a:tcPr marL="121920" marR="121920" marT="60960" marB="60960"/>
                </a:tc>
                <a:extLst>
                  <a:ext uri="{0D108BD9-81ED-4DB2-BD59-A6C34878D82A}">
                    <a16:rowId xmlns:a16="http://schemas.microsoft.com/office/drawing/2014/main" val="1250168466"/>
                  </a:ext>
                </a:extLst>
              </a:tr>
            </a:tbl>
          </a:graphicData>
        </a:graphic>
      </p:graphicFrame>
      <p:sp>
        <p:nvSpPr>
          <p:cNvPr id="10" name="Oval 9">
            <a:extLst>
              <a:ext uri="{FF2B5EF4-FFF2-40B4-BE49-F238E27FC236}">
                <a16:creationId xmlns:a16="http://schemas.microsoft.com/office/drawing/2014/main" id="{52FEF16D-5DC0-4388-9C57-67F63B359628}"/>
              </a:ext>
            </a:extLst>
          </p:cNvPr>
          <p:cNvSpPr/>
          <p:nvPr/>
        </p:nvSpPr>
        <p:spPr>
          <a:xfrm>
            <a:off x="1652263" y="3704100"/>
            <a:ext cx="944365" cy="94436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12" name="Freeform: Shape 11">
            <a:extLst>
              <a:ext uri="{FF2B5EF4-FFF2-40B4-BE49-F238E27FC236}">
                <a16:creationId xmlns:a16="http://schemas.microsoft.com/office/drawing/2014/main" id="{9FB64D67-4C1D-4579-BD90-4169B071F2E3}"/>
              </a:ext>
            </a:extLst>
          </p:cNvPr>
          <p:cNvSpPr/>
          <p:nvPr/>
        </p:nvSpPr>
        <p:spPr>
          <a:xfrm>
            <a:off x="1850723" y="3839361"/>
            <a:ext cx="547445" cy="652620"/>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14" name="Graphic 13" descr="Wreath">
            <a:extLst>
              <a:ext uri="{FF2B5EF4-FFF2-40B4-BE49-F238E27FC236}">
                <a16:creationId xmlns:a16="http://schemas.microsoft.com/office/drawing/2014/main" id="{AEA2B02A-4AB2-45C3-BC59-750208E7D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6387" y="3904022"/>
            <a:ext cx="417908" cy="417908"/>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9A081944-1D05-4E3B-AFBB-A645F87EC6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92519" y="3321620"/>
            <a:ext cx="816000" cy="816000"/>
          </a:xfrm>
          <a:prstGeom prst="rect">
            <a:avLst/>
          </a:prstGeom>
          <a:ln>
            <a:noFill/>
          </a:ln>
        </p:spPr>
      </p:pic>
      <p:pic>
        <p:nvPicPr>
          <p:cNvPr id="17" name="Picture 16">
            <a:extLst>
              <a:ext uri="{FF2B5EF4-FFF2-40B4-BE49-F238E27FC236}">
                <a16:creationId xmlns:a16="http://schemas.microsoft.com/office/drawing/2014/main" id="{657199CF-204C-4037-88E0-3E156E626CA3}"/>
              </a:ext>
            </a:extLst>
          </p:cNvPr>
          <p:cNvPicPr>
            <a:picLocks noChangeAspect="1"/>
          </p:cNvPicPr>
          <p:nvPr/>
        </p:nvPicPr>
        <p:blipFill rotWithShape="1">
          <a:blip r:embed="rId5"/>
          <a:srcRect l="29167" t="41227" r="24167" b="24104"/>
          <a:stretch/>
        </p:blipFill>
        <p:spPr>
          <a:xfrm>
            <a:off x="6382007" y="3655073"/>
            <a:ext cx="2132396" cy="857567"/>
          </a:xfrm>
          <a:prstGeom prst="rect">
            <a:avLst/>
          </a:prstGeom>
        </p:spPr>
      </p:pic>
      <p:pic>
        <p:nvPicPr>
          <p:cNvPr id="18" name="Picture 17">
            <a:extLst>
              <a:ext uri="{FF2B5EF4-FFF2-40B4-BE49-F238E27FC236}">
                <a16:creationId xmlns:a16="http://schemas.microsoft.com/office/drawing/2014/main" id="{CCCD6774-2283-4E64-8E58-E7BC062571DD}"/>
              </a:ext>
            </a:extLst>
          </p:cNvPr>
          <p:cNvPicPr>
            <a:picLocks noChangeAspect="1"/>
          </p:cNvPicPr>
          <p:nvPr/>
        </p:nvPicPr>
        <p:blipFill>
          <a:blip r:embed="rId6"/>
          <a:stretch>
            <a:fillRect/>
          </a:stretch>
        </p:blipFill>
        <p:spPr>
          <a:xfrm>
            <a:off x="8911920" y="3538896"/>
            <a:ext cx="2212400" cy="1137115"/>
          </a:xfrm>
          <a:prstGeom prst="rect">
            <a:avLst/>
          </a:prstGeom>
        </p:spPr>
      </p:pic>
      <p:pic>
        <p:nvPicPr>
          <p:cNvPr id="20" name="Picture 19" descr="A close up of a sign&#10;&#10;Description automatically generated">
            <a:extLst>
              <a:ext uri="{FF2B5EF4-FFF2-40B4-BE49-F238E27FC236}">
                <a16:creationId xmlns:a16="http://schemas.microsoft.com/office/drawing/2014/main" id="{58B9F92F-1475-48CE-BC79-5BE54E52FB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83263" y="3810041"/>
            <a:ext cx="816000" cy="816000"/>
          </a:xfrm>
          <a:prstGeom prst="rect">
            <a:avLst/>
          </a:prstGeom>
        </p:spPr>
      </p:pic>
      <p:pic>
        <p:nvPicPr>
          <p:cNvPr id="22" name="Picture 21">
            <a:extLst>
              <a:ext uri="{FF2B5EF4-FFF2-40B4-BE49-F238E27FC236}">
                <a16:creationId xmlns:a16="http://schemas.microsoft.com/office/drawing/2014/main" id="{EAEEF55C-6FDD-4E6D-AEE1-A51E7E4079F9}"/>
              </a:ext>
            </a:extLst>
          </p:cNvPr>
          <p:cNvPicPr>
            <a:picLocks noChangeAspect="1"/>
          </p:cNvPicPr>
          <p:nvPr/>
        </p:nvPicPr>
        <p:blipFill>
          <a:blip r:embed="rId8"/>
          <a:stretch>
            <a:fillRect/>
          </a:stretch>
        </p:blipFill>
        <p:spPr>
          <a:xfrm>
            <a:off x="3569537" y="3820680"/>
            <a:ext cx="816000" cy="816000"/>
          </a:xfrm>
          <a:prstGeom prst="rect">
            <a:avLst/>
          </a:prstGeom>
        </p:spPr>
      </p:pic>
      <p:pic>
        <p:nvPicPr>
          <p:cNvPr id="24" name="Picture 23">
            <a:extLst>
              <a:ext uri="{FF2B5EF4-FFF2-40B4-BE49-F238E27FC236}">
                <a16:creationId xmlns:a16="http://schemas.microsoft.com/office/drawing/2014/main" id="{69B2BE1E-6765-40F4-AA82-28A790786A00}"/>
              </a:ext>
            </a:extLst>
          </p:cNvPr>
          <p:cNvPicPr>
            <a:picLocks noChangeAspect="1"/>
          </p:cNvPicPr>
          <p:nvPr/>
        </p:nvPicPr>
        <p:blipFill>
          <a:blip r:embed="rId9"/>
          <a:stretch>
            <a:fillRect/>
          </a:stretch>
        </p:blipFill>
        <p:spPr>
          <a:xfrm>
            <a:off x="4395296" y="4155768"/>
            <a:ext cx="816000" cy="816000"/>
          </a:xfrm>
          <a:prstGeom prst="rect">
            <a:avLst/>
          </a:prstGeom>
        </p:spPr>
      </p:pic>
    </p:spTree>
    <p:extLst>
      <p:ext uri="{BB962C8B-B14F-4D97-AF65-F5344CB8AC3E}">
        <p14:creationId xmlns:p14="http://schemas.microsoft.com/office/powerpoint/2010/main" val="304243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59411C98-E3B9-48A1-BEE1-3AACADC23544}"/>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33</a:t>
            </a:fld>
            <a:endParaRPr lang="en-US">
              <a:solidFill>
                <a:srgbClr val="A5A6A5"/>
              </a:solidFill>
              <a:latin typeface="Calibri" panose="020F0502020204030204"/>
            </a:endParaRPr>
          </a:p>
        </p:txBody>
      </p:sp>
      <p:sp>
        <p:nvSpPr>
          <p:cNvPr id="6" name="Title 5">
            <a:extLst>
              <a:ext uri="{FF2B5EF4-FFF2-40B4-BE49-F238E27FC236}">
                <a16:creationId xmlns:a16="http://schemas.microsoft.com/office/drawing/2014/main" id="{1B3CB432-D8C0-4B3B-95EB-FEE8313BEA4E}"/>
              </a:ext>
            </a:extLst>
          </p:cNvPr>
          <p:cNvSpPr>
            <a:spLocks noGrp="1"/>
          </p:cNvSpPr>
          <p:nvPr>
            <p:ph type="title"/>
          </p:nvPr>
        </p:nvSpPr>
        <p:spPr/>
        <p:txBody>
          <a:bodyPr/>
          <a:lstStyle/>
          <a:p>
            <a:r>
              <a:rPr lang="en-GB"/>
              <a:t>Winning Mindset narrative </a:t>
            </a:r>
          </a:p>
        </p:txBody>
      </p:sp>
      <p:sp>
        <p:nvSpPr>
          <p:cNvPr id="5" name="Text Placeholder 4">
            <a:extLst>
              <a:ext uri="{FF2B5EF4-FFF2-40B4-BE49-F238E27FC236}">
                <a16:creationId xmlns:a16="http://schemas.microsoft.com/office/drawing/2014/main" id="{E891C014-5432-4FC3-AC86-97F524E09504}"/>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FB68E81A-4846-482E-AC9B-190EE1FAE535}"/>
              </a:ext>
            </a:extLst>
          </p:cNvPr>
          <p:cNvSpPr>
            <a:spLocks noGrp="1"/>
          </p:cNvSpPr>
          <p:nvPr>
            <p:ph type="body" sz="quarter" idx="26"/>
          </p:nvPr>
        </p:nvSpPr>
        <p:spPr/>
        <p:txBody>
          <a:bodyPr/>
          <a:lstStyle/>
          <a:p>
            <a:endParaRPr lang="en-GB"/>
          </a:p>
        </p:txBody>
      </p:sp>
      <p:grpSp>
        <p:nvGrpSpPr>
          <p:cNvPr id="11" name="Group 10">
            <a:extLst>
              <a:ext uri="{FF2B5EF4-FFF2-40B4-BE49-F238E27FC236}">
                <a16:creationId xmlns:a16="http://schemas.microsoft.com/office/drawing/2014/main" id="{12A134B6-DCB5-46A2-8622-23B9041C56A2}"/>
              </a:ext>
            </a:extLst>
          </p:cNvPr>
          <p:cNvGrpSpPr>
            <a:grpSpLocks noChangeAspect="1"/>
          </p:cNvGrpSpPr>
          <p:nvPr/>
        </p:nvGrpSpPr>
        <p:grpSpPr>
          <a:xfrm>
            <a:off x="1656570" y="2024140"/>
            <a:ext cx="8846924" cy="2304000"/>
            <a:chOff x="776354" y="2366018"/>
            <a:chExt cx="15600720" cy="4062891"/>
          </a:xfrm>
        </p:grpSpPr>
        <p:sp>
          <p:nvSpPr>
            <p:cNvPr id="12" name="Rectangle 11">
              <a:extLst>
                <a:ext uri="{FF2B5EF4-FFF2-40B4-BE49-F238E27FC236}">
                  <a16:creationId xmlns:a16="http://schemas.microsoft.com/office/drawing/2014/main" id="{C2D71611-117A-4F9D-BD0D-EC87EEF2EAB1}"/>
                </a:ext>
              </a:extLst>
            </p:cNvPr>
            <p:cNvSpPr/>
            <p:nvPr/>
          </p:nvSpPr>
          <p:spPr>
            <a:xfrm>
              <a:off x="1210698" y="3509682"/>
              <a:ext cx="4562128" cy="2737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8663" tIns="762644" rIns="138663" bIns="207993" rtlCol="0" anchor="b" anchorCtr="0"/>
            <a:lstStyle/>
            <a:p>
              <a:pPr algn="ctr" defTabSz="1968860">
                <a:lnSpc>
                  <a:spcPct val="90000"/>
                </a:lnSpc>
              </a:pPr>
              <a:r>
                <a:rPr lang="en-GB" altLang="en-US" sz="1600">
                  <a:solidFill>
                    <a:srgbClr val="FFFFFF"/>
                  </a:solidFill>
                  <a:latin typeface="Arial" panose="020B0604020202020204" pitchFamily="34" charset="0"/>
                  <a:cs typeface="Arial" panose="020B0604020202020204" pitchFamily="34" charset="0"/>
                </a:rPr>
                <a:t>A </a:t>
              </a:r>
              <a:r>
                <a:rPr lang="en-GB" altLang="en-US" sz="1600" b="1">
                  <a:solidFill>
                    <a:srgbClr val="FFFFFF"/>
                  </a:solidFill>
                  <a:latin typeface="Arial" panose="020B0604020202020204" pitchFamily="34" charset="0"/>
                  <a:cs typeface="Arial" panose="020B0604020202020204" pitchFamily="34" charset="0"/>
                </a:rPr>
                <a:t>deep belief </a:t>
              </a:r>
              <a:br>
                <a:rPr lang="en-GB" altLang="en-US" sz="1600" b="1">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and </a:t>
              </a:r>
              <a:r>
                <a:rPr lang="en-GB" altLang="en-US" sz="1600" b="1">
                  <a:solidFill>
                    <a:srgbClr val="FFFFFF"/>
                  </a:solidFill>
                  <a:latin typeface="Arial" panose="020B0604020202020204" pitchFamily="34" charset="0"/>
                  <a:cs typeface="Arial" panose="020B0604020202020204" pitchFamily="34" charset="0"/>
                </a:rPr>
                <a:t>confidence</a:t>
              </a:r>
              <a:r>
                <a:rPr lang="en-GB" altLang="en-US" sz="1600">
                  <a:solidFill>
                    <a:srgbClr val="FFFFFF"/>
                  </a:solidFill>
                  <a:latin typeface="Arial" panose="020B0604020202020204" pitchFamily="34" charset="0"/>
                  <a:cs typeface="Arial" panose="020B0604020202020204" pitchFamily="34" charset="0"/>
                </a:rPr>
                <a:t> on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what we do and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the value we bring</a:t>
              </a:r>
            </a:p>
          </p:txBody>
        </p:sp>
        <p:sp>
          <p:nvSpPr>
            <p:cNvPr id="13" name="Rectangle 12">
              <a:extLst>
                <a:ext uri="{FF2B5EF4-FFF2-40B4-BE49-F238E27FC236}">
                  <a16:creationId xmlns:a16="http://schemas.microsoft.com/office/drawing/2014/main" id="{F767B269-E8A6-4691-8230-2EB0F9469B7A}"/>
                </a:ext>
              </a:extLst>
            </p:cNvPr>
            <p:cNvSpPr/>
            <p:nvPr/>
          </p:nvSpPr>
          <p:spPr>
            <a:xfrm>
              <a:off x="11814946" y="3509906"/>
              <a:ext cx="4562128" cy="273764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467">
                  <a:solidFill>
                    <a:srgbClr val="FFFFFF"/>
                  </a:solidFill>
                  <a:latin typeface="Arial" panose="020B0604020202020204" pitchFamily="34" charset="0"/>
                  <a:cs typeface="Arial" panose="020B0604020202020204" pitchFamily="34" charset="0"/>
                </a:rPr>
                <a:t>A </a:t>
              </a:r>
              <a:r>
                <a:rPr lang="en-GB" sz="1467" b="1">
                  <a:solidFill>
                    <a:srgbClr val="FFFFFF"/>
                  </a:solidFill>
                  <a:latin typeface="Arial" panose="020B0604020202020204" pitchFamily="34" charset="0"/>
                  <a:cs typeface="Arial" panose="020B0604020202020204" pitchFamily="34" charset="0"/>
                </a:rPr>
                <a:t>conscious decision </a:t>
              </a:r>
              <a:r>
                <a:rPr lang="en-GB" sz="1467">
                  <a:solidFill>
                    <a:srgbClr val="FFFFFF"/>
                  </a:solidFill>
                  <a:latin typeface="Arial" panose="020B0604020202020204" pitchFamily="34" charset="0"/>
                  <a:cs typeface="Arial" panose="020B0604020202020204" pitchFamily="34" charset="0"/>
                </a:rPr>
                <a:t>to </a:t>
              </a:r>
              <a:r>
                <a:rPr lang="en-GB" sz="1467" b="1">
                  <a:solidFill>
                    <a:srgbClr val="FFFFFF"/>
                  </a:solidFill>
                  <a:latin typeface="Arial" panose="020B0604020202020204" pitchFamily="34" charset="0"/>
                  <a:cs typeface="Arial" panose="020B0604020202020204" pitchFamily="34" charset="0"/>
                </a:rPr>
                <a:t>consistently overcome </a:t>
              </a:r>
              <a:r>
                <a:rPr lang="en-GB" sz="1467">
                  <a:solidFill>
                    <a:srgbClr val="FFFFFF"/>
                  </a:solidFill>
                  <a:latin typeface="Arial" panose="020B0604020202020204" pitchFamily="34" charset="0"/>
                  <a:cs typeface="Arial" panose="020B0604020202020204" pitchFamily="34" charset="0"/>
                </a:rPr>
                <a:t>potential own blocks </a:t>
              </a:r>
              <a:br>
                <a:rPr lang="en-GB" sz="1467">
                  <a:solidFill>
                    <a:srgbClr val="FFFFFF"/>
                  </a:solidFill>
                  <a:latin typeface="Arial" panose="020B0604020202020204" pitchFamily="34" charset="0"/>
                  <a:cs typeface="Arial" panose="020B0604020202020204" pitchFamily="34" charset="0"/>
                </a:rPr>
              </a:br>
              <a:r>
                <a:rPr lang="en-GB" sz="1467">
                  <a:solidFill>
                    <a:srgbClr val="FFFFFF"/>
                  </a:solidFill>
                  <a:latin typeface="Arial" panose="020B0604020202020204" pitchFamily="34" charset="0"/>
                  <a:cs typeface="Arial" panose="020B0604020202020204" pitchFamily="34" charset="0"/>
                </a:rPr>
                <a:t>that </a:t>
              </a:r>
              <a:r>
                <a:rPr lang="en-GB" sz="1467" b="1">
                  <a:solidFill>
                    <a:srgbClr val="FFFFFF"/>
                  </a:solidFill>
                  <a:latin typeface="Arial" panose="020B0604020202020204" pitchFamily="34" charset="0"/>
                  <a:cs typeface="Arial" panose="020B0604020202020204" pitchFamily="34" charset="0"/>
                </a:rPr>
                <a:t>prevent us from </a:t>
              </a:r>
              <a:br>
                <a:rPr lang="en-GB" sz="1467" b="1">
                  <a:solidFill>
                    <a:srgbClr val="FFFFFF"/>
                  </a:solidFill>
                  <a:latin typeface="Arial" panose="020B0604020202020204" pitchFamily="34" charset="0"/>
                  <a:cs typeface="Arial" panose="020B0604020202020204" pitchFamily="34" charset="0"/>
                </a:rPr>
              </a:br>
              <a:r>
                <a:rPr lang="en-GB" sz="1467" b="1">
                  <a:solidFill>
                    <a:srgbClr val="FFFFFF"/>
                  </a:solidFill>
                  <a:latin typeface="Arial" panose="020B0604020202020204" pitchFamily="34" charset="0"/>
                  <a:cs typeface="Arial" panose="020B0604020202020204" pitchFamily="34" charset="0"/>
                </a:rPr>
                <a:t>being at our best</a:t>
              </a:r>
            </a:p>
          </p:txBody>
        </p:sp>
        <p:grpSp>
          <p:nvGrpSpPr>
            <p:cNvPr id="14" name="Group 13">
              <a:extLst>
                <a:ext uri="{FF2B5EF4-FFF2-40B4-BE49-F238E27FC236}">
                  <a16:creationId xmlns:a16="http://schemas.microsoft.com/office/drawing/2014/main" id="{BF40A42E-AB8D-4402-8EB6-88B1707DB5AC}"/>
                </a:ext>
              </a:extLst>
            </p:cNvPr>
            <p:cNvGrpSpPr/>
            <p:nvPr/>
          </p:nvGrpSpPr>
          <p:grpSpPr>
            <a:xfrm>
              <a:off x="776354" y="2387985"/>
              <a:ext cx="1665299" cy="1665301"/>
              <a:chOff x="552457" y="5719718"/>
              <a:chExt cx="1152934" cy="1152935"/>
            </a:xfrm>
          </p:grpSpPr>
          <p:sp>
            <p:nvSpPr>
              <p:cNvPr id="24" name="Oval 23">
                <a:extLst>
                  <a:ext uri="{FF2B5EF4-FFF2-40B4-BE49-F238E27FC236}">
                    <a16:creationId xmlns:a16="http://schemas.microsoft.com/office/drawing/2014/main" id="{4C582B8F-1400-4D34-9DED-2CA6FDAF5EDC}"/>
                  </a:ext>
                </a:extLst>
              </p:cNvPr>
              <p:cNvSpPr/>
              <p:nvPr/>
            </p:nvSpPr>
            <p:spPr>
              <a:xfrm>
                <a:off x="552457" y="5719718"/>
                <a:ext cx="1152934" cy="115293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grpSp>
            <p:nvGrpSpPr>
              <p:cNvPr id="25" name="Group 24">
                <a:extLst>
                  <a:ext uri="{FF2B5EF4-FFF2-40B4-BE49-F238E27FC236}">
                    <a16:creationId xmlns:a16="http://schemas.microsoft.com/office/drawing/2014/main" id="{77C43D67-4D30-4193-892A-8E8F5992718B}"/>
                  </a:ext>
                </a:extLst>
              </p:cNvPr>
              <p:cNvGrpSpPr/>
              <p:nvPr/>
            </p:nvGrpSpPr>
            <p:grpSpPr>
              <a:xfrm>
                <a:off x="794748" y="5884851"/>
                <a:ext cx="668352" cy="796756"/>
                <a:chOff x="1031155" y="2114180"/>
                <a:chExt cx="767765" cy="915268"/>
              </a:xfrm>
            </p:grpSpPr>
            <p:sp>
              <p:nvSpPr>
                <p:cNvPr id="26" name="Freeform: Shape 25">
                  <a:extLst>
                    <a:ext uri="{FF2B5EF4-FFF2-40B4-BE49-F238E27FC236}">
                      <a16:creationId xmlns:a16="http://schemas.microsoft.com/office/drawing/2014/main" id="{5E6C8F43-04E4-482E-B0B7-534BC498D613}"/>
                    </a:ext>
                  </a:extLst>
                </p:cNvPr>
                <p:cNvSpPr/>
                <p:nvPr/>
              </p:nvSpPr>
              <p:spPr>
                <a:xfrm>
                  <a:off x="1031155" y="2114180"/>
                  <a:ext cx="767765" cy="915268"/>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pic>
              <p:nvPicPr>
                <p:cNvPr id="27" name="Graphic 26" descr="Gears">
                  <a:extLst>
                    <a:ext uri="{FF2B5EF4-FFF2-40B4-BE49-F238E27FC236}">
                      <a16:creationId xmlns:a16="http://schemas.microsoft.com/office/drawing/2014/main" id="{89C029F2-08DF-4F26-A591-BCB15C3E9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13" y="2199458"/>
                  <a:ext cx="552817" cy="552817"/>
                </a:xfrm>
                <a:prstGeom prst="rect">
                  <a:avLst/>
                </a:prstGeom>
              </p:spPr>
            </p:pic>
          </p:grpSp>
        </p:grpSp>
        <p:grpSp>
          <p:nvGrpSpPr>
            <p:cNvPr id="15" name="Group 14">
              <a:extLst>
                <a:ext uri="{FF2B5EF4-FFF2-40B4-BE49-F238E27FC236}">
                  <a16:creationId xmlns:a16="http://schemas.microsoft.com/office/drawing/2014/main" id="{48039822-0478-4BEF-8BD7-17D70FC76BE1}"/>
                </a:ext>
              </a:extLst>
            </p:cNvPr>
            <p:cNvGrpSpPr/>
            <p:nvPr/>
          </p:nvGrpSpPr>
          <p:grpSpPr>
            <a:xfrm>
              <a:off x="11143583" y="2366018"/>
              <a:ext cx="1665299" cy="1665301"/>
              <a:chOff x="7827941" y="1211603"/>
              <a:chExt cx="1152934" cy="1152935"/>
            </a:xfrm>
          </p:grpSpPr>
          <p:sp>
            <p:nvSpPr>
              <p:cNvPr id="21" name="Oval 20">
                <a:extLst>
                  <a:ext uri="{FF2B5EF4-FFF2-40B4-BE49-F238E27FC236}">
                    <a16:creationId xmlns:a16="http://schemas.microsoft.com/office/drawing/2014/main" id="{E875EF2F-A6BD-4B4E-89A9-EF2C23C98694}"/>
                  </a:ext>
                </a:extLst>
              </p:cNvPr>
              <p:cNvSpPr/>
              <p:nvPr/>
            </p:nvSpPr>
            <p:spPr>
              <a:xfrm>
                <a:off x="7827941" y="1211603"/>
                <a:ext cx="1152934" cy="115293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22" name="Freeform: Shape 21">
                <a:extLst>
                  <a:ext uri="{FF2B5EF4-FFF2-40B4-BE49-F238E27FC236}">
                    <a16:creationId xmlns:a16="http://schemas.microsoft.com/office/drawing/2014/main" id="{2C5032CC-2BD4-46A8-889C-20D0D3551282}"/>
                  </a:ext>
                </a:extLst>
              </p:cNvPr>
              <p:cNvSpPr/>
              <p:nvPr/>
            </p:nvSpPr>
            <p:spPr>
              <a:xfrm>
                <a:off x="8070232" y="1376736"/>
                <a:ext cx="668352" cy="79675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23" name="Graphic 22" descr="Wreath">
                <a:extLst>
                  <a:ext uri="{FF2B5EF4-FFF2-40B4-BE49-F238E27FC236}">
                    <a16:creationId xmlns:a16="http://schemas.microsoft.com/office/drawing/2014/main" id="{875D5E40-7A0A-4A22-A9D3-2352F8E09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5981" y="1455679"/>
                <a:ext cx="510206" cy="510206"/>
              </a:xfrm>
              <a:prstGeom prst="rect">
                <a:avLst/>
              </a:prstGeom>
            </p:spPr>
          </p:pic>
        </p:grpSp>
        <p:sp>
          <p:nvSpPr>
            <p:cNvPr id="16" name="Rectangle 15">
              <a:extLst>
                <a:ext uri="{FF2B5EF4-FFF2-40B4-BE49-F238E27FC236}">
                  <a16:creationId xmlns:a16="http://schemas.microsoft.com/office/drawing/2014/main" id="{7BF5B72D-F6AE-499A-BE91-B5DC0CD3F3AE}"/>
                </a:ext>
              </a:extLst>
            </p:cNvPr>
            <p:cNvSpPr/>
            <p:nvPr/>
          </p:nvSpPr>
          <p:spPr>
            <a:xfrm>
              <a:off x="6464558" y="3509682"/>
              <a:ext cx="4562128" cy="27376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600">
                  <a:solidFill>
                    <a:srgbClr val="FFFFFF"/>
                  </a:solidFill>
                  <a:latin typeface="Arial" panose="020B0604020202020204" pitchFamily="34" charset="0"/>
                  <a:cs typeface="Arial" panose="020B0604020202020204" pitchFamily="34" charset="0"/>
                </a:rPr>
                <a:t>Gives us the framework where our desire is to</a:t>
              </a:r>
            </a:p>
            <a:p>
              <a:pPr algn="ctr" defTabSz="914377"/>
              <a:r>
                <a:rPr lang="en-GB" sz="1600" b="1">
                  <a:solidFill>
                    <a:srgbClr val="FFFFFF"/>
                  </a:solidFill>
                  <a:latin typeface="Arial" panose="020B0604020202020204" pitchFamily="34" charset="0"/>
                  <a:cs typeface="Arial" panose="020B0604020202020204" pitchFamily="34" charset="0"/>
                </a:rPr>
                <a:t>thrive for excellence</a:t>
              </a:r>
            </a:p>
          </p:txBody>
        </p:sp>
        <p:sp>
          <p:nvSpPr>
            <p:cNvPr id="17" name="Oval 16">
              <a:extLst>
                <a:ext uri="{FF2B5EF4-FFF2-40B4-BE49-F238E27FC236}">
                  <a16:creationId xmlns:a16="http://schemas.microsoft.com/office/drawing/2014/main" id="{20095166-4B73-4E75-A1C9-603FC5BDAA58}"/>
                </a:ext>
              </a:extLst>
            </p:cNvPr>
            <p:cNvSpPr/>
            <p:nvPr/>
          </p:nvSpPr>
          <p:spPr>
            <a:xfrm>
              <a:off x="5823645" y="2387985"/>
              <a:ext cx="1665299" cy="166530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sp>
          <p:nvSpPr>
            <p:cNvPr id="18" name="Freeform: Shape 17">
              <a:extLst>
                <a:ext uri="{FF2B5EF4-FFF2-40B4-BE49-F238E27FC236}">
                  <a16:creationId xmlns:a16="http://schemas.microsoft.com/office/drawing/2014/main" id="{0118D53E-881E-4835-B882-BAD46E642570}"/>
                </a:ext>
              </a:extLst>
            </p:cNvPr>
            <p:cNvSpPr/>
            <p:nvPr/>
          </p:nvSpPr>
          <p:spPr>
            <a:xfrm>
              <a:off x="6173610" y="2626503"/>
              <a:ext cx="965368" cy="115083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cxnSp>
          <p:nvCxnSpPr>
            <p:cNvPr id="20" name="Straight Connector 19">
              <a:extLst>
                <a:ext uri="{FF2B5EF4-FFF2-40B4-BE49-F238E27FC236}">
                  <a16:creationId xmlns:a16="http://schemas.microsoft.com/office/drawing/2014/main" id="{31D1766F-FFFC-45AE-84C6-5B0E8D94DCAA}"/>
                </a:ext>
              </a:extLst>
            </p:cNvPr>
            <p:cNvCxnSpPr/>
            <p:nvPr/>
          </p:nvCxnSpPr>
          <p:spPr>
            <a:xfrm>
              <a:off x="1210697" y="6428909"/>
              <a:ext cx="15166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36DE776C-E315-45C0-925D-95F136DA4334}"/>
              </a:ext>
            </a:extLst>
          </p:cNvPr>
          <p:cNvSpPr txBox="1"/>
          <p:nvPr/>
        </p:nvSpPr>
        <p:spPr>
          <a:xfrm>
            <a:off x="1902879" y="4534686"/>
            <a:ext cx="8600615" cy="830997"/>
          </a:xfrm>
          <a:prstGeom prst="rect">
            <a:avLst/>
          </a:prstGeom>
          <a:solidFill>
            <a:schemeClr val="accent3">
              <a:lumMod val="20000"/>
              <a:lumOff val="80000"/>
            </a:schemeClr>
          </a:solidFill>
        </p:spPr>
        <p:txBody>
          <a:bodyPr wrap="square" rtlCol="0">
            <a:spAutoFit/>
          </a:bodyPr>
          <a:lstStyle/>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Clear behavioural change objective focused on changing behaviour</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Deep limitation &amp; implication questioning &amp; desire to understand</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Closing the conversation with the agreement to act </a:t>
            </a:r>
          </a:p>
        </p:txBody>
      </p:sp>
      <p:pic>
        <p:nvPicPr>
          <p:cNvPr id="31" name="Graphic 30" descr="Man">
            <a:extLst>
              <a:ext uri="{FF2B5EF4-FFF2-40B4-BE49-F238E27FC236}">
                <a16:creationId xmlns:a16="http://schemas.microsoft.com/office/drawing/2014/main" id="{5D1D8E7C-6DE9-4D58-8913-EC60E5300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8889" y="2282337"/>
            <a:ext cx="384000" cy="384000"/>
          </a:xfrm>
          <a:prstGeom prst="rect">
            <a:avLst/>
          </a:prstGeom>
        </p:spPr>
      </p:pic>
      <p:sp>
        <p:nvSpPr>
          <p:cNvPr id="32" name="TextBox 31">
            <a:extLst>
              <a:ext uri="{FF2B5EF4-FFF2-40B4-BE49-F238E27FC236}">
                <a16:creationId xmlns:a16="http://schemas.microsoft.com/office/drawing/2014/main" id="{A2A48D9A-82D4-43C6-80B4-75E376D3DC97}"/>
              </a:ext>
            </a:extLst>
          </p:cNvPr>
          <p:cNvSpPr txBox="1"/>
          <p:nvPr/>
        </p:nvSpPr>
        <p:spPr>
          <a:xfrm>
            <a:off x="792036" y="1288893"/>
            <a:ext cx="10680563" cy="543867"/>
          </a:xfrm>
          <a:prstGeom prst="rect">
            <a:avLst/>
          </a:prstGeom>
          <a:noFill/>
        </p:spPr>
        <p:txBody>
          <a:bodyPr wrap="square" rtlCol="0">
            <a:spAutoFit/>
          </a:bodyPr>
          <a:lstStyle/>
          <a:p>
            <a:pPr defTabSz="914377"/>
            <a:r>
              <a:rPr lang="en-GB" sz="1467">
                <a:solidFill>
                  <a:srgbClr val="585858"/>
                </a:solidFill>
                <a:latin typeface="Arial" panose="020B0604020202020204" pitchFamily="34" charset="0"/>
                <a:cs typeface="Arial" panose="020B0604020202020204" pitchFamily="34" charset="0"/>
              </a:rPr>
              <a:t>To achieve our goals, our field and cross functional teams will need to hold a consistent Winning Mindset </a:t>
            </a:r>
          </a:p>
          <a:p>
            <a:pPr defTabSz="914377"/>
            <a:endParaRPr lang="en-GB" sz="1467">
              <a:solidFill>
                <a:srgbClr val="58585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4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0127D-94C6-4D5E-AED4-F79BBBFAFE75}"/>
              </a:ext>
            </a:extLst>
          </p:cNvPr>
          <p:cNvSpPr>
            <a:spLocks noGrp="1"/>
          </p:cNvSpPr>
          <p:nvPr>
            <p:ph type="sldNum" sz="quarter" idx="11"/>
          </p:nvPr>
        </p:nvSpPr>
        <p:spPr>
          <a:xfrm>
            <a:off x="9630836" y="6389782"/>
            <a:ext cx="601133" cy="171449"/>
          </a:xfrm>
        </p:spPr>
        <p:txBody>
          <a:bodyPr/>
          <a:lstStyle/>
          <a:p>
            <a:pPr defTabSz="914377"/>
            <a:fld id="{72704E50-790F-004D-A3FC-F1A2CCAC1708}" type="slidenum">
              <a:rPr lang="en-US">
                <a:solidFill>
                  <a:srgbClr val="A5A6A5"/>
                </a:solidFill>
                <a:latin typeface="Calibri" panose="020F0502020204030204"/>
              </a:rPr>
              <a:pPr defTabSz="914377"/>
              <a:t>34</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50B180D-C994-4D9A-925A-0D7C10663A02}"/>
              </a:ext>
            </a:extLst>
          </p:cNvPr>
          <p:cNvSpPr>
            <a:spLocks noGrp="1"/>
          </p:cNvSpPr>
          <p:nvPr>
            <p:ph type="title"/>
          </p:nvPr>
        </p:nvSpPr>
        <p:spPr>
          <a:xfrm>
            <a:off x="841024" y="404765"/>
            <a:ext cx="10464800" cy="853279"/>
          </a:xfrm>
        </p:spPr>
        <p:txBody>
          <a:bodyPr/>
          <a:lstStyle/>
          <a:p>
            <a:r>
              <a:rPr lang="en-GB"/>
              <a:t>Belief Maps</a:t>
            </a:r>
          </a:p>
        </p:txBody>
      </p:sp>
      <p:sp>
        <p:nvSpPr>
          <p:cNvPr id="6" name="Text Placeholder 5">
            <a:extLst>
              <a:ext uri="{FF2B5EF4-FFF2-40B4-BE49-F238E27FC236}">
                <a16:creationId xmlns:a16="http://schemas.microsoft.com/office/drawing/2014/main" id="{99483A3F-3EAB-4F15-8B00-6492EC191B59}"/>
              </a:ext>
            </a:extLst>
          </p:cNvPr>
          <p:cNvSpPr>
            <a:spLocks noGrp="1"/>
          </p:cNvSpPr>
          <p:nvPr>
            <p:ph type="body" sz="quarter" idx="14"/>
          </p:nvPr>
        </p:nvSpPr>
        <p:spPr>
          <a:xfrm>
            <a:off x="863600" y="1292322"/>
            <a:ext cx="10490200" cy="1844425"/>
          </a:xfrm>
        </p:spPr>
        <p:txBody>
          <a:bodyPr>
            <a:noAutofit/>
          </a:bodyPr>
          <a:lstStyle/>
          <a:p>
            <a:pPr>
              <a:lnSpc>
                <a:spcPct val="112000"/>
              </a:lnSpc>
            </a:pPr>
            <a:r>
              <a:rPr lang="en-GB" sz="1467"/>
              <a:t>With a Winning Mindset firmly in place, Performance planning is the first step our field teams take for every customer interaction. Its emphasis is on defining the objective – what we want our customers to do differently; a change of behaviour. Therefore, each call needs to be guided by a behavioural change objective.</a:t>
            </a:r>
          </a:p>
          <a:p>
            <a:pPr>
              <a:lnSpc>
                <a:spcPct val="112000"/>
              </a:lnSpc>
            </a:pPr>
            <a:r>
              <a:rPr lang="en-GB" sz="1467"/>
              <a:t>To understand our customers’ behaviour we first need to understand the beliefs that sustain that behaviour. Belief maps are a useful tool that help us map our customers’ beliefs as well as the changes required to achieve the behavioural change objective. </a:t>
            </a:r>
          </a:p>
        </p:txBody>
      </p:sp>
      <p:sp>
        <p:nvSpPr>
          <p:cNvPr id="9" name="Rectangle 8">
            <a:extLst>
              <a:ext uri="{FF2B5EF4-FFF2-40B4-BE49-F238E27FC236}">
                <a16:creationId xmlns:a16="http://schemas.microsoft.com/office/drawing/2014/main" id="{134056EE-1AEA-4088-9017-BE37655FE62C}"/>
              </a:ext>
            </a:extLst>
          </p:cNvPr>
          <p:cNvSpPr/>
          <p:nvPr/>
        </p:nvSpPr>
        <p:spPr>
          <a:xfrm>
            <a:off x="951663" y="3358169"/>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CURRENT</a:t>
            </a:r>
            <a:r>
              <a:rPr lang="en-US" sz="1600" b="1" kern="0">
                <a:solidFill>
                  <a:srgbClr val="FFFFFF"/>
                </a:solidFill>
                <a:latin typeface="Arial" panose="020B0604020202020204" pitchFamily="34" charset="0"/>
                <a:cs typeface="Arial" panose="020B0604020202020204" pitchFamily="34" charset="0"/>
              </a:rPr>
              <a:t> </a:t>
            </a:r>
          </a:p>
        </p:txBody>
      </p:sp>
      <p:sp>
        <p:nvSpPr>
          <p:cNvPr id="11" name="Oval 10">
            <a:extLst>
              <a:ext uri="{FF2B5EF4-FFF2-40B4-BE49-F238E27FC236}">
                <a16:creationId xmlns:a16="http://schemas.microsoft.com/office/drawing/2014/main" id="{1806F6C5-5209-4360-B02A-0AF515028C50}"/>
              </a:ext>
            </a:extLst>
          </p:cNvPr>
          <p:cNvSpPr/>
          <p:nvPr/>
        </p:nvSpPr>
        <p:spPr>
          <a:xfrm>
            <a:off x="917963" y="3176137"/>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3" name="Rectangle 12">
            <a:extLst>
              <a:ext uri="{FF2B5EF4-FFF2-40B4-BE49-F238E27FC236}">
                <a16:creationId xmlns:a16="http://schemas.microsoft.com/office/drawing/2014/main" id="{17A4A0E6-9249-4C92-AD22-07DA1C4AB60F}"/>
              </a:ext>
            </a:extLst>
          </p:cNvPr>
          <p:cNvSpPr/>
          <p:nvPr/>
        </p:nvSpPr>
        <p:spPr>
          <a:xfrm>
            <a:off x="6327906" y="3367425"/>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DESIRED</a:t>
            </a:r>
            <a:r>
              <a:rPr lang="en-US" sz="2133" b="1" kern="0">
                <a:solidFill>
                  <a:srgbClr val="FFFFFF"/>
                </a:solidFill>
                <a:latin typeface="Arial" panose="020B0604020202020204" pitchFamily="34" charset="0"/>
                <a:cs typeface="Arial" panose="020B0604020202020204" pitchFamily="34" charset="0"/>
              </a:rPr>
              <a:t> </a:t>
            </a:r>
          </a:p>
        </p:txBody>
      </p:sp>
      <p:sp>
        <p:nvSpPr>
          <p:cNvPr id="15" name="Oval 14">
            <a:extLst>
              <a:ext uri="{FF2B5EF4-FFF2-40B4-BE49-F238E27FC236}">
                <a16:creationId xmlns:a16="http://schemas.microsoft.com/office/drawing/2014/main" id="{71AFF520-3033-4C84-82C4-5DF7E02B9783}"/>
              </a:ext>
            </a:extLst>
          </p:cNvPr>
          <p:cNvSpPr/>
          <p:nvPr/>
        </p:nvSpPr>
        <p:spPr>
          <a:xfrm>
            <a:off x="6327905" y="3173583"/>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7" name="Rectangle 16">
            <a:extLst>
              <a:ext uri="{FF2B5EF4-FFF2-40B4-BE49-F238E27FC236}">
                <a16:creationId xmlns:a16="http://schemas.microsoft.com/office/drawing/2014/main" id="{5000F049-05EC-450B-9D84-A559A0454D32}"/>
              </a:ext>
            </a:extLst>
          </p:cNvPr>
          <p:cNvSpPr/>
          <p:nvPr/>
        </p:nvSpPr>
        <p:spPr>
          <a:xfrm>
            <a:off x="951664" y="3923572"/>
            <a:ext cx="4992099" cy="793475"/>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DEB3A8">
                    <a:lumMod val="50000"/>
                  </a:srgbClr>
                </a:solidFill>
                <a:latin typeface="Arial" panose="020B0604020202020204" pitchFamily="34" charset="0"/>
                <a:ea typeface="Helvetica Neue Light"/>
                <a:cs typeface="Arial" panose="020B0604020202020204" pitchFamily="34" charset="0"/>
              </a:rPr>
              <a:t>What the customer does now</a:t>
            </a:r>
          </a:p>
        </p:txBody>
      </p:sp>
      <p:sp>
        <p:nvSpPr>
          <p:cNvPr id="19" name="Rectangle 18">
            <a:extLst>
              <a:ext uri="{FF2B5EF4-FFF2-40B4-BE49-F238E27FC236}">
                <a16:creationId xmlns:a16="http://schemas.microsoft.com/office/drawing/2014/main" id="{535F7D26-CB1E-4466-9E0B-1200CB147528}"/>
              </a:ext>
            </a:extLst>
          </p:cNvPr>
          <p:cNvSpPr/>
          <p:nvPr/>
        </p:nvSpPr>
        <p:spPr>
          <a:xfrm>
            <a:off x="6312077" y="3913806"/>
            <a:ext cx="5056207" cy="793476"/>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A0B266">
                    <a:lumMod val="50000"/>
                  </a:srgbClr>
                </a:solidFill>
                <a:latin typeface="Arial" panose="020B0604020202020204" pitchFamily="34" charset="0"/>
                <a:ea typeface="Helvetica Neue Light"/>
                <a:cs typeface="Arial" panose="020B0604020202020204" pitchFamily="34" charset="0"/>
              </a:rPr>
              <a:t>What we would like them to do </a:t>
            </a:r>
          </a:p>
        </p:txBody>
      </p:sp>
      <p:pic>
        <p:nvPicPr>
          <p:cNvPr id="21" name="Graphic 20" descr="Watch">
            <a:extLst>
              <a:ext uri="{FF2B5EF4-FFF2-40B4-BE49-F238E27FC236}">
                <a16:creationId xmlns:a16="http://schemas.microsoft.com/office/drawing/2014/main" id="{EF391AF9-E75C-40DE-BB96-58108B9395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903" y="3257760"/>
            <a:ext cx="472483" cy="490253"/>
          </a:xfrm>
          <a:prstGeom prst="rect">
            <a:avLst/>
          </a:prstGeom>
        </p:spPr>
      </p:pic>
      <p:pic>
        <p:nvPicPr>
          <p:cNvPr id="23" name="Picture 22">
            <a:extLst>
              <a:ext uri="{FF2B5EF4-FFF2-40B4-BE49-F238E27FC236}">
                <a16:creationId xmlns:a16="http://schemas.microsoft.com/office/drawing/2014/main" id="{D7627D55-5E0D-4C71-AB8D-49DB0D6ED7EB}"/>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97744" y="3267185"/>
            <a:ext cx="470109" cy="487791"/>
          </a:xfrm>
          <a:prstGeom prst="rect">
            <a:avLst/>
          </a:prstGeom>
        </p:spPr>
      </p:pic>
      <p:sp>
        <p:nvSpPr>
          <p:cNvPr id="25" name="Rectangle 24">
            <a:extLst>
              <a:ext uri="{FF2B5EF4-FFF2-40B4-BE49-F238E27FC236}">
                <a16:creationId xmlns:a16="http://schemas.microsoft.com/office/drawing/2014/main" id="{7FFBBD1F-A17E-44A2-A4C9-E63697A0BED6}"/>
              </a:ext>
            </a:extLst>
          </p:cNvPr>
          <p:cNvSpPr/>
          <p:nvPr/>
        </p:nvSpPr>
        <p:spPr>
          <a:xfrm>
            <a:off x="951661" y="4861292"/>
            <a:ext cx="5008872" cy="788393"/>
          </a:xfrm>
          <a:prstGeom prst="rect">
            <a:avLst/>
          </a:prstGeom>
          <a:solidFill>
            <a:schemeClr val="bg1"/>
          </a:solidFill>
          <a:ln w="25400" cap="sq">
            <a:solidFill>
              <a:schemeClr val="accent5"/>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DEB3A8">
                    <a:lumMod val="50000"/>
                  </a:srgbClr>
                </a:solidFill>
                <a:latin typeface="Arial" panose="020B0604020202020204" pitchFamily="34" charset="0"/>
                <a:cs typeface="Arial" panose="020B0604020202020204" pitchFamily="34" charset="0"/>
              </a:rPr>
              <a:t>What the customer believes that motivates how they behave</a:t>
            </a:r>
          </a:p>
        </p:txBody>
      </p:sp>
      <p:sp>
        <p:nvSpPr>
          <p:cNvPr id="27" name="Rectangle 26">
            <a:extLst>
              <a:ext uri="{FF2B5EF4-FFF2-40B4-BE49-F238E27FC236}">
                <a16:creationId xmlns:a16="http://schemas.microsoft.com/office/drawing/2014/main" id="{5D83126E-6AC5-4439-BBE4-C166965A61EB}"/>
              </a:ext>
            </a:extLst>
          </p:cNvPr>
          <p:cNvSpPr/>
          <p:nvPr/>
        </p:nvSpPr>
        <p:spPr>
          <a:xfrm>
            <a:off x="758587" y="4744116"/>
            <a:ext cx="5088108" cy="1610264"/>
          </a:xfrm>
          <a:prstGeom prst="rect">
            <a:avLst/>
          </a:prstGeom>
          <a:no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endParaRPr lang="en-GB" sz="1133" kern="0">
              <a:solidFill>
                <a:srgbClr val="DEB3A8">
                  <a:lumMod val="50000"/>
                </a:srgbClr>
              </a:solidFill>
              <a:latin typeface="Calibri Light" panose="020F0302020204030204"/>
              <a:ea typeface="Helvetica Neue Light"/>
              <a:cs typeface="Helvetica Neue Light"/>
            </a:endParaRPr>
          </a:p>
        </p:txBody>
      </p:sp>
      <p:sp>
        <p:nvSpPr>
          <p:cNvPr id="29" name="Rectangle 28">
            <a:extLst>
              <a:ext uri="{FF2B5EF4-FFF2-40B4-BE49-F238E27FC236}">
                <a16:creationId xmlns:a16="http://schemas.microsoft.com/office/drawing/2014/main" id="{8DC37B3B-5A68-46F2-BF74-DEA0263ABD84}"/>
              </a:ext>
            </a:extLst>
          </p:cNvPr>
          <p:cNvSpPr/>
          <p:nvPr/>
        </p:nvSpPr>
        <p:spPr>
          <a:xfrm>
            <a:off x="6312077" y="4873139"/>
            <a:ext cx="5016324" cy="776547"/>
          </a:xfrm>
          <a:prstGeom prst="rect">
            <a:avLst/>
          </a:prstGeom>
          <a:solidFill>
            <a:schemeClr val="bg1"/>
          </a:solidFill>
          <a:ln w="25400" cap="sq">
            <a:solidFill>
              <a:schemeClr val="accent4">
                <a:lumMod val="75000"/>
              </a:schemeClr>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A0B266">
                    <a:lumMod val="50000"/>
                  </a:srgbClr>
                </a:solidFill>
                <a:latin typeface="Arial" panose="020B0604020202020204" pitchFamily="34" charset="0"/>
                <a:cs typeface="Arial" panose="020B0604020202020204" pitchFamily="34" charset="0"/>
              </a:rPr>
              <a:t>What the customer would have to believe to act differently </a:t>
            </a:r>
          </a:p>
        </p:txBody>
      </p:sp>
      <p:sp>
        <p:nvSpPr>
          <p:cNvPr id="31" name="Rectangle 30">
            <a:extLst>
              <a:ext uri="{FF2B5EF4-FFF2-40B4-BE49-F238E27FC236}">
                <a16:creationId xmlns:a16="http://schemas.microsoft.com/office/drawing/2014/main" id="{A8242C92-9C51-41D3-8754-C5AFE9B6FD8A}"/>
              </a:ext>
            </a:extLst>
          </p:cNvPr>
          <p:cNvSpPr/>
          <p:nvPr/>
        </p:nvSpPr>
        <p:spPr>
          <a:xfrm>
            <a:off x="6123076" y="460581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endParaRPr lang="en-GB" sz="1200" kern="0">
              <a:solidFill>
                <a:srgbClr val="A0B266">
                  <a:lumMod val="50000"/>
                </a:srgbClr>
              </a:solidFill>
              <a:highlight>
                <a:srgbClr val="FFFF00"/>
              </a:highlight>
              <a:latin typeface="Calibri Light" panose="020F0302020204030204"/>
              <a:ea typeface="Helvetica Neue Light"/>
              <a:cs typeface="Helvetica Neue Light"/>
            </a:endParaRPr>
          </a:p>
        </p:txBody>
      </p:sp>
      <p:sp>
        <p:nvSpPr>
          <p:cNvPr id="34" name="Rectangle 33">
            <a:extLst>
              <a:ext uri="{FF2B5EF4-FFF2-40B4-BE49-F238E27FC236}">
                <a16:creationId xmlns:a16="http://schemas.microsoft.com/office/drawing/2014/main" id="{A5ABD790-B0A1-4F3D-8DD4-07A4AC2AFDF2}"/>
              </a:ext>
            </a:extLst>
          </p:cNvPr>
          <p:cNvSpPr/>
          <p:nvPr/>
        </p:nvSpPr>
        <p:spPr>
          <a:xfrm rot="16200000">
            <a:off x="208077" y="4139557"/>
            <a:ext cx="1088617"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36" name="Rectangle 35">
            <a:extLst>
              <a:ext uri="{FF2B5EF4-FFF2-40B4-BE49-F238E27FC236}">
                <a16:creationId xmlns:a16="http://schemas.microsoft.com/office/drawing/2014/main" id="{08781C5A-4C0E-44AA-BDD1-050A64AD561B}"/>
              </a:ext>
            </a:extLst>
          </p:cNvPr>
          <p:cNvSpPr/>
          <p:nvPr/>
        </p:nvSpPr>
        <p:spPr>
          <a:xfrm rot="16200000">
            <a:off x="281244" y="5056729"/>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8" name="Rectangle 37">
            <a:extLst>
              <a:ext uri="{FF2B5EF4-FFF2-40B4-BE49-F238E27FC236}">
                <a16:creationId xmlns:a16="http://schemas.microsoft.com/office/drawing/2014/main" id="{26CE3202-0AC3-4469-ADB0-E5E705A8E745}"/>
              </a:ext>
            </a:extLst>
          </p:cNvPr>
          <p:cNvSpPr/>
          <p:nvPr/>
        </p:nvSpPr>
        <p:spPr>
          <a:xfrm rot="16200000">
            <a:off x="10982616" y="4130367"/>
            <a:ext cx="10886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BEHAVIOUR</a:t>
            </a:r>
          </a:p>
        </p:txBody>
      </p:sp>
      <p:sp>
        <p:nvSpPr>
          <p:cNvPr id="40" name="Rectangle 39">
            <a:extLst>
              <a:ext uri="{FF2B5EF4-FFF2-40B4-BE49-F238E27FC236}">
                <a16:creationId xmlns:a16="http://schemas.microsoft.com/office/drawing/2014/main" id="{FAB270FE-1498-4691-929E-B097EA5ADDC7}"/>
              </a:ext>
            </a:extLst>
          </p:cNvPr>
          <p:cNvSpPr/>
          <p:nvPr/>
        </p:nvSpPr>
        <p:spPr>
          <a:xfrm rot="16200000">
            <a:off x="11073639" y="5082086"/>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BELIEF</a:t>
            </a:r>
          </a:p>
        </p:txBody>
      </p:sp>
      <p:sp>
        <p:nvSpPr>
          <p:cNvPr id="41" name="Arrow: Up 40">
            <a:extLst>
              <a:ext uri="{FF2B5EF4-FFF2-40B4-BE49-F238E27FC236}">
                <a16:creationId xmlns:a16="http://schemas.microsoft.com/office/drawing/2014/main" id="{C008D4C9-EF9A-45FF-8F05-21B9C43B4B55}"/>
              </a:ext>
            </a:extLst>
          </p:cNvPr>
          <p:cNvSpPr/>
          <p:nvPr/>
        </p:nvSpPr>
        <p:spPr>
          <a:xfrm rot="10800000">
            <a:off x="3069164" y="4477445"/>
            <a:ext cx="378549" cy="672075"/>
          </a:xfrm>
          <a:prstGeom prst="upArrow">
            <a:avLst/>
          </a:prstGeom>
          <a:gradFill>
            <a:gsLst>
              <a:gs pos="0">
                <a:schemeClr val="accent5">
                  <a:lumMod val="60000"/>
                  <a:lumOff val="40000"/>
                </a:schemeClr>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3" name="Arrow: Up 42">
            <a:extLst>
              <a:ext uri="{FF2B5EF4-FFF2-40B4-BE49-F238E27FC236}">
                <a16:creationId xmlns:a16="http://schemas.microsoft.com/office/drawing/2014/main" id="{C051AEC5-D116-4E06-8B4F-056C411A4F22}"/>
              </a:ext>
            </a:extLst>
          </p:cNvPr>
          <p:cNvSpPr/>
          <p:nvPr/>
        </p:nvSpPr>
        <p:spPr>
          <a:xfrm rot="5400000">
            <a:off x="5993458" y="4971344"/>
            <a:ext cx="378549" cy="672075"/>
          </a:xfrm>
          <a:prstGeom prst="upArrow">
            <a:avLst/>
          </a:prstGeom>
          <a:gradFill>
            <a:gsLst>
              <a:gs pos="0">
                <a:schemeClr val="accent4">
                  <a:lumMod val="60000"/>
                  <a:lumOff val="40000"/>
                </a:schemeClr>
              </a:gs>
              <a:gs pos="50000">
                <a:schemeClr val="accent4">
                  <a:lumMod val="20000"/>
                  <a:lumOff val="8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5" name="Arrow: Up 44">
            <a:extLst>
              <a:ext uri="{FF2B5EF4-FFF2-40B4-BE49-F238E27FC236}">
                <a16:creationId xmlns:a16="http://schemas.microsoft.com/office/drawing/2014/main" id="{1CC9FB97-A2E8-4187-97DB-5FF090A9D9AF}"/>
              </a:ext>
            </a:extLst>
          </p:cNvPr>
          <p:cNvSpPr/>
          <p:nvPr/>
        </p:nvSpPr>
        <p:spPr>
          <a:xfrm>
            <a:off x="8660019" y="4495639"/>
            <a:ext cx="378549" cy="672075"/>
          </a:xfrm>
          <a:prstGeom prst="upArrow">
            <a:avLst/>
          </a:prstGeom>
          <a:gradFill>
            <a:gsLst>
              <a:gs pos="0">
                <a:schemeClr val="accent4">
                  <a:lumMod val="60000"/>
                  <a:lumOff val="40000"/>
                </a:schemeClr>
              </a:gs>
              <a:gs pos="57000">
                <a:schemeClr val="accent4">
                  <a:lumMod val="40000"/>
                  <a:lumOff val="60000"/>
                </a:schemeClr>
              </a:gs>
              <a:gs pos="88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323840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4447F-016D-4E04-A532-74BFA2F327EE}"/>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35</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E3ED1AD1-5B46-4AEE-B694-39AD6A667970}"/>
              </a:ext>
            </a:extLst>
          </p:cNvPr>
          <p:cNvSpPr>
            <a:spLocks noGrp="1"/>
          </p:cNvSpPr>
          <p:nvPr>
            <p:ph type="title"/>
          </p:nvPr>
        </p:nvSpPr>
        <p:spPr>
          <a:xfrm>
            <a:off x="841024" y="404765"/>
            <a:ext cx="10464800" cy="853279"/>
          </a:xfrm>
        </p:spPr>
        <p:txBody>
          <a:bodyPr/>
          <a:lstStyle/>
          <a:p>
            <a:r>
              <a:rPr lang="en-GB"/>
              <a:t>Customer Segmentation</a:t>
            </a:r>
          </a:p>
        </p:txBody>
      </p:sp>
      <p:sp>
        <p:nvSpPr>
          <p:cNvPr id="38" name="Text Placeholder 37">
            <a:extLst>
              <a:ext uri="{FF2B5EF4-FFF2-40B4-BE49-F238E27FC236}">
                <a16:creationId xmlns:a16="http://schemas.microsoft.com/office/drawing/2014/main" id="{5FE43769-48D1-42B0-8C34-25821F22CF97}"/>
              </a:ext>
            </a:extLst>
          </p:cNvPr>
          <p:cNvSpPr>
            <a:spLocks noGrp="1"/>
          </p:cNvSpPr>
          <p:nvPr>
            <p:ph type="body" sz="quarter" idx="14"/>
          </p:nvPr>
        </p:nvSpPr>
        <p:spPr/>
        <p:txBody>
          <a:bodyPr/>
          <a:lstStyle/>
          <a:p>
            <a:endParaRPr lang="en-GB"/>
          </a:p>
        </p:txBody>
      </p:sp>
      <p:sp>
        <p:nvSpPr>
          <p:cNvPr id="39" name="Text Placeholder 38">
            <a:extLst>
              <a:ext uri="{FF2B5EF4-FFF2-40B4-BE49-F238E27FC236}">
                <a16:creationId xmlns:a16="http://schemas.microsoft.com/office/drawing/2014/main" id="{0D570761-5F87-44A8-8191-0F3DBAD2D8E4}"/>
              </a:ext>
            </a:extLst>
          </p:cNvPr>
          <p:cNvSpPr>
            <a:spLocks noGrp="1"/>
          </p:cNvSpPr>
          <p:nvPr>
            <p:ph type="body" sz="quarter" idx="26"/>
          </p:nvPr>
        </p:nvSpPr>
        <p:spPr/>
        <p:txBody>
          <a:bodyPr/>
          <a:lstStyle/>
          <a:p>
            <a:endParaRPr lang="en-GB"/>
          </a:p>
        </p:txBody>
      </p:sp>
      <p:sp>
        <p:nvSpPr>
          <p:cNvPr id="21" name="TextBox 20">
            <a:extLst>
              <a:ext uri="{FF2B5EF4-FFF2-40B4-BE49-F238E27FC236}">
                <a16:creationId xmlns:a16="http://schemas.microsoft.com/office/drawing/2014/main" id="{0695E79C-D4D0-4A00-8DF4-990A0AC66198}"/>
              </a:ext>
            </a:extLst>
          </p:cNvPr>
          <p:cNvSpPr txBox="1"/>
          <p:nvPr/>
        </p:nvSpPr>
        <p:spPr>
          <a:xfrm>
            <a:off x="863600" y="5171933"/>
            <a:ext cx="8688784" cy="707694"/>
          </a:xfrm>
          <a:prstGeom prst="rect">
            <a:avLst/>
          </a:prstGeom>
          <a:solidFill>
            <a:schemeClr val="bg1">
              <a:lumMod val="95000"/>
            </a:schemeClr>
          </a:solidFill>
        </p:spPr>
        <p:txBody>
          <a:bodyPr wrap="square" rtlCol="0">
            <a:spAutoFit/>
          </a:bodyPr>
          <a:lstStyle/>
          <a:p>
            <a:pPr defTabSz="914377"/>
            <a:r>
              <a:rPr lang="en-GB" sz="1333">
                <a:solidFill>
                  <a:srgbClr val="585858"/>
                </a:solidFill>
                <a:latin typeface="Arial" panose="020B0604020202020204" pitchFamily="34" charset="0"/>
                <a:cs typeface="Arial" panose="020B0604020202020204" pitchFamily="34" charset="0"/>
              </a:rPr>
              <a:t>Affiliate action: </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Check &amp; validate the segments at a local level</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Adjust the characteristics or add local environmental info if required </a:t>
            </a:r>
          </a:p>
        </p:txBody>
      </p:sp>
      <p:grpSp>
        <p:nvGrpSpPr>
          <p:cNvPr id="3" name="Group 2">
            <a:extLst>
              <a:ext uri="{FF2B5EF4-FFF2-40B4-BE49-F238E27FC236}">
                <a16:creationId xmlns:a16="http://schemas.microsoft.com/office/drawing/2014/main" id="{8BE28A09-721C-41A3-8647-D633CBBFA06E}"/>
              </a:ext>
            </a:extLst>
          </p:cNvPr>
          <p:cNvGrpSpPr/>
          <p:nvPr/>
        </p:nvGrpSpPr>
        <p:grpSpPr>
          <a:xfrm>
            <a:off x="861274" y="1670112"/>
            <a:ext cx="2295799" cy="3227376"/>
            <a:chOff x="6728865" y="1287943"/>
            <a:chExt cx="1721849" cy="2420532"/>
          </a:xfrm>
        </p:grpSpPr>
        <p:sp>
          <p:nvSpPr>
            <p:cNvPr id="23" name="Rectangle 22">
              <a:extLst>
                <a:ext uri="{FF2B5EF4-FFF2-40B4-BE49-F238E27FC236}">
                  <a16:creationId xmlns:a16="http://schemas.microsoft.com/office/drawing/2014/main" id="{DB5BA91F-2DA0-41EF-AED2-098713A47018}"/>
                </a:ext>
              </a:extLst>
            </p:cNvPr>
            <p:cNvSpPr/>
            <p:nvPr/>
          </p:nvSpPr>
          <p:spPr>
            <a:xfrm>
              <a:off x="6728865" y="1720025"/>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15699"/>
                  </a:solidFill>
                  <a:latin typeface="Arial" panose="020B0604020202020204" pitchFamily="34" charset="0"/>
                  <a:cs typeface="Arial" panose="020B0604020202020204" pitchFamily="34" charset="0"/>
                </a:rPr>
                <a:t>Early adopters </a:t>
              </a:r>
              <a:r>
                <a:rPr lang="en-GB" sz="1333">
                  <a:solidFill>
                    <a:srgbClr val="585858"/>
                  </a:solidFill>
                  <a:latin typeface="Arial" panose="020B0604020202020204" pitchFamily="34" charset="0"/>
                  <a:cs typeface="Arial" panose="020B0604020202020204" pitchFamily="34" charset="0"/>
                </a:rPr>
                <a:t>who perceive differences in JAK1</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Not tied to the rules but follow the science</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efficacy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Seek patient feedback to be seen as hero </a:t>
              </a:r>
            </a:p>
            <a:p>
              <a:pPr defTabSz="914377">
                <a:spcBef>
                  <a:spcPts val="800"/>
                </a:spcBef>
              </a:pPr>
              <a:r>
                <a:rPr lang="en-GB" sz="1200" i="1">
                  <a:solidFill>
                    <a:srgbClr val="A15699"/>
                  </a:solidFill>
                  <a:latin typeface="Arial" panose="020B0604020202020204" pitchFamily="34" charset="0"/>
                  <a:cs typeface="Arial" panose="020B0604020202020204" pitchFamily="34" charset="0"/>
                </a:rPr>
                <a:t>“I am confident I can get the best outcome possible for each patient”</a:t>
              </a:r>
            </a:p>
          </p:txBody>
        </p:sp>
        <p:grpSp>
          <p:nvGrpSpPr>
            <p:cNvPr id="16" name="Group 15">
              <a:extLst>
                <a:ext uri="{FF2B5EF4-FFF2-40B4-BE49-F238E27FC236}">
                  <a16:creationId xmlns:a16="http://schemas.microsoft.com/office/drawing/2014/main" id="{738C782A-5C8A-43E8-AC6D-B4AC938CDECA}"/>
                </a:ext>
              </a:extLst>
            </p:cNvPr>
            <p:cNvGrpSpPr>
              <a:grpSpLocks noChangeAspect="1"/>
            </p:cNvGrpSpPr>
            <p:nvPr/>
          </p:nvGrpSpPr>
          <p:grpSpPr>
            <a:xfrm>
              <a:off x="6728865" y="1287943"/>
              <a:ext cx="1721849" cy="612000"/>
              <a:chOff x="659036" y="1123168"/>
              <a:chExt cx="2616820" cy="930102"/>
            </a:xfrm>
            <a:solidFill>
              <a:schemeClr val="accent6">
                <a:lumMod val="75000"/>
              </a:schemeClr>
            </a:solidFill>
          </p:grpSpPr>
          <p:sp>
            <p:nvSpPr>
              <p:cNvPr id="17" name="Rectangle: Rounded Corners 16">
                <a:extLst>
                  <a:ext uri="{FF2B5EF4-FFF2-40B4-BE49-F238E27FC236}">
                    <a16:creationId xmlns:a16="http://schemas.microsoft.com/office/drawing/2014/main" id="{227FFC70-1C57-4634-B50D-438DA5EB838D}"/>
                  </a:ext>
                </a:extLst>
              </p:cNvPr>
              <p:cNvSpPr/>
              <p:nvPr/>
            </p:nvSpPr>
            <p:spPr>
              <a:xfrm>
                <a:off x="659036" y="1347788"/>
                <a:ext cx="1944216" cy="432048"/>
              </a:xfrm>
              <a:prstGeom prst="roundRect">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Mavericks</a:t>
                </a:r>
              </a:p>
            </p:txBody>
          </p:sp>
          <p:sp>
            <p:nvSpPr>
              <p:cNvPr id="18" name="Oval 17">
                <a:extLst>
                  <a:ext uri="{FF2B5EF4-FFF2-40B4-BE49-F238E27FC236}">
                    <a16:creationId xmlns:a16="http://schemas.microsoft.com/office/drawing/2014/main" id="{02728508-312E-4097-B50B-173318D10D51}"/>
                  </a:ext>
                </a:extLst>
              </p:cNvPr>
              <p:cNvSpPr/>
              <p:nvPr/>
            </p:nvSpPr>
            <p:spPr>
              <a:xfrm>
                <a:off x="2267744" y="1123168"/>
                <a:ext cx="1008112" cy="930102"/>
              </a:xfrm>
              <a:prstGeom prst="ellipse">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13" name="Picture 12" descr="A picture containing clock, drawing, room&#10;&#10;Description automatically generated">
              <a:extLst>
                <a:ext uri="{FF2B5EF4-FFF2-40B4-BE49-F238E27FC236}">
                  <a16:creationId xmlns:a16="http://schemas.microsoft.com/office/drawing/2014/main" id="{0F035D4B-F219-4020-BB62-6BE10AF883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13048" y="1292329"/>
              <a:ext cx="612000" cy="612000"/>
            </a:xfrm>
            <a:prstGeom prst="rect">
              <a:avLst/>
            </a:prstGeom>
            <a:ln>
              <a:noFill/>
            </a:ln>
          </p:spPr>
        </p:pic>
      </p:grpSp>
      <p:grpSp>
        <p:nvGrpSpPr>
          <p:cNvPr id="6" name="Group 5">
            <a:extLst>
              <a:ext uri="{FF2B5EF4-FFF2-40B4-BE49-F238E27FC236}">
                <a16:creationId xmlns:a16="http://schemas.microsoft.com/office/drawing/2014/main" id="{EA4B13C9-6CDC-4254-A1FA-A671A8BA40ED}"/>
              </a:ext>
            </a:extLst>
          </p:cNvPr>
          <p:cNvGrpSpPr/>
          <p:nvPr/>
        </p:nvGrpSpPr>
        <p:grpSpPr>
          <a:xfrm>
            <a:off x="3534932" y="1695125"/>
            <a:ext cx="2314601" cy="3202364"/>
            <a:chOff x="2651198" y="1271343"/>
            <a:chExt cx="1735951" cy="2401773"/>
          </a:xfrm>
        </p:grpSpPr>
        <p:sp>
          <p:nvSpPr>
            <p:cNvPr id="33" name="Rectangle 32">
              <a:extLst>
                <a:ext uri="{FF2B5EF4-FFF2-40B4-BE49-F238E27FC236}">
                  <a16:creationId xmlns:a16="http://schemas.microsoft.com/office/drawing/2014/main" id="{1AA4C34B-63F5-46FF-8432-41FF7B340B0F}"/>
                </a:ext>
              </a:extLst>
            </p:cNvPr>
            <p:cNvSpPr/>
            <p:nvPr/>
          </p:nvSpPr>
          <p:spPr>
            <a:xfrm>
              <a:off x="2651198" y="1684666"/>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8986"/>
                  </a:solidFill>
                  <a:latin typeface="Arial" panose="020B0604020202020204" pitchFamily="34" charset="0"/>
                  <a:cs typeface="Arial" panose="020B0604020202020204" pitchFamily="34" charset="0"/>
                </a:rPr>
                <a:t>Rule breakers </a:t>
              </a:r>
              <a:r>
                <a:rPr lang="en-GB" sz="1333">
                  <a:solidFill>
                    <a:srgbClr val="585858"/>
                  </a:solidFill>
                  <a:latin typeface="Arial" panose="020B0604020202020204" pitchFamily="34" charset="0"/>
                  <a:cs typeface="Arial" panose="020B0604020202020204" pitchFamily="34" charset="0"/>
                </a:rPr>
                <a:t>(within reason) due to strong trust in </a:t>
              </a:r>
              <a:r>
                <a:rPr lang="en-GB" sz="1333">
                  <a:solidFill>
                    <a:srgbClr val="008986"/>
                  </a:solidFill>
                  <a:latin typeface="Arial" panose="020B0604020202020204" pitchFamily="34" charset="0"/>
                  <a:cs typeface="Arial" panose="020B0604020202020204" pitchFamily="34" charset="0"/>
                </a:rPr>
                <a:t>own experience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Work around the rules when needed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safety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Rely on their own experience</a:t>
              </a:r>
            </a:p>
            <a:p>
              <a:pPr defTabSz="914377">
                <a:spcBef>
                  <a:spcPts val="800"/>
                </a:spcBef>
              </a:pPr>
              <a:r>
                <a:rPr lang="en-GB" sz="1200" i="1">
                  <a:solidFill>
                    <a:srgbClr val="008986"/>
                  </a:solidFill>
                  <a:latin typeface="Arial" panose="020B0604020202020204" pitchFamily="34" charset="0"/>
                  <a:cs typeface="Arial" panose="020B0604020202020204" pitchFamily="34" charset="0"/>
                </a:rPr>
                <a:t>“In my experience sometimes you need to bend the rules”</a:t>
              </a:r>
            </a:p>
          </p:txBody>
        </p:sp>
        <p:grpSp>
          <p:nvGrpSpPr>
            <p:cNvPr id="19" name="Group 18">
              <a:extLst>
                <a:ext uri="{FF2B5EF4-FFF2-40B4-BE49-F238E27FC236}">
                  <a16:creationId xmlns:a16="http://schemas.microsoft.com/office/drawing/2014/main" id="{D19D6B8B-D4CF-4AE9-95D6-E09E183C4734}"/>
                </a:ext>
              </a:extLst>
            </p:cNvPr>
            <p:cNvGrpSpPr>
              <a:grpSpLocks noChangeAspect="1"/>
            </p:cNvGrpSpPr>
            <p:nvPr/>
          </p:nvGrpSpPr>
          <p:grpSpPr>
            <a:xfrm>
              <a:off x="2665300" y="1271343"/>
              <a:ext cx="1721849" cy="612000"/>
              <a:chOff x="3426126" y="1303239"/>
              <a:chExt cx="2616820" cy="930102"/>
            </a:xfrm>
            <a:solidFill>
              <a:srgbClr val="008986"/>
            </a:solidFill>
          </p:grpSpPr>
          <p:sp>
            <p:nvSpPr>
              <p:cNvPr id="14" name="Rectangle: Rounded Corners 13">
                <a:extLst>
                  <a:ext uri="{FF2B5EF4-FFF2-40B4-BE49-F238E27FC236}">
                    <a16:creationId xmlns:a16="http://schemas.microsoft.com/office/drawing/2014/main" id="{57C8A442-A6A7-4BE1-BEF9-2E9983B7B437}"/>
                  </a:ext>
                </a:extLst>
              </p:cNvPr>
              <p:cNvSpPr/>
              <p:nvPr/>
            </p:nvSpPr>
            <p:spPr>
              <a:xfrm>
                <a:off x="3426126" y="1527859"/>
                <a:ext cx="1944216" cy="432048"/>
              </a:xfrm>
              <a:prstGeom prst="roundRect">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Pragmatists</a:t>
                </a:r>
              </a:p>
            </p:txBody>
          </p:sp>
          <p:sp>
            <p:nvSpPr>
              <p:cNvPr id="15" name="Oval 14">
                <a:extLst>
                  <a:ext uri="{FF2B5EF4-FFF2-40B4-BE49-F238E27FC236}">
                    <a16:creationId xmlns:a16="http://schemas.microsoft.com/office/drawing/2014/main" id="{5115F08C-154F-4A24-B397-73B6CC7211AF}"/>
                  </a:ext>
                </a:extLst>
              </p:cNvPr>
              <p:cNvSpPr/>
              <p:nvPr/>
            </p:nvSpPr>
            <p:spPr>
              <a:xfrm>
                <a:off x="5034834" y="1303239"/>
                <a:ext cx="1008112" cy="930102"/>
              </a:xfrm>
              <a:prstGeom prst="ellipse">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5" name="Picture 24" descr="A close up of a sign&#10;&#10;Description automatically generated">
              <a:extLst>
                <a:ext uri="{FF2B5EF4-FFF2-40B4-BE49-F238E27FC236}">
                  <a16:creationId xmlns:a16="http://schemas.microsoft.com/office/drawing/2014/main" id="{2C6C083F-33A9-49DD-A5B0-FC1B9B0E7E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2076" y="1271343"/>
              <a:ext cx="612000" cy="612000"/>
            </a:xfrm>
            <a:prstGeom prst="rect">
              <a:avLst/>
            </a:prstGeom>
          </p:spPr>
        </p:pic>
      </p:grpSp>
      <p:grpSp>
        <p:nvGrpSpPr>
          <p:cNvPr id="5" name="Group 4">
            <a:extLst>
              <a:ext uri="{FF2B5EF4-FFF2-40B4-BE49-F238E27FC236}">
                <a16:creationId xmlns:a16="http://schemas.microsoft.com/office/drawing/2014/main" id="{7A297410-0C5F-4955-9C76-C8DEACE1B18F}"/>
              </a:ext>
            </a:extLst>
          </p:cNvPr>
          <p:cNvGrpSpPr/>
          <p:nvPr/>
        </p:nvGrpSpPr>
        <p:grpSpPr>
          <a:xfrm>
            <a:off x="6281602" y="1703437"/>
            <a:ext cx="2295799" cy="3214785"/>
            <a:chOff x="4697083" y="1287943"/>
            <a:chExt cx="1721849" cy="2411089"/>
          </a:xfrm>
        </p:grpSpPr>
        <p:sp>
          <p:nvSpPr>
            <p:cNvPr id="31" name="Rectangle 30">
              <a:extLst>
                <a:ext uri="{FF2B5EF4-FFF2-40B4-BE49-F238E27FC236}">
                  <a16:creationId xmlns:a16="http://schemas.microsoft.com/office/drawing/2014/main" id="{34480BF3-9CFE-4CDD-A2FE-03EF0DB62DA2}"/>
                </a:ext>
              </a:extLst>
            </p:cNvPr>
            <p:cNvSpPr/>
            <p:nvPr/>
          </p:nvSpPr>
          <p:spPr>
            <a:xfrm>
              <a:off x="4708906" y="1710582"/>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0B266"/>
                  </a:solidFill>
                  <a:latin typeface="Arial" panose="020B0604020202020204" pitchFamily="34" charset="0"/>
                  <a:cs typeface="Arial" panose="020B0604020202020204" pitchFamily="34" charset="0"/>
                </a:rPr>
                <a:t>Patient-centric, </a:t>
              </a:r>
              <a:r>
                <a:rPr lang="en-GB" sz="1333">
                  <a:solidFill>
                    <a:srgbClr val="585858"/>
                  </a:solidFill>
                  <a:latin typeface="Arial" panose="020B0604020202020204" pitchFamily="34" charset="0"/>
                  <a:cs typeface="Arial" panose="020B0604020202020204" pitchFamily="34" charset="0"/>
                </a:rPr>
                <a:t>want</a:t>
              </a:r>
              <a:r>
                <a:rPr lang="en-GB" sz="1333">
                  <a:solidFill>
                    <a:srgbClr val="A0B266"/>
                  </a:solidFill>
                  <a:latin typeface="Arial" panose="020B0604020202020204" pitchFamily="34" charset="0"/>
                  <a:cs typeface="Arial" panose="020B0604020202020204" pitchFamily="34" charset="0"/>
                </a:rPr>
                <a:t> balanced treatment </a:t>
              </a:r>
              <a:r>
                <a:rPr lang="en-GB" sz="1333">
                  <a:solidFill>
                    <a:srgbClr val="585858"/>
                  </a:solidFill>
                  <a:latin typeface="Arial" panose="020B0604020202020204" pitchFamily="34" charset="0"/>
                  <a:cs typeface="Arial" panose="020B0604020202020204" pitchFamily="34" charset="0"/>
                </a:rPr>
                <a:t>within the</a:t>
              </a:r>
              <a:r>
                <a:rPr lang="en-GB" sz="1333">
                  <a:solidFill>
                    <a:srgbClr val="A0B266"/>
                  </a:solidFill>
                  <a:latin typeface="Arial" panose="020B0604020202020204" pitchFamily="34" charset="0"/>
                  <a:cs typeface="Arial" panose="020B0604020202020204" pitchFamily="34" charset="0"/>
                </a:rPr>
                <a:t> guidelines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Most reward from improving patients’ lives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Looks to peers for reference</a:t>
              </a:r>
            </a:p>
            <a:p>
              <a:pPr defTabSz="914377"/>
              <a:r>
                <a:rPr lang="en-GB" sz="1200" i="1">
                  <a:solidFill>
                    <a:srgbClr val="A0B266">
                      <a:lumMod val="75000"/>
                    </a:srgbClr>
                  </a:solidFill>
                  <a:latin typeface="Arial" panose="020B0604020202020204" pitchFamily="34" charset="0"/>
                  <a:cs typeface="Arial" panose="020B0604020202020204" pitchFamily="34" charset="0"/>
                </a:rPr>
                <a:t>“I can do the best for my patients by following the data &amp; guidelines”</a:t>
              </a:r>
            </a:p>
          </p:txBody>
        </p:sp>
        <p:grpSp>
          <p:nvGrpSpPr>
            <p:cNvPr id="20" name="Group 19">
              <a:extLst>
                <a:ext uri="{FF2B5EF4-FFF2-40B4-BE49-F238E27FC236}">
                  <a16:creationId xmlns:a16="http://schemas.microsoft.com/office/drawing/2014/main" id="{1269EB2D-DB48-4AB7-B17D-9A3CFC0217BD}"/>
                </a:ext>
              </a:extLst>
            </p:cNvPr>
            <p:cNvGrpSpPr>
              <a:grpSpLocks noChangeAspect="1"/>
            </p:cNvGrpSpPr>
            <p:nvPr/>
          </p:nvGrpSpPr>
          <p:grpSpPr>
            <a:xfrm>
              <a:off x="4697083" y="1287943"/>
              <a:ext cx="1721849" cy="612000"/>
              <a:chOff x="642888" y="2468936"/>
              <a:chExt cx="2616820" cy="930102"/>
            </a:xfrm>
          </p:grpSpPr>
          <p:sp>
            <p:nvSpPr>
              <p:cNvPr id="10" name="Rectangle: Rounded Corners 9">
                <a:extLst>
                  <a:ext uri="{FF2B5EF4-FFF2-40B4-BE49-F238E27FC236}">
                    <a16:creationId xmlns:a16="http://schemas.microsoft.com/office/drawing/2014/main" id="{7D3104C9-165E-4691-8AB5-67C7DF9EB419}"/>
                  </a:ext>
                </a:extLst>
              </p:cNvPr>
              <p:cNvSpPr/>
              <p:nvPr/>
            </p:nvSpPr>
            <p:spPr>
              <a:xfrm>
                <a:off x="642888" y="2693556"/>
                <a:ext cx="1944216" cy="432048"/>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r>
                  <a:rPr lang="en-GB" sz="1333">
                    <a:solidFill>
                      <a:srgbClr val="FFFFFF"/>
                    </a:solidFill>
                    <a:latin typeface="Arial" panose="020B0604020202020204" pitchFamily="34" charset="0"/>
                    <a:cs typeface="Arial" panose="020B0604020202020204" pitchFamily="34" charset="0"/>
                  </a:rPr>
                  <a:t>Compassionates </a:t>
                </a:r>
              </a:p>
            </p:txBody>
          </p:sp>
          <p:sp>
            <p:nvSpPr>
              <p:cNvPr id="11" name="Oval 10">
                <a:extLst>
                  <a:ext uri="{FF2B5EF4-FFF2-40B4-BE49-F238E27FC236}">
                    <a16:creationId xmlns:a16="http://schemas.microsoft.com/office/drawing/2014/main" id="{0001B28E-B3A1-48C7-A914-54E2F975724D}"/>
                  </a:ext>
                </a:extLst>
              </p:cNvPr>
              <p:cNvSpPr/>
              <p:nvPr/>
            </p:nvSpPr>
            <p:spPr>
              <a:xfrm>
                <a:off x="2251596" y="2468936"/>
                <a:ext cx="1008112" cy="930102"/>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7" name="Picture 26">
              <a:extLst>
                <a:ext uri="{FF2B5EF4-FFF2-40B4-BE49-F238E27FC236}">
                  <a16:creationId xmlns:a16="http://schemas.microsoft.com/office/drawing/2014/main" id="{5164ACD5-E323-495C-AB8A-83A1FC2B70D2}"/>
                </a:ext>
              </a:extLst>
            </p:cNvPr>
            <p:cNvPicPr>
              <a:picLocks noChangeAspect="1"/>
            </p:cNvPicPr>
            <p:nvPr/>
          </p:nvPicPr>
          <p:blipFill>
            <a:blip r:embed="rId4"/>
            <a:stretch>
              <a:fillRect/>
            </a:stretch>
          </p:blipFill>
          <p:spPr>
            <a:xfrm>
              <a:off x="5791374" y="1297259"/>
              <a:ext cx="612000" cy="612000"/>
            </a:xfrm>
            <a:prstGeom prst="rect">
              <a:avLst/>
            </a:prstGeom>
          </p:spPr>
        </p:pic>
      </p:grpSp>
      <p:grpSp>
        <p:nvGrpSpPr>
          <p:cNvPr id="7" name="Group 6">
            <a:extLst>
              <a:ext uri="{FF2B5EF4-FFF2-40B4-BE49-F238E27FC236}">
                <a16:creationId xmlns:a16="http://schemas.microsoft.com/office/drawing/2014/main" id="{AB86510E-A81E-4C8C-8838-18E302BD45FF}"/>
              </a:ext>
            </a:extLst>
          </p:cNvPr>
          <p:cNvGrpSpPr/>
          <p:nvPr/>
        </p:nvGrpSpPr>
        <p:grpSpPr>
          <a:xfrm>
            <a:off x="8977519" y="1695124"/>
            <a:ext cx="2300781" cy="3218907"/>
            <a:chOff x="629780" y="1271343"/>
            <a:chExt cx="1725586" cy="2414180"/>
          </a:xfrm>
        </p:grpSpPr>
        <p:sp>
          <p:nvSpPr>
            <p:cNvPr id="35" name="Rectangle 34">
              <a:extLst>
                <a:ext uri="{FF2B5EF4-FFF2-40B4-BE49-F238E27FC236}">
                  <a16:creationId xmlns:a16="http://schemas.microsoft.com/office/drawing/2014/main" id="{AEFAEC69-4FFC-4AC4-A64F-9E85E055191F}"/>
                </a:ext>
              </a:extLst>
            </p:cNvPr>
            <p:cNvSpPr/>
            <p:nvPr/>
          </p:nvSpPr>
          <p:spPr>
            <a:xfrm>
              <a:off x="629780" y="1697073"/>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5DAB"/>
                  </a:solidFill>
                  <a:latin typeface="Arial" panose="020B0604020202020204" pitchFamily="34" charset="0"/>
                  <a:cs typeface="Arial" panose="020B0604020202020204" pitchFamily="34" charset="0"/>
                </a:rPr>
                <a:t>Conservative, </a:t>
              </a:r>
              <a:r>
                <a:rPr lang="en-GB" sz="1333">
                  <a:solidFill>
                    <a:srgbClr val="585858"/>
                  </a:solidFill>
                  <a:latin typeface="Arial" panose="020B0604020202020204" pitchFamily="34" charset="0"/>
                  <a:cs typeface="Arial" panose="020B0604020202020204" pitchFamily="34" charset="0"/>
                </a:rPr>
                <a:t>risk averse, and late </a:t>
              </a:r>
              <a:r>
                <a:rPr lang="en-GB" sz="1333">
                  <a:solidFill>
                    <a:srgbClr val="005DAB"/>
                  </a:solidFill>
                  <a:latin typeface="Arial" panose="020B0604020202020204" pitchFamily="34" charset="0"/>
                  <a:cs typeface="Arial" panose="020B0604020202020204" pitchFamily="34" charset="0"/>
                </a:rPr>
                <a:t>adopters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Safety focused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a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own experience to efficiently save a challenge</a:t>
              </a:r>
            </a:p>
            <a:p>
              <a:pPr defTabSz="914377">
                <a:spcBef>
                  <a:spcPts val="800"/>
                </a:spcBef>
              </a:pPr>
              <a:r>
                <a:rPr lang="en-GB" sz="1200" i="1">
                  <a:solidFill>
                    <a:srgbClr val="005DAB"/>
                  </a:solidFill>
                  <a:latin typeface="Arial" panose="020B0604020202020204" pitchFamily="34" charset="0"/>
                  <a:cs typeface="Arial" panose="020B0604020202020204" pitchFamily="34" charset="0"/>
                </a:rPr>
                <a:t>“Sticking to what I know is the most effective way to manage my caseload”</a:t>
              </a:r>
            </a:p>
          </p:txBody>
        </p:sp>
        <p:grpSp>
          <p:nvGrpSpPr>
            <p:cNvPr id="12" name="Group 11">
              <a:extLst>
                <a:ext uri="{FF2B5EF4-FFF2-40B4-BE49-F238E27FC236}">
                  <a16:creationId xmlns:a16="http://schemas.microsoft.com/office/drawing/2014/main" id="{BAF4415F-77E3-4F61-A038-C943AD33513A}"/>
                </a:ext>
              </a:extLst>
            </p:cNvPr>
            <p:cNvGrpSpPr>
              <a:grpSpLocks noChangeAspect="1"/>
            </p:cNvGrpSpPr>
            <p:nvPr/>
          </p:nvGrpSpPr>
          <p:grpSpPr>
            <a:xfrm>
              <a:off x="633517" y="1271343"/>
              <a:ext cx="1721849" cy="612000"/>
              <a:chOff x="659036" y="1123168"/>
              <a:chExt cx="2616820" cy="930102"/>
            </a:xfrm>
          </p:grpSpPr>
          <p:sp>
            <p:nvSpPr>
              <p:cNvPr id="8" name="Rectangle: Rounded Corners 7">
                <a:extLst>
                  <a:ext uri="{FF2B5EF4-FFF2-40B4-BE49-F238E27FC236}">
                    <a16:creationId xmlns:a16="http://schemas.microsoft.com/office/drawing/2014/main" id="{1EB41ACB-74B2-4D33-BF6F-854A60DCAB4E}"/>
                  </a:ext>
                </a:extLst>
              </p:cNvPr>
              <p:cNvSpPr/>
              <p:nvPr/>
            </p:nvSpPr>
            <p:spPr>
              <a:xfrm>
                <a:off x="659036" y="1347788"/>
                <a:ext cx="194421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Conformists </a:t>
                </a:r>
              </a:p>
            </p:txBody>
          </p:sp>
          <p:sp>
            <p:nvSpPr>
              <p:cNvPr id="9" name="Oval 8">
                <a:extLst>
                  <a:ext uri="{FF2B5EF4-FFF2-40B4-BE49-F238E27FC236}">
                    <a16:creationId xmlns:a16="http://schemas.microsoft.com/office/drawing/2014/main" id="{0E5C401E-545D-494B-86DD-2C3AF9FBF73D}"/>
                  </a:ext>
                </a:extLst>
              </p:cNvPr>
              <p:cNvSpPr/>
              <p:nvPr/>
            </p:nvSpPr>
            <p:spPr>
              <a:xfrm>
                <a:off x="2267744" y="1123168"/>
                <a:ext cx="1008112" cy="930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9" name="Picture 28">
              <a:extLst>
                <a:ext uri="{FF2B5EF4-FFF2-40B4-BE49-F238E27FC236}">
                  <a16:creationId xmlns:a16="http://schemas.microsoft.com/office/drawing/2014/main" id="{CFD1CDF2-E7BD-4377-8764-B66E5192267C}"/>
                </a:ext>
              </a:extLst>
            </p:cNvPr>
            <p:cNvPicPr>
              <a:picLocks noChangeAspect="1"/>
            </p:cNvPicPr>
            <p:nvPr/>
          </p:nvPicPr>
          <p:blipFill>
            <a:blip r:embed="rId5"/>
            <a:stretch>
              <a:fillRect/>
            </a:stretch>
          </p:blipFill>
          <p:spPr>
            <a:xfrm>
              <a:off x="1725874" y="1271343"/>
              <a:ext cx="612000" cy="612000"/>
            </a:xfrm>
            <a:prstGeom prst="rect">
              <a:avLst/>
            </a:prstGeom>
          </p:spPr>
        </p:pic>
      </p:grpSp>
      <p:sp>
        <p:nvSpPr>
          <p:cNvPr id="22" name="TextBox 21">
            <a:extLst>
              <a:ext uri="{FF2B5EF4-FFF2-40B4-BE49-F238E27FC236}">
                <a16:creationId xmlns:a16="http://schemas.microsoft.com/office/drawing/2014/main" id="{7ECD2621-4535-4A9A-AD55-D5CCDFCBF08B}"/>
              </a:ext>
            </a:extLst>
          </p:cNvPr>
          <p:cNvSpPr txBox="1"/>
          <p:nvPr/>
        </p:nvSpPr>
        <p:spPr>
          <a:xfrm>
            <a:off x="863599" y="1199831"/>
            <a:ext cx="10790768" cy="318100"/>
          </a:xfrm>
          <a:prstGeom prst="rect">
            <a:avLst/>
          </a:prstGeom>
          <a:noFill/>
        </p:spPr>
        <p:txBody>
          <a:bodyPr wrap="square" rtlCol="0">
            <a:spAutoFit/>
          </a:bodyPr>
          <a:lstStyle/>
          <a:p>
            <a:pPr defTabSz="914377">
              <a:defRPr/>
            </a:pPr>
            <a:r>
              <a:rPr lang="en-GB" sz="1467">
                <a:solidFill>
                  <a:srgbClr val="585858"/>
                </a:solidFill>
                <a:latin typeface="Arial" panose="020B0604020202020204"/>
              </a:rPr>
              <a:t>In depth research into the different customer types enables us to better tailor our communication &amp; approach</a:t>
            </a:r>
          </a:p>
        </p:txBody>
      </p:sp>
    </p:spTree>
    <p:extLst>
      <p:ext uri="{BB962C8B-B14F-4D97-AF65-F5344CB8AC3E}">
        <p14:creationId xmlns:p14="http://schemas.microsoft.com/office/powerpoint/2010/main" val="2626004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CAE5D4-B6BB-4D36-A905-AF0AA5B15411}"/>
              </a:ext>
            </a:extLst>
          </p:cNvPr>
          <p:cNvSpPr>
            <a:spLocks noGrp="1"/>
          </p:cNvSpPr>
          <p:nvPr>
            <p:ph type="sldNum" sz="quarter" idx="11"/>
          </p:nvPr>
        </p:nvSpPr>
        <p:spPr/>
        <p:txBody>
          <a:bodyPr/>
          <a:lstStyle/>
          <a:p>
            <a:pPr defTabSz="914377">
              <a:defRPr/>
            </a:pPr>
            <a:fld id="{D8D877B3-D348-4611-9BDB-C5374591D951}" type="slidenum">
              <a:rPr lang="en-US">
                <a:solidFill>
                  <a:srgbClr val="000000">
                    <a:alpha val="50000"/>
                  </a:srgbClr>
                </a:solidFill>
                <a:latin typeface="Arial" panose="020B0604020202020204"/>
              </a:rPr>
              <a:pPr defTabSz="914377">
                <a:defRPr/>
              </a:pPr>
              <a:t>36</a:t>
            </a:fld>
            <a:endParaRPr lang="en-US">
              <a:solidFill>
                <a:srgbClr val="000000">
                  <a:alpha val="50000"/>
                </a:srgbClr>
              </a:solidFill>
              <a:latin typeface="Arial" panose="020B0604020202020204"/>
            </a:endParaRPr>
          </a:p>
        </p:txBody>
      </p:sp>
      <p:sp>
        <p:nvSpPr>
          <p:cNvPr id="3" name="Title 2">
            <a:extLst>
              <a:ext uri="{FF2B5EF4-FFF2-40B4-BE49-F238E27FC236}">
                <a16:creationId xmlns:a16="http://schemas.microsoft.com/office/drawing/2014/main" id="{73F73983-3D6E-4687-ABC5-CC65C1C288EC}"/>
              </a:ext>
            </a:extLst>
          </p:cNvPr>
          <p:cNvSpPr>
            <a:spLocks noGrp="1"/>
          </p:cNvSpPr>
          <p:nvPr>
            <p:ph type="title"/>
          </p:nvPr>
        </p:nvSpPr>
        <p:spPr>
          <a:xfrm>
            <a:off x="852312" y="404765"/>
            <a:ext cx="10464800" cy="853279"/>
          </a:xfrm>
        </p:spPr>
        <p:txBody>
          <a:bodyPr>
            <a:normAutofit/>
          </a:bodyPr>
          <a:lstStyle/>
          <a:p>
            <a:r>
              <a:rPr lang="en-GB"/>
              <a:t>Snapshot of segments through a behavioural lens</a:t>
            </a:r>
          </a:p>
        </p:txBody>
      </p:sp>
      <p:sp>
        <p:nvSpPr>
          <p:cNvPr id="8" name="Text Placeholder 7">
            <a:extLst>
              <a:ext uri="{FF2B5EF4-FFF2-40B4-BE49-F238E27FC236}">
                <a16:creationId xmlns:a16="http://schemas.microsoft.com/office/drawing/2014/main" id="{B0AFE235-35EC-4050-977E-BFDD7C16E83B}"/>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id="{719DB79D-5448-47CA-B6DA-FF551CED2F43}"/>
              </a:ext>
            </a:extLst>
          </p:cNvPr>
          <p:cNvSpPr>
            <a:spLocks noGrp="1"/>
          </p:cNvSpPr>
          <p:nvPr>
            <p:ph type="body" sz="quarter" idx="26"/>
          </p:nvPr>
        </p:nvSpPr>
        <p:spPr/>
        <p:txBody>
          <a:bodyPr/>
          <a:lstStyle/>
          <a:p>
            <a:endParaRPr lang="en-GB"/>
          </a:p>
        </p:txBody>
      </p:sp>
      <p:sp>
        <p:nvSpPr>
          <p:cNvPr id="11" name="Rectangle 10">
            <a:extLst>
              <a:ext uri="{FF2B5EF4-FFF2-40B4-BE49-F238E27FC236}">
                <a16:creationId xmlns:a16="http://schemas.microsoft.com/office/drawing/2014/main" id="{8E46B259-C3B5-4797-9F4C-16CEBFAD2C49}"/>
              </a:ext>
            </a:extLst>
          </p:cNvPr>
          <p:cNvSpPr/>
          <p:nvPr/>
        </p:nvSpPr>
        <p:spPr>
          <a:xfrm>
            <a:off x="863600" y="1901822"/>
            <a:ext cx="2480504" cy="646331"/>
          </a:xfrm>
          <a:prstGeom prst="rect">
            <a:avLst/>
          </a:prstGeom>
          <a:ln>
            <a:solidFill>
              <a:schemeClr val="tx1"/>
            </a:solidFill>
          </a:ln>
        </p:spPr>
        <p:txBody>
          <a:bodyPr wrap="square">
            <a:spAutoFit/>
          </a:bodyPr>
          <a:lstStyle/>
          <a:p>
            <a:pPr defTabSz="914377">
              <a:defRPr/>
            </a:pPr>
            <a:r>
              <a:rPr lang="en-GB" sz="1200" b="1">
                <a:solidFill>
                  <a:srgbClr val="585858"/>
                </a:solidFill>
                <a:latin typeface="Arial" panose="020B0604020202020204"/>
              </a:rPr>
              <a:t>OPPORTUNITY TO NUDGE BEHAVIOUR EARLY AND LEVERAGE AS INFLUENCERS</a:t>
            </a:r>
          </a:p>
        </p:txBody>
      </p:sp>
      <p:sp>
        <p:nvSpPr>
          <p:cNvPr id="12" name="Rectangle 11">
            <a:extLst>
              <a:ext uri="{FF2B5EF4-FFF2-40B4-BE49-F238E27FC236}">
                <a16:creationId xmlns:a16="http://schemas.microsoft.com/office/drawing/2014/main" id="{56920283-5063-4535-8E9E-543DB3F2E38D}"/>
              </a:ext>
            </a:extLst>
          </p:cNvPr>
          <p:cNvSpPr/>
          <p:nvPr/>
        </p:nvSpPr>
        <p:spPr>
          <a:xfrm>
            <a:off x="9443561" y="1901822"/>
            <a:ext cx="2047855" cy="677108"/>
          </a:xfrm>
          <a:prstGeom prst="rect">
            <a:avLst/>
          </a:prstGeom>
          <a:ln>
            <a:solidFill>
              <a:schemeClr val="tx1"/>
            </a:solidFill>
          </a:ln>
        </p:spPr>
        <p:txBody>
          <a:bodyPr vert="horz" lIns="91440" tIns="45720" rIns="91440" bIns="45720" rtlCol="0" anchor="ctr">
            <a:normAutofit/>
          </a:bodyPr>
          <a:lstStyle/>
          <a:p>
            <a:pPr algn="r" defTabSz="914374">
              <a:lnSpc>
                <a:spcPct val="90000"/>
              </a:lnSpc>
              <a:spcBef>
                <a:spcPct val="0"/>
              </a:spcBef>
              <a:defRPr/>
            </a:pPr>
            <a:r>
              <a:rPr lang="en-GB" sz="1200" b="1">
                <a:solidFill>
                  <a:srgbClr val="585858"/>
                </a:solidFill>
                <a:latin typeface="Arial" panose="020B0604020202020204"/>
              </a:rPr>
              <a:t>LONG TERM APPROACH NEEDED FOR BEHAVIOUR CHANGE </a:t>
            </a:r>
          </a:p>
        </p:txBody>
      </p:sp>
      <p:cxnSp>
        <p:nvCxnSpPr>
          <p:cNvPr id="14" name="Straight Arrow Connector 13">
            <a:extLst>
              <a:ext uri="{FF2B5EF4-FFF2-40B4-BE49-F238E27FC236}">
                <a16:creationId xmlns:a16="http://schemas.microsoft.com/office/drawing/2014/main" id="{4D081478-9844-4243-860E-5E31E9EAD1D6}"/>
              </a:ext>
            </a:extLst>
          </p:cNvPr>
          <p:cNvCxnSpPr>
            <a:cxnSpLocks/>
          </p:cNvCxnSpPr>
          <p:nvPr/>
        </p:nvCxnSpPr>
        <p:spPr>
          <a:xfrm flipV="1">
            <a:off x="561713" y="3014220"/>
            <a:ext cx="1117275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B6991E-114D-42F6-AEA7-58C15B5873B2}"/>
              </a:ext>
            </a:extLst>
          </p:cNvPr>
          <p:cNvSpPr txBox="1"/>
          <p:nvPr/>
        </p:nvSpPr>
        <p:spPr>
          <a:xfrm>
            <a:off x="773374" y="1199831"/>
            <a:ext cx="9804988" cy="338554"/>
          </a:xfrm>
          <a:prstGeom prst="rect">
            <a:avLst/>
          </a:prstGeom>
          <a:noFill/>
        </p:spPr>
        <p:txBody>
          <a:bodyPr wrap="square" rtlCol="0">
            <a:spAutoFit/>
          </a:bodyPr>
          <a:lstStyle/>
          <a:p>
            <a:pPr defTabSz="914377">
              <a:defRPr/>
            </a:pPr>
            <a:r>
              <a:rPr lang="en-GB" sz="1600">
                <a:solidFill>
                  <a:srgbClr val="585858"/>
                </a:solidFill>
                <a:latin typeface="Arial" panose="020B0604020202020204"/>
              </a:rPr>
              <a:t>Gives direction on where to focus your resources over time to ensure successful launch and beyond</a:t>
            </a:r>
          </a:p>
        </p:txBody>
      </p:sp>
      <p:pic>
        <p:nvPicPr>
          <p:cNvPr id="17" name="Picture 16" descr="A picture containing drawing, sign&#10;&#10;Description automatically generated">
            <a:extLst>
              <a:ext uri="{FF2B5EF4-FFF2-40B4-BE49-F238E27FC236}">
                <a16:creationId xmlns:a16="http://schemas.microsoft.com/office/drawing/2014/main" id="{BDE75C94-B2E8-49DA-8563-7364913C3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161" y="2653918"/>
            <a:ext cx="720000" cy="720607"/>
          </a:xfrm>
          <a:prstGeom prst="rect">
            <a:avLst/>
          </a:prstGeom>
        </p:spPr>
      </p:pic>
      <p:pic>
        <p:nvPicPr>
          <p:cNvPr id="22" name="Picture 21" descr="A close up of a sign&#10;&#10;Description automatically generated">
            <a:extLst>
              <a:ext uri="{FF2B5EF4-FFF2-40B4-BE49-F238E27FC236}">
                <a16:creationId xmlns:a16="http://schemas.microsoft.com/office/drawing/2014/main" id="{E176F83F-58A2-46C8-AA17-F3042E9CD5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78637" y="2654220"/>
            <a:ext cx="720000" cy="720000"/>
          </a:xfrm>
          <a:prstGeom prst="rect">
            <a:avLst/>
          </a:prstGeom>
        </p:spPr>
      </p:pic>
      <p:pic>
        <p:nvPicPr>
          <p:cNvPr id="23" name="Picture 22" descr="A picture containing clock, drawing, room&#10;&#10;Description automatically generated">
            <a:extLst>
              <a:ext uri="{FF2B5EF4-FFF2-40B4-BE49-F238E27FC236}">
                <a16:creationId xmlns:a16="http://schemas.microsoft.com/office/drawing/2014/main" id="{7B84D45D-8CBB-4F97-A453-514C2C40EC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56459" y="2654220"/>
            <a:ext cx="720000" cy="720000"/>
          </a:xfrm>
          <a:prstGeom prst="rect">
            <a:avLst/>
          </a:prstGeom>
        </p:spPr>
      </p:pic>
      <p:pic>
        <p:nvPicPr>
          <p:cNvPr id="24" name="Picture 23" descr="A picture containing clock, room&#10;&#10;Description automatically generated">
            <a:extLst>
              <a:ext uri="{FF2B5EF4-FFF2-40B4-BE49-F238E27FC236}">
                <a16:creationId xmlns:a16="http://schemas.microsoft.com/office/drawing/2014/main" id="{0D3F70A3-E73A-486E-BD0C-F8B871D306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33203" y="2654220"/>
            <a:ext cx="720000" cy="720000"/>
          </a:xfrm>
          <a:prstGeom prst="rect">
            <a:avLst/>
          </a:prstGeom>
        </p:spPr>
      </p:pic>
      <p:graphicFrame>
        <p:nvGraphicFramePr>
          <p:cNvPr id="16" name="Table 4">
            <a:extLst>
              <a:ext uri="{FF2B5EF4-FFF2-40B4-BE49-F238E27FC236}">
                <a16:creationId xmlns:a16="http://schemas.microsoft.com/office/drawing/2014/main" id="{219DE5B3-2969-41A2-97CE-2FC906B88F79}"/>
              </a:ext>
            </a:extLst>
          </p:cNvPr>
          <p:cNvGraphicFramePr>
            <a:graphicFrameLocks noGrp="1"/>
          </p:cNvGraphicFramePr>
          <p:nvPr/>
        </p:nvGraphicFramePr>
        <p:xfrm>
          <a:off x="863600" y="3435291"/>
          <a:ext cx="2431745" cy="2628000"/>
        </p:xfrm>
        <a:graphic>
          <a:graphicData uri="http://schemas.openxmlformats.org/drawingml/2006/table">
            <a:tbl>
              <a:tblPr firstRow="1" bandRow="1">
                <a:tableStyleId>{5940675A-B579-460E-94D1-54222C63F5DA}</a:tableStyleId>
              </a:tblPr>
              <a:tblGrid>
                <a:gridCol w="2431745">
                  <a:extLst>
                    <a:ext uri="{9D8B030D-6E8A-4147-A177-3AD203B41FA5}">
                      <a16:colId xmlns:a16="http://schemas.microsoft.com/office/drawing/2014/main" val="1247050075"/>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MAVERICKS </a:t>
                      </a:r>
                      <a:r>
                        <a:rPr lang="en-GB" sz="1200" b="0">
                          <a:solidFill>
                            <a:schemeClr val="bg1"/>
                          </a:solidFill>
                          <a:latin typeface="Arial" panose="020B0604020202020204" pitchFamily="34" charset="0"/>
                          <a:cs typeface="Arial" panose="020B0604020202020204" pitchFamily="34" charset="0"/>
                        </a:rPr>
                        <a:t>(20%)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15699"/>
                    </a:solidFill>
                  </a:tcPr>
                </a:tc>
                <a:extLst>
                  <a:ext uri="{0D108BD9-81ED-4DB2-BD59-A6C34878D82A}">
                    <a16:rowId xmlns:a16="http://schemas.microsoft.com/office/drawing/2014/main" val="3380184487"/>
                  </a:ext>
                </a:extLst>
              </a:tr>
              <a:tr h="2124000">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a:solidFill>
                            <a:srgbClr val="A15699"/>
                          </a:solidFill>
                          <a:latin typeface="Arial" panose="020B0604020202020204" pitchFamily="34" charset="0"/>
                          <a:cs typeface="Arial" panose="020B0604020202020204" pitchFamily="34" charset="0"/>
                        </a:rPr>
                        <a:t>Least habitual </a:t>
                      </a:r>
                      <a:r>
                        <a:rPr lang="en-GB" sz="1200">
                          <a:solidFill>
                            <a:srgbClr val="A15699"/>
                          </a:solidFill>
                          <a:latin typeface="Arial" panose="020B0604020202020204" pitchFamily="34" charset="0"/>
                          <a:cs typeface="Arial" panose="020B0604020202020204" pitchFamily="34" charset="0"/>
                        </a:rPr>
                        <a:t>– </a:t>
                      </a:r>
                      <a:r>
                        <a:rPr lang="en-GB" sz="1200" kern="1200">
                          <a:solidFill>
                            <a:schemeClr val="tx2"/>
                          </a:solidFill>
                          <a:latin typeface="Arial" panose="020B0604020202020204" pitchFamily="34" charset="0"/>
                          <a:ea typeface="+mn-ea"/>
                          <a:cs typeface="Arial" panose="020B0604020202020204" pitchFamily="34" charset="0"/>
                        </a:rPr>
                        <a:t>most proactive towards change</a:t>
                      </a:r>
                    </a:p>
                    <a:p>
                      <a:pPr marL="285750" indent="-285750" algn="l">
                        <a:buFont typeface="Arial" panose="020B0604020202020204" pitchFamily="34" charset="0"/>
                        <a:buChar char="•"/>
                      </a:pPr>
                      <a:endParaRPr lang="en-GB" sz="1200">
                        <a:solidFill>
                          <a:schemeClr val="tx2"/>
                        </a:solidFill>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They</a:t>
                      </a:r>
                      <a:r>
                        <a:rPr lang="en-GB" sz="1200" b="1" kern="1200">
                          <a:solidFill>
                            <a:schemeClr val="tx2"/>
                          </a:solidFill>
                          <a:latin typeface="Arial" panose="020B0604020202020204" pitchFamily="34" charset="0"/>
                          <a:ea typeface="+mn-ea"/>
                          <a:cs typeface="Arial" panose="020B0604020202020204" pitchFamily="34" charset="0"/>
                        </a:rPr>
                        <a:t> </a:t>
                      </a:r>
                      <a:r>
                        <a:rPr lang="en-GB" sz="1200" b="1" kern="1200">
                          <a:solidFill>
                            <a:srgbClr val="A15699"/>
                          </a:solidFill>
                          <a:latin typeface="Arial" panose="020B0604020202020204" pitchFamily="34" charset="0"/>
                          <a:ea typeface="+mn-ea"/>
                          <a:cs typeface="Arial" panose="020B0604020202020204" pitchFamily="34" charset="0"/>
                        </a:rPr>
                        <a:t>a</a:t>
                      </a:r>
                      <a:r>
                        <a:rPr lang="en" sz="1200" b="1" kern="1200">
                          <a:solidFill>
                            <a:srgbClr val="A15699"/>
                          </a:solidFill>
                          <a:latin typeface="Arial" panose="020B0604020202020204" pitchFamily="34" charset="0"/>
                          <a:ea typeface="+mn-ea"/>
                          <a:cs typeface="Arial" panose="020B0604020202020204" pitchFamily="34" charset="0"/>
                        </a:rPr>
                        <a:t>nchor to what’s best </a:t>
                      </a:r>
                      <a:r>
                        <a:rPr lang="en" sz="1200" kern="1200">
                          <a:solidFill>
                            <a:schemeClr val="tx2"/>
                          </a:solidFill>
                          <a:latin typeface="Arial" panose="020B0604020202020204" pitchFamily="34" charset="0"/>
                          <a:ea typeface="+mn-ea"/>
                          <a:cs typeface="Arial" panose="020B0604020202020204" pitchFamily="34" charset="0"/>
                        </a:rPr>
                        <a:t>for their patient, </a:t>
                      </a:r>
                      <a:r>
                        <a:rPr lang="en-GB" sz="1200" kern="1200">
                          <a:solidFill>
                            <a:schemeClr val="tx2"/>
                          </a:solidFill>
                          <a:latin typeface="Arial" panose="020B0604020202020204" pitchFamily="34" charset="0"/>
                          <a:ea typeface="+mn-ea"/>
                          <a:cs typeface="Arial" panose="020B0604020202020204" pitchFamily="34" charset="0"/>
                        </a:rPr>
                        <a:t>in particular finding the best efficacy for each individual patient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2"/>
                        </a:solidFill>
                        <a:latin typeface="Arial" panose="020B0604020202020204" pitchFamily="34" charset="0"/>
                        <a:ea typeface="+mn-ea"/>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Look to the </a:t>
                      </a:r>
                      <a:r>
                        <a:rPr lang="en-GB" sz="1200" b="1">
                          <a:solidFill>
                            <a:srgbClr val="A15699"/>
                          </a:solidFill>
                          <a:latin typeface="Arial" panose="020B0604020202020204" pitchFamily="34" charset="0"/>
                          <a:cs typeface="Arial" panose="020B0604020202020204" pitchFamily="34" charset="0"/>
                        </a:rPr>
                        <a:t>authority of scientific </a:t>
                      </a:r>
                      <a:r>
                        <a:rPr lang="en-GB" sz="1200" b="1" kern="1200">
                          <a:solidFill>
                            <a:srgbClr val="A15699"/>
                          </a:solidFill>
                          <a:latin typeface="Arial" panose="020B0604020202020204" pitchFamily="34" charset="0"/>
                          <a:ea typeface="+mn-ea"/>
                          <a:cs typeface="Arial" panose="020B0604020202020204" pitchFamily="34" charset="0"/>
                        </a:rPr>
                        <a:t>evidence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8" name="Table 17">
            <a:extLst>
              <a:ext uri="{FF2B5EF4-FFF2-40B4-BE49-F238E27FC236}">
                <a16:creationId xmlns:a16="http://schemas.microsoft.com/office/drawing/2014/main" id="{285120F1-F7D9-4B9F-836D-3ABFF7C26023}"/>
              </a:ext>
            </a:extLst>
          </p:cNvPr>
          <p:cNvGraphicFramePr>
            <a:graphicFrameLocks noGrp="1"/>
          </p:cNvGraphicFramePr>
          <p:nvPr/>
        </p:nvGraphicFramePr>
        <p:xfrm>
          <a:off x="3295344"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PRAGMATISTS </a:t>
                      </a:r>
                      <a:r>
                        <a:rPr lang="en-GB" sz="1200" b="0">
                          <a:solidFill>
                            <a:schemeClr val="bg1"/>
                          </a:solidFill>
                          <a:latin typeface="Arial" panose="020B0604020202020204" pitchFamily="34" charset="0"/>
                          <a:cs typeface="Arial" panose="020B0604020202020204" pitchFamily="34" charset="0"/>
                        </a:rPr>
                        <a:t>(26%)</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986"/>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 sz="1200" b="1">
                          <a:solidFill>
                            <a:srgbClr val="008986"/>
                          </a:solidFill>
                          <a:latin typeface="Arial" panose="020B0604020202020204" pitchFamily="34" charset="0"/>
                          <a:cs typeface="Arial" panose="020B0604020202020204" pitchFamily="34" charset="0"/>
                        </a:rPr>
                        <a:t>Less habitual </a:t>
                      </a:r>
                      <a:r>
                        <a:rPr lang="en" sz="1200">
                          <a:latin typeface="Arial" panose="020B0604020202020204" pitchFamily="34" charset="0"/>
                          <a:cs typeface="Arial" panose="020B0604020202020204" pitchFamily="34" charset="0"/>
                        </a:rPr>
                        <a:t>-</a:t>
                      </a:r>
                      <a:r>
                        <a:rPr lang="en" sz="1200">
                          <a:solidFill>
                            <a:schemeClr val="tx2"/>
                          </a:solidFill>
                          <a:latin typeface="Arial" panose="020B0604020202020204" pitchFamily="34" charset="0"/>
                          <a:cs typeface="Arial" panose="020B0604020202020204" pitchFamily="34" charset="0"/>
                        </a:rPr>
                        <a:t> adaptive and </a:t>
                      </a:r>
                      <a:r>
                        <a:rPr lang="en-GB" sz="1200">
                          <a:solidFill>
                            <a:schemeClr val="tx2"/>
                          </a:solidFill>
                          <a:latin typeface="Arial" panose="020B0604020202020204" pitchFamily="34" charset="0"/>
                          <a:cs typeface="Arial" panose="020B0604020202020204" pitchFamily="34" charset="0"/>
                        </a:rPr>
                        <a:t>responsive </a:t>
                      </a:r>
                      <a:r>
                        <a:rPr lang="en" sz="1200">
                          <a:solidFill>
                            <a:schemeClr val="tx2"/>
                          </a:solidFill>
                          <a:latin typeface="Arial" panose="020B0604020202020204" pitchFamily="34" charset="0"/>
                          <a:cs typeface="Arial" panose="020B0604020202020204" pitchFamily="34" charset="0"/>
                        </a:rPr>
                        <a:t>to change </a:t>
                      </a:r>
                      <a:r>
                        <a:rPr lang="en-GB" sz="1200">
                          <a:solidFill>
                            <a:schemeClr val="tx2"/>
                          </a:solidFill>
                          <a:latin typeface="Arial" panose="020B0604020202020204" pitchFamily="34" charset="0"/>
                          <a:cs typeface="Arial" panose="020B0604020202020204" pitchFamily="34" charset="0"/>
                        </a:rPr>
                        <a:t>but will have </a:t>
                      </a:r>
                      <a:r>
                        <a:rPr lang="en-GB" sz="1200" b="1">
                          <a:solidFill>
                            <a:srgbClr val="008986"/>
                          </a:solidFill>
                          <a:latin typeface="Arial" panose="020B0604020202020204" pitchFamily="34" charset="0"/>
                          <a:cs typeface="Arial" panose="020B0604020202020204" pitchFamily="34" charset="0"/>
                        </a:rPr>
                        <a:t>some default behaviours </a:t>
                      </a:r>
                      <a:r>
                        <a:rPr lang="en-GB" sz="1200">
                          <a:solidFill>
                            <a:schemeClr val="tx2"/>
                          </a:solidFill>
                          <a:latin typeface="Arial" panose="020B0604020202020204" pitchFamily="34" charset="0"/>
                          <a:cs typeface="Arial" panose="020B0604020202020204" pitchFamily="34" charset="0"/>
                        </a:rPr>
                        <a:t>e.g. towards what they </a:t>
                      </a:r>
                      <a:r>
                        <a:rPr lang="en" sz="1200">
                          <a:solidFill>
                            <a:schemeClr val="tx2"/>
                          </a:solidFill>
                          <a:latin typeface="Arial" panose="020B0604020202020204" pitchFamily="34" charset="0"/>
                          <a:cs typeface="Arial" panose="020B0604020202020204" pitchFamily="34" charset="0"/>
                        </a:rPr>
                        <a:t>perceive to be the safest option</a:t>
                      </a:r>
                      <a:endParaRPr lang="en-GB" sz="1200" b="1">
                        <a:solidFill>
                          <a:schemeClr val="tx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GB" sz="1200" b="1">
                        <a:solidFill>
                          <a:srgbClr val="00898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b="1">
                          <a:solidFill>
                            <a:srgbClr val="008986"/>
                          </a:solidFill>
                          <a:latin typeface="Arial" panose="020B0604020202020204" pitchFamily="34" charset="0"/>
                          <a:cs typeface="Arial" panose="020B0604020202020204" pitchFamily="34" charset="0"/>
                        </a:rPr>
                        <a:t>Less influenced by others</a:t>
                      </a:r>
                      <a:r>
                        <a:rPr lang="en-GB" sz="1200">
                          <a:solidFill>
                            <a:schemeClr val="tx2"/>
                          </a:solidFill>
                          <a:latin typeface="Arial" panose="020B0604020202020204" pitchFamily="34" charset="0"/>
                          <a:cs typeface="Arial" panose="020B0604020202020204" pitchFamily="34" charset="0"/>
                        </a:rPr>
                        <a:t>; lean heavily on their own experience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9" name="Table 4">
            <a:extLst>
              <a:ext uri="{FF2B5EF4-FFF2-40B4-BE49-F238E27FC236}">
                <a16:creationId xmlns:a16="http://schemas.microsoft.com/office/drawing/2014/main" id="{1D2F14B0-CB23-4C2C-BD11-AC5295999580}"/>
              </a:ext>
            </a:extLst>
          </p:cNvPr>
          <p:cNvGraphicFramePr>
            <a:graphicFrameLocks noGrp="1"/>
          </p:cNvGraphicFramePr>
          <p:nvPr/>
        </p:nvGraphicFramePr>
        <p:xfrm>
          <a:off x="6141182"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COMPASSIONATES </a:t>
                      </a:r>
                      <a:r>
                        <a:rPr lang="en-GB" sz="1200" b="0">
                          <a:solidFill>
                            <a:schemeClr val="bg1"/>
                          </a:solidFill>
                          <a:latin typeface="Arial" panose="020B0604020202020204" pitchFamily="34" charset="0"/>
                          <a:cs typeface="Arial" panose="020B0604020202020204" pitchFamily="34" charset="0"/>
                        </a:rPr>
                        <a:t>(30%)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Still </a:t>
                      </a:r>
                      <a:r>
                        <a:rPr lang="en-GB" sz="1200" b="1">
                          <a:solidFill>
                            <a:srgbClr val="8CA509"/>
                          </a:solidFill>
                          <a:latin typeface="Arial" panose="020B0604020202020204" pitchFamily="34" charset="0"/>
                          <a:cs typeface="Arial" panose="020B0604020202020204" pitchFamily="34" charset="0"/>
                        </a:rPr>
                        <a:t>developing own habits </a:t>
                      </a:r>
                      <a:r>
                        <a:rPr lang="en-GB" sz="1200">
                          <a:solidFill>
                            <a:schemeClr val="tx2"/>
                          </a:solidFill>
                          <a:latin typeface="Arial" panose="020B0604020202020204" pitchFamily="34" charset="0"/>
                          <a:cs typeface="Arial" panose="020B0604020202020204" pitchFamily="34" charset="0"/>
                        </a:rPr>
                        <a:t>but</a:t>
                      </a:r>
                      <a:r>
                        <a:rPr lang="en-GB" sz="1200">
                          <a:latin typeface="Arial" panose="020B0604020202020204" pitchFamily="34" charset="0"/>
                          <a:cs typeface="Arial" panose="020B0604020202020204" pitchFamily="34" charset="0"/>
                        </a:rPr>
                        <a:t> </a:t>
                      </a:r>
                      <a:r>
                        <a:rPr lang="en-GB" sz="1200">
                          <a:solidFill>
                            <a:schemeClr val="tx2"/>
                          </a:solidFill>
                          <a:latin typeface="Arial" panose="020B0604020202020204" pitchFamily="34" charset="0"/>
                          <a:cs typeface="Arial" panose="020B0604020202020204" pitchFamily="34" charset="0"/>
                        </a:rPr>
                        <a:t>default behaviour is to stick to guidelines</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Care about what others think so want to </a:t>
                      </a:r>
                      <a:r>
                        <a:rPr lang="en-GB" sz="1200" b="1">
                          <a:solidFill>
                            <a:srgbClr val="8CA509"/>
                          </a:solidFill>
                          <a:latin typeface="Arial" panose="020B0604020202020204" pitchFamily="34" charset="0"/>
                          <a:cs typeface="Arial" panose="020B0604020202020204" pitchFamily="34" charset="0"/>
                        </a:rPr>
                        <a:t>conform to social norms, </a:t>
                      </a:r>
                      <a:r>
                        <a:rPr lang="en-GB" sz="1200">
                          <a:solidFill>
                            <a:schemeClr val="tx2"/>
                          </a:solidFill>
                          <a:latin typeface="Arial" panose="020B0604020202020204" pitchFamily="34" charset="0"/>
                          <a:cs typeface="Arial" panose="020B0604020202020204" pitchFamily="34" charset="0"/>
                        </a:rPr>
                        <a:t>thus direct and indirect influence of others is important (Peers, KOLs Reps/TAEs; rules, guidelines)</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20" name="Table 4">
            <a:extLst>
              <a:ext uri="{FF2B5EF4-FFF2-40B4-BE49-F238E27FC236}">
                <a16:creationId xmlns:a16="http://schemas.microsoft.com/office/drawing/2014/main" id="{405FBC69-A1CC-4EC7-B2E8-8F83FC6DB4FC}"/>
              </a:ext>
            </a:extLst>
          </p:cNvPr>
          <p:cNvGraphicFramePr>
            <a:graphicFrameLocks noGrp="1"/>
          </p:cNvGraphicFramePr>
          <p:nvPr/>
        </p:nvGraphicFramePr>
        <p:xfrm>
          <a:off x="8987019" y="3435291"/>
          <a:ext cx="2504396" cy="2669400"/>
        </p:xfrm>
        <a:graphic>
          <a:graphicData uri="http://schemas.openxmlformats.org/drawingml/2006/table">
            <a:tbl>
              <a:tblPr firstRow="1" bandRow="1">
                <a:tableStyleId>{5940675A-B579-460E-94D1-54222C63F5DA}</a:tableStyleId>
              </a:tblPr>
              <a:tblGrid>
                <a:gridCol w="2504396">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CONFORMISTS </a:t>
                      </a:r>
                      <a:r>
                        <a:rPr lang="en-GB" sz="1200" b="0">
                          <a:solidFill>
                            <a:schemeClr val="bg1"/>
                          </a:solidFill>
                          <a:latin typeface="Arial" panose="020B0604020202020204" pitchFamily="34" charset="0"/>
                          <a:cs typeface="Arial" panose="020B0604020202020204" pitchFamily="34" charset="0"/>
                        </a:rPr>
                        <a:t>(24%)</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380184487"/>
                  </a:ext>
                </a:extLst>
              </a:tr>
              <a:tr h="2165400">
                <a:tc>
                  <a:txBody>
                    <a:bodyPr/>
                    <a:lstStyle/>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Have</a:t>
                      </a:r>
                      <a:r>
                        <a:rPr lang="en-GB" sz="1200" b="1">
                          <a:solidFill>
                            <a:srgbClr val="0099CC"/>
                          </a:solidFill>
                          <a:latin typeface="Arial" panose="020B0604020202020204" pitchFamily="34" charset="0"/>
                          <a:cs typeface="Arial" panose="020B0604020202020204" pitchFamily="34" charset="0"/>
                        </a:rPr>
                        <a:t> engrained habitual </a:t>
                      </a:r>
                      <a:r>
                        <a:rPr lang="en-GB" sz="1200">
                          <a:solidFill>
                            <a:schemeClr val="tx2"/>
                          </a:solidFill>
                          <a:latin typeface="Arial" panose="020B0604020202020204" pitchFamily="34" charset="0"/>
                          <a:cs typeface="Arial" panose="020B0604020202020204" pitchFamily="34" charset="0"/>
                        </a:rPr>
                        <a:t>behaviours and reluctant to make the effort to change </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They a</a:t>
                      </a:r>
                      <a:r>
                        <a:rPr lang="en" sz="1200">
                          <a:solidFill>
                            <a:schemeClr val="tx2"/>
                          </a:solidFill>
                          <a:latin typeface="Arial" panose="020B0604020202020204" pitchFamily="34" charset="0"/>
                          <a:cs typeface="Arial" panose="020B0604020202020204" pitchFamily="34" charset="0"/>
                        </a:rPr>
                        <a:t>nchor </a:t>
                      </a:r>
                      <a:r>
                        <a:rPr lang="en-GB" sz="1200">
                          <a:solidFill>
                            <a:schemeClr val="tx2"/>
                          </a:solidFill>
                          <a:latin typeface="Arial" panose="020B0604020202020204" pitchFamily="34" charset="0"/>
                          <a:cs typeface="Arial" panose="020B0604020202020204" pitchFamily="34" charset="0"/>
                        </a:rPr>
                        <a:t>to what’s</a:t>
                      </a:r>
                      <a:r>
                        <a:rPr lang="en-GB" sz="1200">
                          <a:latin typeface="Arial" panose="020B0604020202020204" pitchFamily="34" charset="0"/>
                          <a:cs typeface="Arial" panose="020B0604020202020204" pitchFamily="34" charset="0"/>
                        </a:rPr>
                        <a:t> </a:t>
                      </a:r>
                      <a:r>
                        <a:rPr lang="en" sz="1200" b="1">
                          <a:solidFill>
                            <a:srgbClr val="0099CC"/>
                          </a:solidFill>
                          <a:latin typeface="Arial" panose="020B0604020202020204" pitchFamily="34" charset="0"/>
                          <a:cs typeface="Arial" panose="020B0604020202020204" pitchFamily="34" charset="0"/>
                        </a:rPr>
                        <a:t>familiar &amp; what they know </a:t>
                      </a: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L</a:t>
                      </a:r>
                      <a:r>
                        <a:rPr lang="en" sz="1200" kern="1200">
                          <a:solidFill>
                            <a:schemeClr val="tx2"/>
                          </a:solidFill>
                          <a:latin typeface="Arial" panose="020B0604020202020204" pitchFamily="34" charset="0"/>
                          <a:ea typeface="+mn-ea"/>
                          <a:cs typeface="Arial" panose="020B0604020202020204" pitchFamily="34" charset="0"/>
                        </a:rPr>
                        <a:t>ook to </a:t>
                      </a:r>
                      <a:r>
                        <a:rPr lang="en-GB" sz="1200" b="1">
                          <a:solidFill>
                            <a:srgbClr val="0099CC"/>
                          </a:solidFill>
                          <a:latin typeface="Arial" panose="020B0604020202020204" pitchFamily="34" charset="0"/>
                          <a:cs typeface="Arial" panose="020B0604020202020204" pitchFamily="34" charset="0"/>
                        </a:rPr>
                        <a:t>traditional &amp; established sources of authority</a:t>
                      </a: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spTree>
    <p:extLst>
      <p:ext uri="{BB962C8B-B14F-4D97-AF65-F5344CB8AC3E}">
        <p14:creationId xmlns:p14="http://schemas.microsoft.com/office/powerpoint/2010/main" val="190621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2709E576-EC03-4E86-8441-DD663AE1179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37</a:t>
            </a:fld>
            <a:endParaRPr lang="en-US">
              <a:solidFill>
                <a:srgbClr val="A5A6A5"/>
              </a:solidFill>
              <a:latin typeface="Calibri" panose="020F0502020204030204"/>
            </a:endParaRPr>
          </a:p>
        </p:txBody>
      </p:sp>
      <p:sp>
        <p:nvSpPr>
          <p:cNvPr id="25" name="Text Placeholder 24">
            <a:extLst>
              <a:ext uri="{FF2B5EF4-FFF2-40B4-BE49-F238E27FC236}">
                <a16:creationId xmlns:a16="http://schemas.microsoft.com/office/drawing/2014/main" id="{B47E2078-5386-4DC3-B8D1-75F25DA54A7A}"/>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33A8452E-7BA3-44FB-AD96-AAE16B8AA293}"/>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8869" y="793299"/>
            <a:ext cx="10464800" cy="543675"/>
          </a:xfrm>
          <a:prstGeom prst="rect">
            <a:avLst/>
          </a:prstGeom>
          <a:noFill/>
        </p:spPr>
        <p:txBody>
          <a:bodyPr wrap="square" rtlCol="0">
            <a:spAutoFit/>
          </a:bodyPr>
          <a:lstStyle/>
          <a:p>
            <a:pPr defTabSz="914377">
              <a:defRPr/>
            </a:pPr>
            <a:r>
              <a:rPr lang="en-GB" sz="2933">
                <a:solidFill>
                  <a:srgbClr val="0070C0"/>
                </a:solidFill>
                <a:latin typeface="Arial" panose="020B0604020202020204" pitchFamily="34" charset="0"/>
                <a:cs typeface="Arial" panose="020B0604020202020204" pitchFamily="34" charset="0"/>
              </a:rPr>
              <a:t>Belief Map - Mavericks</a:t>
            </a:r>
          </a:p>
        </p:txBody>
      </p:sp>
      <p:sp>
        <p:nvSpPr>
          <p:cNvPr id="10" name="Rectangle 9">
            <a:extLst>
              <a:ext uri="{FF2B5EF4-FFF2-40B4-BE49-F238E27FC236}">
                <a16:creationId xmlns:a16="http://schemas.microsoft.com/office/drawing/2014/main" id="{82DA48AB-CFA9-4A2E-8298-E699761E9ED8}"/>
              </a:ext>
            </a:extLst>
          </p:cNvPr>
          <p:cNvSpPr/>
          <p:nvPr/>
        </p:nvSpPr>
        <p:spPr>
          <a:xfrm>
            <a:off x="911781" y="1776776"/>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78081" y="1594744"/>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5" y="1786032"/>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59218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27709" y="2332413"/>
            <a:ext cx="4992099" cy="1257607"/>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a very broad spectrum of products including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very recently launched products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Able to talk extensively about new and pipeline treatments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Willing to act ahead of guidelines</a:t>
            </a:r>
            <a:endParaRPr lang="en-GB" sz="14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15" name="Rectangle 14">
            <a:extLst>
              <a:ext uri="{FF2B5EF4-FFF2-40B4-BE49-F238E27FC236}">
                <a16:creationId xmlns:a16="http://schemas.microsoft.com/office/drawing/2014/main" id="{B37B09B0-AAD4-406A-BE16-0A3F68A85539}"/>
              </a:ext>
            </a:extLst>
          </p:cNvPr>
          <p:cNvSpPr/>
          <p:nvPr/>
        </p:nvSpPr>
        <p:spPr>
          <a:xfrm>
            <a:off x="6272195" y="2332412"/>
            <a:ext cx="5056207" cy="1257608"/>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Uses JYSELECA as preferred JAK</a:t>
            </a:r>
          </a:p>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Acts as an advocate for JYSELECA and shares their experience and expertise </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021" y="1676367"/>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1223" y="1668859"/>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11880" y="3685454"/>
            <a:ext cx="4992099" cy="2173983"/>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58021" y="3969117"/>
            <a:ext cx="4945956" cy="1610264"/>
          </a:xfrm>
          <a:prstGeom prst="rect">
            <a:avLst/>
          </a:prstGeom>
          <a:no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 significant need for new treatments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Innovation &amp; product development is necessary</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an unanswered question about the difference between the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RA is a complex challenging condition so it is our responsibility to find an individual solution for each patient</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experience all the different products so I can make informed choices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will make the decisions about which products to use and when – I don’t need guidelines to tell me</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are for guidance only and for doctors who are not experienced</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Efficacy is key, safety is manageable </a:t>
            </a:r>
            <a:endParaRPr lang="en-GB" sz="12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685453"/>
            <a:ext cx="5028173" cy="2173983"/>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28088" y="370343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JYSELECA offers the efficacy that patients need</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Selective inhibition of JAK 1 is a significant innovation that will have practical implications for patients in the long term</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In my hands, JYSELECA can provide great outcomes for my patients</a:t>
            </a:r>
            <a:endParaRPr lang="en-GB" sz="1067" kern="0">
              <a:solidFill>
                <a:srgbClr val="A0B266">
                  <a:lumMod val="50000"/>
                </a:srgbClr>
              </a:solidFill>
              <a:highlight>
                <a:srgbClr val="FFFF00"/>
              </a:highlight>
              <a:latin typeface="Arial" panose="020B0604020202020204" pitchFamily="34" charset="0"/>
              <a:ea typeface="Helvetica Neue Light"/>
              <a:cs typeface="Arial" panose="020B0604020202020204" pitchFamily="34" charset="0"/>
            </a:endParaRPr>
          </a:p>
        </p:txBody>
      </p:sp>
      <p:pic>
        <p:nvPicPr>
          <p:cNvPr id="23" name="Picture 22" descr="A picture containing clock, drawing, room&#10;&#10;Description automatically generated">
            <a:extLst>
              <a:ext uri="{FF2B5EF4-FFF2-40B4-BE49-F238E27FC236}">
                <a16:creationId xmlns:a16="http://schemas.microsoft.com/office/drawing/2014/main" id="{A3D412A5-D30A-47D5-BCC0-821567996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31707" y="701597"/>
            <a:ext cx="720000" cy="720000"/>
          </a:xfrm>
          <a:prstGeom prst="rect">
            <a:avLst/>
          </a:prstGeom>
        </p:spPr>
      </p:pic>
      <p:sp>
        <p:nvSpPr>
          <p:cNvPr id="7" name="Arrow: Right 6">
            <a:extLst>
              <a:ext uri="{FF2B5EF4-FFF2-40B4-BE49-F238E27FC236}">
                <a16:creationId xmlns:a16="http://schemas.microsoft.com/office/drawing/2014/main" id="{2CE88616-D373-4B18-9840-597C8C8FB147}"/>
              </a:ext>
            </a:extLst>
          </p:cNvPr>
          <p:cNvSpPr/>
          <p:nvPr/>
        </p:nvSpPr>
        <p:spPr>
          <a:xfrm>
            <a:off x="5903979" y="463797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88542A67-5469-465E-A032-46F513661B4F}"/>
              </a:ext>
            </a:extLst>
          </p:cNvPr>
          <p:cNvSpPr/>
          <p:nvPr/>
        </p:nvSpPr>
        <p:spPr>
          <a:xfrm rot="16200000">
            <a:off x="114868" y="2761166"/>
            <a:ext cx="12791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4" name="Rectangle 3">
            <a:extLst>
              <a:ext uri="{FF2B5EF4-FFF2-40B4-BE49-F238E27FC236}">
                <a16:creationId xmlns:a16="http://schemas.microsoft.com/office/drawing/2014/main" id="{681CDA56-6777-46A5-80DA-6F9DF899ABAA}"/>
              </a:ext>
            </a:extLst>
          </p:cNvPr>
          <p:cNvSpPr/>
          <p:nvPr/>
        </p:nvSpPr>
        <p:spPr>
          <a:xfrm rot="16200000">
            <a:off x="-345167" y="4575167"/>
            <a:ext cx="21899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5" name="Rectangle 4">
            <a:extLst>
              <a:ext uri="{FF2B5EF4-FFF2-40B4-BE49-F238E27FC236}">
                <a16:creationId xmlns:a16="http://schemas.microsoft.com/office/drawing/2014/main" id="{CF397C33-7381-45A3-B7B1-B1096A37F772}"/>
              </a:ext>
            </a:extLst>
          </p:cNvPr>
          <p:cNvSpPr/>
          <p:nvPr/>
        </p:nvSpPr>
        <p:spPr>
          <a:xfrm rot="16200000">
            <a:off x="10888878" y="2771941"/>
            <a:ext cx="125760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9F391981-43F8-49CD-9130-97E9AFA30404}"/>
              </a:ext>
            </a:extLst>
          </p:cNvPr>
          <p:cNvSpPr/>
          <p:nvPr/>
        </p:nvSpPr>
        <p:spPr>
          <a:xfrm rot="16200000">
            <a:off x="10478421" y="4583171"/>
            <a:ext cx="217398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89804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ED81F8-21AE-43A8-B6F2-4E72080F857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38</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DC8376A-1F26-4C98-AC6E-DA5EB15F2201}"/>
              </a:ext>
            </a:extLst>
          </p:cNvPr>
          <p:cNvSpPr>
            <a:spLocks noGrp="1"/>
          </p:cNvSpPr>
          <p:nvPr>
            <p:ph type="title"/>
          </p:nvPr>
        </p:nvSpPr>
        <p:spPr>
          <a:xfrm>
            <a:off x="843984" y="923055"/>
            <a:ext cx="10464800" cy="853279"/>
          </a:xfrm>
        </p:spPr>
        <p:txBody>
          <a:bodyPr/>
          <a:lstStyle/>
          <a:p>
            <a:pPr>
              <a:lnSpc>
                <a:spcPct val="112000"/>
              </a:lnSpc>
            </a:pPr>
            <a:r>
              <a:rPr lang="en-GB"/>
              <a:t>Behavioural scale – Mavericks </a:t>
            </a:r>
            <a:br>
              <a:rPr lang="en-GB"/>
            </a:br>
            <a:r>
              <a:rPr lang="en-GB" sz="1867"/>
              <a:t>Leverage as early adopters &amp; encourage advocacy</a:t>
            </a:r>
            <a:endParaRPr lang="en-GB"/>
          </a:p>
        </p:txBody>
      </p:sp>
      <p:sp>
        <p:nvSpPr>
          <p:cNvPr id="30" name="Text Placeholder 29">
            <a:extLst>
              <a:ext uri="{FF2B5EF4-FFF2-40B4-BE49-F238E27FC236}">
                <a16:creationId xmlns:a16="http://schemas.microsoft.com/office/drawing/2014/main" id="{3838FE14-EFDF-4072-AF40-9A78A1D74BEE}"/>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77B574AF-517C-4850-82E7-8DF573EF38A4}"/>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A64F61DF-570B-415A-B18D-9AC6B5055DEC}"/>
              </a:ext>
            </a:extLst>
          </p:cNvPr>
          <p:cNvSpPr txBox="1"/>
          <p:nvPr/>
        </p:nvSpPr>
        <p:spPr>
          <a:xfrm>
            <a:off x="9236064" y="1231717"/>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Advocates JYSELECA as JAK of choice</a:t>
            </a:r>
          </a:p>
        </p:txBody>
      </p:sp>
      <p:sp>
        <p:nvSpPr>
          <p:cNvPr id="9" name="TextBox 8">
            <a:extLst>
              <a:ext uri="{FF2B5EF4-FFF2-40B4-BE49-F238E27FC236}">
                <a16:creationId xmlns:a16="http://schemas.microsoft.com/office/drawing/2014/main" id="{F22B4395-38FF-41F0-9CC3-52FB11D96AA6}"/>
              </a:ext>
            </a:extLst>
          </p:cNvPr>
          <p:cNvSpPr txBox="1"/>
          <p:nvPr/>
        </p:nvSpPr>
        <p:spPr>
          <a:xfrm>
            <a:off x="3056669" y="400383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10" name="TextBox 9">
            <a:extLst>
              <a:ext uri="{FF2B5EF4-FFF2-40B4-BE49-F238E27FC236}">
                <a16:creationId xmlns:a16="http://schemas.microsoft.com/office/drawing/2014/main" id="{31933C04-1A98-4011-96E4-DBBF957E3D01}"/>
              </a:ext>
            </a:extLst>
          </p:cNvPr>
          <p:cNvSpPr txBox="1"/>
          <p:nvPr/>
        </p:nvSpPr>
        <p:spPr>
          <a:xfrm>
            <a:off x="5158457" y="308265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11" name="TextBox 10">
            <a:extLst>
              <a:ext uri="{FF2B5EF4-FFF2-40B4-BE49-F238E27FC236}">
                <a16:creationId xmlns:a16="http://schemas.microsoft.com/office/drawing/2014/main" id="{B16B0DA1-133F-4A09-A3F6-AF5A43ADD7BB}"/>
              </a:ext>
            </a:extLst>
          </p:cNvPr>
          <p:cNvSpPr txBox="1"/>
          <p:nvPr/>
        </p:nvSpPr>
        <p:spPr>
          <a:xfrm>
            <a:off x="7260245" y="215061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Shares positive experiences with colleagues</a:t>
            </a:r>
          </a:p>
        </p:txBody>
      </p:sp>
      <p:pic>
        <p:nvPicPr>
          <p:cNvPr id="12" name="Picture 11">
            <a:extLst>
              <a:ext uri="{FF2B5EF4-FFF2-40B4-BE49-F238E27FC236}">
                <a16:creationId xmlns:a16="http://schemas.microsoft.com/office/drawing/2014/main" id="{C66AAC62-8D0E-471A-B991-1C709BE79E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87728" y="5044499"/>
            <a:ext cx="756107" cy="812381"/>
          </a:xfrm>
          <a:prstGeom prst="rect">
            <a:avLst/>
          </a:prstGeom>
        </p:spPr>
      </p:pic>
      <p:sp>
        <p:nvSpPr>
          <p:cNvPr id="13" name="Isosceles Triangle 12">
            <a:extLst>
              <a:ext uri="{FF2B5EF4-FFF2-40B4-BE49-F238E27FC236}">
                <a16:creationId xmlns:a16="http://schemas.microsoft.com/office/drawing/2014/main" id="{8D4AB64D-5E10-4280-9C5C-96B2522271B5}"/>
              </a:ext>
            </a:extLst>
          </p:cNvPr>
          <p:cNvSpPr>
            <a:spLocks/>
          </p:cNvSpPr>
          <p:nvPr/>
        </p:nvSpPr>
        <p:spPr bwMode="auto">
          <a:xfrm rot="5400000">
            <a:off x="2479767" y="5336058"/>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1860DA83-DCBA-41CC-8982-C9F633EA44A0}"/>
              </a:ext>
            </a:extLst>
          </p:cNvPr>
          <p:cNvSpPr>
            <a:spLocks/>
          </p:cNvSpPr>
          <p:nvPr/>
        </p:nvSpPr>
        <p:spPr bwMode="auto">
          <a:xfrm>
            <a:off x="3665453" y="507607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9903662E-B172-4F77-87A0-94EB48934EDE}"/>
              </a:ext>
            </a:extLst>
          </p:cNvPr>
          <p:cNvSpPr txBox="1"/>
          <p:nvPr/>
        </p:nvSpPr>
        <p:spPr>
          <a:xfrm>
            <a:off x="954881" y="4940211"/>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wide variety of treatments 1</a:t>
            </a:r>
            <a:r>
              <a:rPr lang="en-GB" sz="1067" b="1" baseline="30000">
                <a:solidFill>
                  <a:srgbClr val="FFFFFF"/>
                </a:solidFill>
                <a:latin typeface="Arial" panose="020B0604020202020204" pitchFamily="34" charset="0"/>
                <a:ea typeface="ＭＳ Ｐゴシック" pitchFamily="-1" charset="-128"/>
                <a:cs typeface="Arial" panose="020B0604020202020204" pitchFamily="34" charset="0"/>
              </a:rPr>
              <a:t>st</a:t>
            </a:r>
            <a:r>
              <a:rPr lang="en-GB" sz="1067" b="1">
                <a:solidFill>
                  <a:srgbClr val="FFFFFF"/>
                </a:solidFill>
                <a:latin typeface="Arial" panose="020B0604020202020204" pitchFamily="34" charset="0"/>
                <a:ea typeface="ＭＳ Ｐゴシック" pitchFamily="-1" charset="-128"/>
                <a:cs typeface="Arial" panose="020B0604020202020204" pitchFamily="34" charset="0"/>
              </a:rPr>
              <a:t> line, including JAKs</a:t>
            </a:r>
          </a:p>
        </p:txBody>
      </p:sp>
      <p:pic>
        <p:nvPicPr>
          <p:cNvPr id="16" name="Picture 15">
            <a:extLst>
              <a:ext uri="{FF2B5EF4-FFF2-40B4-BE49-F238E27FC236}">
                <a16:creationId xmlns:a16="http://schemas.microsoft.com/office/drawing/2014/main" id="{5FECA1E4-33F1-4410-8391-723BDC2E82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7910" y="4109698"/>
            <a:ext cx="753175" cy="809231"/>
          </a:xfrm>
          <a:prstGeom prst="rect">
            <a:avLst/>
          </a:prstGeom>
        </p:spPr>
      </p:pic>
      <p:sp>
        <p:nvSpPr>
          <p:cNvPr id="17" name="Isosceles Triangle 16">
            <a:extLst>
              <a:ext uri="{FF2B5EF4-FFF2-40B4-BE49-F238E27FC236}">
                <a16:creationId xmlns:a16="http://schemas.microsoft.com/office/drawing/2014/main" id="{517309F2-A90E-4604-84D4-76FDBF3A7963}"/>
              </a:ext>
            </a:extLst>
          </p:cNvPr>
          <p:cNvSpPr>
            <a:spLocks/>
          </p:cNvSpPr>
          <p:nvPr/>
        </p:nvSpPr>
        <p:spPr bwMode="auto">
          <a:xfrm rot="5400000">
            <a:off x="4576248" y="439968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109FE2F2-C9CA-4620-A857-66ABAA6A43DB}"/>
              </a:ext>
            </a:extLst>
          </p:cNvPr>
          <p:cNvSpPr>
            <a:spLocks/>
          </p:cNvSpPr>
          <p:nvPr/>
        </p:nvSpPr>
        <p:spPr bwMode="auto">
          <a:xfrm>
            <a:off x="5772043" y="41353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23493002-721C-4245-8888-C824445044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0245" y="3176035"/>
            <a:ext cx="759473" cy="815999"/>
          </a:xfrm>
          <a:prstGeom prst="rect">
            <a:avLst/>
          </a:prstGeom>
        </p:spPr>
      </p:pic>
      <p:sp>
        <p:nvSpPr>
          <p:cNvPr id="20" name="Isosceles Triangle 19">
            <a:extLst>
              <a:ext uri="{FF2B5EF4-FFF2-40B4-BE49-F238E27FC236}">
                <a16:creationId xmlns:a16="http://schemas.microsoft.com/office/drawing/2014/main" id="{0E7DF2B1-BFBA-4D89-BFBB-6CC37C2C05BD}"/>
              </a:ext>
            </a:extLst>
          </p:cNvPr>
          <p:cNvSpPr>
            <a:spLocks/>
          </p:cNvSpPr>
          <p:nvPr/>
        </p:nvSpPr>
        <p:spPr bwMode="auto">
          <a:xfrm rot="5400000">
            <a:off x="6672729" y="34694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235B165C-A2A4-4A5C-8A53-CD609BA42815}"/>
              </a:ext>
            </a:extLst>
          </p:cNvPr>
          <p:cNvSpPr>
            <a:spLocks/>
          </p:cNvSpPr>
          <p:nvPr/>
        </p:nvSpPr>
        <p:spPr bwMode="auto">
          <a:xfrm>
            <a:off x="7873831" y="319469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911F042-3901-4B79-AEDC-55F8210B92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62192" y="2252489"/>
            <a:ext cx="759473" cy="815999"/>
          </a:xfrm>
          <a:prstGeom prst="rect">
            <a:avLst/>
          </a:prstGeom>
        </p:spPr>
      </p:pic>
      <p:sp>
        <p:nvSpPr>
          <p:cNvPr id="23" name="Isosceles Triangle 22">
            <a:extLst>
              <a:ext uri="{FF2B5EF4-FFF2-40B4-BE49-F238E27FC236}">
                <a16:creationId xmlns:a16="http://schemas.microsoft.com/office/drawing/2014/main" id="{167F25ED-2887-4D16-86F1-E74C6B05546C}"/>
              </a:ext>
            </a:extLst>
          </p:cNvPr>
          <p:cNvSpPr>
            <a:spLocks/>
          </p:cNvSpPr>
          <p:nvPr/>
        </p:nvSpPr>
        <p:spPr bwMode="auto">
          <a:xfrm rot="5400000">
            <a:off x="8769212" y="2545855"/>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D9F39C8F-48AB-4C61-AC02-1BAFB5751C84}"/>
              </a:ext>
            </a:extLst>
          </p:cNvPr>
          <p:cNvSpPr>
            <a:spLocks/>
          </p:cNvSpPr>
          <p:nvPr/>
        </p:nvSpPr>
        <p:spPr bwMode="auto">
          <a:xfrm>
            <a:off x="9945649" y="22539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2F4DD24A-3D87-429B-96E5-BDA47774A5FB}"/>
              </a:ext>
            </a:extLst>
          </p:cNvPr>
          <p:cNvCxnSpPr/>
          <p:nvPr/>
        </p:nvCxnSpPr>
        <p:spPr bwMode="auto">
          <a:xfrm flipV="1">
            <a:off x="952989" y="3999317"/>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0284E073-0318-427E-820B-985695528516}"/>
              </a:ext>
            </a:extLst>
          </p:cNvPr>
          <p:cNvCxnSpPr/>
          <p:nvPr/>
        </p:nvCxnSpPr>
        <p:spPr bwMode="auto">
          <a:xfrm flipV="1">
            <a:off x="4464143" y="306795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9DD766D-4962-4E5A-A1C8-8B5CAEAFF274}"/>
              </a:ext>
            </a:extLst>
          </p:cNvPr>
          <p:cNvCxnSpPr/>
          <p:nvPr/>
        </p:nvCxnSpPr>
        <p:spPr bwMode="auto">
          <a:xfrm flipV="1">
            <a:off x="6543398" y="2148669"/>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B541AAB9-DA88-43FF-923C-1401F1B7E0D2}"/>
              </a:ext>
            </a:extLst>
          </p:cNvPr>
          <p:cNvCxnSpPr/>
          <p:nvPr/>
        </p:nvCxnSpPr>
        <p:spPr bwMode="auto">
          <a:xfrm flipV="1">
            <a:off x="8623392" y="122281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drawing, room&#10;&#10;Description automatically generated">
            <a:extLst>
              <a:ext uri="{FF2B5EF4-FFF2-40B4-BE49-F238E27FC236}">
                <a16:creationId xmlns:a16="http://schemas.microsoft.com/office/drawing/2014/main" id="{871B28E8-60C5-4EA6-A2A4-B37EAB38B7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3397" y="793192"/>
            <a:ext cx="720000" cy="720000"/>
          </a:xfrm>
          <a:prstGeom prst="rect">
            <a:avLst/>
          </a:prstGeom>
        </p:spPr>
      </p:pic>
    </p:spTree>
    <p:extLst>
      <p:ext uri="{BB962C8B-B14F-4D97-AF65-F5344CB8AC3E}">
        <p14:creationId xmlns:p14="http://schemas.microsoft.com/office/powerpoint/2010/main" val="2635801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Arial" panose="020B0604020202020204"/>
              </a:rPr>
              <a:pPr defTabSz="914377">
                <a:defRPr/>
              </a:pPr>
              <a:t>39</a:t>
            </a:fld>
            <a:endParaRPr lang="en">
              <a:solidFill>
                <a:srgbClr val="000000">
                  <a:tint val="75000"/>
                </a:srgbClr>
              </a:solidFill>
              <a:latin typeface="Arial" panose="020B0604020202020204"/>
            </a:endParaRPr>
          </a:p>
        </p:txBody>
      </p:sp>
      <p:sp>
        <p:nvSpPr>
          <p:cNvPr id="2" name="Title 1">
            <a:extLst>
              <a:ext uri="{FF2B5EF4-FFF2-40B4-BE49-F238E27FC236}">
                <a16:creationId xmlns:a16="http://schemas.microsoft.com/office/drawing/2014/main" id="{4EEF14F9-C499-4877-B6BE-58E496C08F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D9DCB2-0CCA-43F0-9270-A136A6A60B5F}"/>
              </a:ext>
            </a:extLst>
          </p:cNvPr>
          <p:cNvSpPr>
            <a:spLocks noGrp="1"/>
          </p:cNvSpPr>
          <p:nvPr>
            <p:ph type="body" sz="quarter" idx="14"/>
          </p:nvPr>
        </p:nvSpPr>
        <p:spPr/>
        <p:txBody>
          <a:bodyPr/>
          <a:lstStyle/>
          <a:p>
            <a:endParaRPr lang="en-GB"/>
          </a:p>
        </p:txBody>
      </p:sp>
      <p:sp>
        <p:nvSpPr>
          <p:cNvPr id="11" name="Text Placeholder 10">
            <a:extLst>
              <a:ext uri="{FF2B5EF4-FFF2-40B4-BE49-F238E27FC236}">
                <a16:creationId xmlns:a16="http://schemas.microsoft.com/office/drawing/2014/main" id="{F44A57BE-8F76-475C-9EA4-2D3F154AB706}"/>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89030" y="318979"/>
          <a:ext cx="11315103" cy="381000"/>
        </p:xfrm>
        <a:graphic>
          <a:graphicData uri="http://schemas.openxmlformats.org/drawingml/2006/table">
            <a:tbl>
              <a:tblPr firstRow="1" bandRow="1">
                <a:tableStyleId>{5C22544A-7EE6-4342-B048-85BDC9FD1C3A}</a:tableStyleId>
              </a:tblPr>
              <a:tblGrid>
                <a:gridCol w="11315103">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MAVERICKS</a:t>
                      </a:r>
                    </a:p>
                  </a:txBody>
                  <a:tcPr anchor="ctr">
                    <a:solidFill>
                      <a:srgbClr val="A15699"/>
                    </a:solidFill>
                  </a:tcPr>
                </a:tc>
                <a:extLst>
                  <a:ext uri="{0D108BD9-81ED-4DB2-BD59-A6C34878D82A}">
                    <a16:rowId xmlns:a16="http://schemas.microsoft.com/office/drawing/2014/main" val="3599621383"/>
                  </a:ext>
                </a:extLst>
              </a:tr>
            </a:tbl>
          </a:graphicData>
        </a:graphic>
      </p:graphicFrame>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89031" y="636443"/>
          <a:ext cx="5580000" cy="2509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2509520">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A15699"/>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Habit</a:t>
                      </a:r>
                      <a:r>
                        <a:rPr lang="en-GB" sz="1200" b="0" kern="1200">
                          <a:solidFill>
                            <a:schemeClr val="tx2"/>
                          </a:solidFill>
                          <a:latin typeface="Arial" panose="020B0604020202020204" pitchFamily="34" charset="0"/>
                          <a:ea typeface="+mn-ea"/>
                          <a:cs typeface="Arial" panose="020B0604020202020204" pitchFamily="34" charset="0"/>
                        </a:rPr>
                        <a:t>: they don’t form habits very easily. </a:t>
                      </a:r>
                      <a:r>
                        <a:rPr lang="en-GB" sz="1200" b="1" kern="1200">
                          <a:solidFill>
                            <a:schemeClr val="tx2"/>
                          </a:solidFill>
                          <a:latin typeface="Arial" panose="020B0604020202020204" pitchFamily="34" charset="0"/>
                          <a:ea typeface="+mn-ea"/>
                          <a:cs typeface="Arial" panose="020B0604020202020204" pitchFamily="34" charset="0"/>
                        </a:rPr>
                        <a:t>Time: </a:t>
                      </a:r>
                      <a:r>
                        <a:rPr lang="en-GB" sz="12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200" b="1" kern="1200">
                          <a:solidFill>
                            <a:schemeClr val="tx2"/>
                          </a:solidFill>
                          <a:latin typeface="Arial" panose="020B0604020202020204" pitchFamily="34" charset="0"/>
                          <a:ea typeface="+mn-ea"/>
                          <a:cs typeface="Arial" panose="020B0604020202020204" pitchFamily="34" charset="0"/>
                        </a:rPr>
                        <a:t>Social: </a:t>
                      </a:r>
                      <a:r>
                        <a:rPr lang="en-GB" sz="12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200" b="1" kern="1200">
                          <a:solidFill>
                            <a:schemeClr val="tx2"/>
                          </a:solidFill>
                          <a:latin typeface="Arial" panose="020B0604020202020204" pitchFamily="34" charset="0"/>
                          <a:ea typeface="+mn-ea"/>
                          <a:cs typeface="Arial" panose="020B0604020202020204" pitchFamily="34" charset="0"/>
                        </a:rPr>
                        <a:t>Mental: </a:t>
                      </a:r>
                      <a:r>
                        <a:rPr lang="en-GB" sz="12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200" b="1" kern="1200">
                          <a:solidFill>
                            <a:schemeClr val="tx2"/>
                          </a:solidFill>
                          <a:latin typeface="Arial" panose="020B0604020202020204" pitchFamily="34" charset="0"/>
                          <a:ea typeface="+mn-ea"/>
                          <a:cs typeface="Arial" panose="020B0604020202020204" pitchFamily="34" charset="0"/>
                        </a:rPr>
                        <a:t>Cost:</a:t>
                      </a:r>
                      <a:r>
                        <a:rPr lang="en-GB" sz="1200" b="0" kern="1200">
                          <a:solidFill>
                            <a:schemeClr val="tx2"/>
                          </a:solidFill>
                          <a:latin typeface="Arial" panose="020B0604020202020204" pitchFamily="34" charset="0"/>
                          <a:ea typeface="+mn-ea"/>
                          <a:cs typeface="Arial" panose="020B0604020202020204" pitchFamily="34" charset="0"/>
                        </a:rPr>
                        <a:t> rules </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179917" y="636445"/>
          <a:ext cx="5724216" cy="2716555"/>
        </p:xfrm>
        <a:graphic>
          <a:graphicData uri="http://schemas.openxmlformats.org/drawingml/2006/table">
            <a:tbl>
              <a:tblPr firstRow="1" bandRow="1">
                <a:tableStyleId>{5C22544A-7EE6-4342-B048-85BDC9FD1C3A}</a:tableStyleId>
              </a:tblPr>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716555">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A1569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indent="0" algn="l" defTabSz="914397" rtl="0" eaLnBrk="1" latinLnBrk="0" hangingPunct="1">
                        <a:spcAft>
                          <a:spcPts val="600"/>
                        </a:spcAft>
                        <a:buFont typeface="Arial" panose="020B0604020202020204" pitchFamily="34" charset="0"/>
                        <a:buNone/>
                      </a:pPr>
                      <a:r>
                        <a:rPr lang="en-GB" sz="1200" b="1" u="none" kern="1200" cap="all" baseline="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Support/facilitate the change </a:t>
                      </a:r>
                      <a:r>
                        <a:rPr lang="en-GB" sz="1200" b="0" kern="1200">
                          <a:solidFill>
                            <a:schemeClr val="tx2"/>
                          </a:solidFill>
                          <a:latin typeface="Arial" panose="020B0604020202020204" pitchFamily="34" charset="0"/>
                          <a:ea typeface="+mn-ea"/>
                          <a:cs typeface="Arial" panose="020B0604020202020204" pitchFamily="34" charset="0"/>
                        </a:rPr>
                        <a:t>– make them feel at the forefront to pioneer the change (prescribe JYSELECA)</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Prescribing/thinking process very straightforward (Amazon 1 click)</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JYSELECA visibility/presence around them at the point of decision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Involve them in projects / give them visibility with peers – to turn him/her into KOL or ambassador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Provide insights on benefits for patients – engage in PSP (Stepwise)</a:t>
                      </a:r>
                      <a:endParaRPr lang="en-GB" sz="1500" b="1" kern="1200">
                        <a:solidFill>
                          <a:schemeClr val="tx2"/>
                        </a:solidFill>
                        <a:latin typeface="Arial" panose="020B0604020202020204" pitchFamily="34" charset="0"/>
                        <a:ea typeface="+mn-ea"/>
                        <a:cs typeface="Arial" panose="020B0604020202020204" pitchFamily="34" charset="0"/>
                      </a:endParaRP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89031" y="3127821"/>
          <a:ext cx="5580000" cy="1237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1237520">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A15699"/>
                          </a:solidFill>
                          <a:latin typeface="Arial" panose="020B0604020202020204" pitchFamily="34" charset="0"/>
                          <a:cs typeface="Arial" panose="020B0604020202020204" pitchFamily="34" charset="0"/>
                        </a:rPr>
                        <a:t>messages </a:t>
                      </a:r>
                      <a:r>
                        <a:rPr lang="en-GB" sz="1500" b="1">
                          <a:solidFill>
                            <a:schemeClr val="tx2"/>
                          </a:solidFill>
                          <a:latin typeface="Arial" panose="020B0604020202020204" pitchFamily="34" charset="0"/>
                          <a:cs typeface="Arial" panose="020B0604020202020204" pitchFamily="34" charset="0"/>
                        </a:rPr>
                        <a:t>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Focus on efficacy data (broad) and fair level of AEs - The balance of the treatment for their patients. Efficacy and safety.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them to see a specific patient pathway/solution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89031" y="4364407"/>
          <a:ext cx="5580000" cy="16967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2112235">
                  <a:extLst>
                    <a:ext uri="{9D8B030D-6E8A-4147-A177-3AD203B41FA5}">
                      <a16:colId xmlns:a16="http://schemas.microsoft.com/office/drawing/2014/main" val="2025790513"/>
                    </a:ext>
                  </a:extLst>
                </a:gridCol>
                <a:gridCol w="2185265">
                  <a:extLst>
                    <a:ext uri="{9D8B030D-6E8A-4147-A177-3AD203B41FA5}">
                      <a16:colId xmlns:a16="http://schemas.microsoft.com/office/drawing/2014/main" val="446502618"/>
                    </a:ext>
                  </a:extLst>
                </a:gridCol>
              </a:tblGrid>
              <a:tr h="1696720">
                <a:tc>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New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Innovative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Change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Patient-centred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Pioneer </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AVOID</a:t>
                      </a:r>
                      <a:endParaRPr lang="en-GB" sz="1200" b="1" kern="1200">
                        <a:solidFill>
                          <a:schemeClr val="tx1"/>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Traditional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Standard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Status quo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Mainstream </a:t>
                      </a:r>
                    </a:p>
                    <a:p>
                      <a:pPr marL="0" algn="ctr" defTabSz="914397" rtl="0" eaLnBrk="1" latinLnBrk="0" hangingPunct="1">
                        <a:spcAft>
                          <a:spcPts val="600"/>
                        </a:spcAft>
                      </a:pPr>
                      <a:endParaRPr lang="en-GB" sz="1200" b="1" kern="1200">
                        <a:solidFill>
                          <a:srgbClr val="A15699"/>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181602" y="3354721"/>
          <a:ext cx="5722529" cy="2716554"/>
        </p:xfrm>
        <a:graphic>
          <a:graphicData uri="http://schemas.openxmlformats.org/drawingml/2006/table">
            <a:tbl>
              <a:tblPr firstRow="1" bandRow="1">
                <a:tableStyleId>{5C22544A-7EE6-4342-B048-85BDC9FD1C3A}</a:tableStyleId>
              </a:tblPr>
              <a:tblGrid>
                <a:gridCol w="1940520">
                  <a:extLst>
                    <a:ext uri="{9D8B030D-6E8A-4147-A177-3AD203B41FA5}">
                      <a16:colId xmlns:a16="http://schemas.microsoft.com/office/drawing/2014/main" val="1927243919"/>
                    </a:ext>
                  </a:extLst>
                </a:gridCol>
                <a:gridCol w="3782009">
                  <a:extLst>
                    <a:ext uri="{9D8B030D-6E8A-4147-A177-3AD203B41FA5}">
                      <a16:colId xmlns:a16="http://schemas.microsoft.com/office/drawing/2014/main" val="2025790513"/>
                    </a:ext>
                  </a:extLst>
                </a:gridCol>
              </a:tblGrid>
              <a:tr h="539429">
                <a:tc rowSpan="5">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72000" marR="45720" anchor="ctr">
                    <a:lnR w="12700" cap="flat" cmpd="sng" algn="ctr">
                      <a:solidFill>
                        <a:schemeClr val="bg1"/>
                      </a:solidFill>
                      <a:prstDash val="solid"/>
                      <a:round/>
                      <a:headEnd type="none" w="med" len="med"/>
                      <a:tailEnd type="none" w="med" len="med"/>
                    </a:lnR>
                    <a:solidFill>
                      <a:srgbClr val="A15699">
                        <a:alpha val="10000"/>
                      </a:srgbClr>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1. Change is a friend and an enemy (watch out)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453198084"/>
                  </a:ext>
                </a:extLst>
              </a:tr>
              <a:tr h="5394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Facilitation – how can we make it easy (the 1-click Amazon version of prescribing)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97480894"/>
                  </a:ext>
                </a:extLst>
              </a:tr>
              <a:tr h="539443">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3. JYSELECA visibility/presence around them at the point of decision (salience)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619301964"/>
                  </a:ext>
                </a:extLst>
              </a:tr>
              <a:tr h="539441">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4. The balance of the treatment for their patients. Efficacy and safety.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12496840"/>
                  </a:ext>
                </a:extLst>
              </a:tr>
              <a:tr h="558800">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Words to amplify: </a:t>
                      </a:r>
                      <a:r>
                        <a:rPr lang="en-GB" sz="1200" b="0" kern="1200">
                          <a:solidFill>
                            <a:srgbClr val="00B050"/>
                          </a:solidFill>
                          <a:latin typeface="Arial" panose="020B0604020202020204" pitchFamily="34" charset="0"/>
                          <a:ea typeface="+mn-ea"/>
                          <a:cs typeface="Arial" panose="020B0604020202020204" pitchFamily="34" charset="0"/>
                        </a:rPr>
                        <a:t>INNOVATIVE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Word to avoid: </a:t>
                      </a:r>
                      <a:r>
                        <a:rPr lang="en-GB" sz="1200" b="0" kern="1200">
                          <a:solidFill>
                            <a:srgbClr val="FF0000"/>
                          </a:solidFill>
                          <a:latin typeface="Arial" panose="020B0604020202020204" pitchFamily="34" charset="0"/>
                          <a:ea typeface="+mn-ea"/>
                          <a:cs typeface="Arial" panose="020B0604020202020204" pitchFamily="34" charset="0"/>
                        </a:rPr>
                        <a:t>TRADITION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4082849345"/>
                  </a:ext>
                </a:extLst>
              </a:tr>
            </a:tbl>
          </a:graphicData>
        </a:graphic>
      </p:graphicFrame>
      <p:pic>
        <p:nvPicPr>
          <p:cNvPr id="12" name="Picture 11" descr="A picture containing clock, drawing, room&#10;&#10;Description automatically generated">
            <a:extLst>
              <a:ext uri="{FF2B5EF4-FFF2-40B4-BE49-F238E27FC236}">
                <a16:creationId xmlns:a16="http://schemas.microsoft.com/office/drawing/2014/main" id="{BD434F23-DD79-4B23-AE4C-5872CEA93D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3381" y="3364028"/>
            <a:ext cx="871200" cy="871200"/>
          </a:xfrm>
          <a:prstGeom prst="rect">
            <a:avLst/>
          </a:prstGeom>
        </p:spPr>
      </p:pic>
      <p:sp>
        <p:nvSpPr>
          <p:cNvPr id="13" name="Rounded Rectangle 12">
            <a:extLst>
              <a:ext uri="{FF2B5EF4-FFF2-40B4-BE49-F238E27FC236}">
                <a16:creationId xmlns:a16="http://schemas.microsoft.com/office/drawing/2014/main" id="{FEDA036A-CA11-884C-BADD-AB3122F4E25D}"/>
              </a:ext>
            </a:extLst>
          </p:cNvPr>
          <p:cNvSpPr/>
          <p:nvPr/>
        </p:nvSpPr>
        <p:spPr>
          <a:xfrm>
            <a:off x="0" y="0"/>
            <a:ext cx="1851660" cy="1062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a:t>BARRIERS</a:t>
            </a:r>
          </a:p>
          <a:p>
            <a:pPr algn="ctr"/>
            <a:r>
              <a:rPr lang="en-FR"/>
              <a:t>&amp;GOALS</a:t>
            </a:r>
          </a:p>
        </p:txBody>
      </p:sp>
    </p:spTree>
    <p:extLst>
      <p:ext uri="{BB962C8B-B14F-4D97-AF65-F5344CB8AC3E}">
        <p14:creationId xmlns:p14="http://schemas.microsoft.com/office/powerpoint/2010/main" val="385268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D0526-A0C4-2441-865A-E69D4C890FAF}"/>
              </a:ext>
            </a:extLst>
          </p:cNvPr>
          <p:cNvSpPr>
            <a:spLocks noGrp="1"/>
          </p:cNvSpPr>
          <p:nvPr>
            <p:ph type="title"/>
          </p:nvPr>
        </p:nvSpPr>
        <p:spPr>
          <a:xfrm>
            <a:off x="536416" y="399213"/>
            <a:ext cx="4983111" cy="1046410"/>
          </a:xfrm>
        </p:spPr>
        <p:txBody>
          <a:bodyPr/>
          <a:lstStyle/>
          <a:p>
            <a:pPr algn="ctr"/>
            <a:r>
              <a:rPr lang="en-US" sz="3200">
                <a:ea typeface="ＭＳ Ｐゴシック"/>
              </a:rPr>
              <a:t>Workshop Context</a:t>
            </a:r>
            <a:endParaRPr lang="en-US" sz="3200" i="1">
              <a:ea typeface="ＭＳ Ｐゴシック"/>
            </a:endParaRPr>
          </a:p>
        </p:txBody>
      </p:sp>
      <p:sp>
        <p:nvSpPr>
          <p:cNvPr id="4" name="Title 2">
            <a:extLst>
              <a:ext uri="{FF2B5EF4-FFF2-40B4-BE49-F238E27FC236}">
                <a16:creationId xmlns:a16="http://schemas.microsoft.com/office/drawing/2014/main" id="{97BB78FF-0CC6-E249-BE66-8054D588D936}"/>
              </a:ext>
            </a:extLst>
          </p:cNvPr>
          <p:cNvSpPr txBox="1">
            <a:spLocks/>
          </p:cNvSpPr>
          <p:nvPr/>
        </p:nvSpPr>
        <p:spPr bwMode="auto">
          <a:xfrm>
            <a:off x="6372523" y="1773238"/>
            <a:ext cx="5291976" cy="3481004"/>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285750" marR="0" lvl="0" indent="-285750" algn="l" defTabSz="881021" rtl="0" eaLnBrk="1" fontAlgn="base" latinLnBrk="0" hangingPunct="1">
              <a:lnSpc>
                <a:spcPct val="100000"/>
              </a:lnSpc>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2000" b="0">
                <a:solidFill>
                  <a:srgbClr val="3D6960"/>
                </a:solidFill>
                <a:latin typeface="Tahoma"/>
              </a:rPr>
              <a:t>Finalise the co-creation of the </a:t>
            </a:r>
            <a:r>
              <a:rPr lang="en-GB" sz="2000">
                <a:solidFill>
                  <a:srgbClr val="3D6960"/>
                </a:solidFill>
                <a:latin typeface="Tahoma"/>
              </a:rPr>
              <a:t>Adoption Ladder </a:t>
            </a:r>
            <a:r>
              <a:rPr lang="en-GB" sz="2000" b="0">
                <a:solidFill>
                  <a:srgbClr val="3D6960"/>
                </a:solidFill>
                <a:latin typeface="Tahoma"/>
              </a:rPr>
              <a:t>for RA</a:t>
            </a:r>
            <a:r>
              <a:rPr kumimoji="0" lang="en-GB" sz="2000" b="0" i="0" u="none" strike="noStrike" kern="1200" cap="none" spc="0" normalizeH="0" baseline="0" noProof="0">
                <a:ln>
                  <a:noFill/>
                </a:ln>
                <a:solidFill>
                  <a:srgbClr val="3D6960"/>
                </a:solidFill>
                <a:effectLst/>
                <a:uLnTx/>
                <a:uFillTx/>
                <a:latin typeface="Tahoma"/>
                <a:ea typeface="ＭＳ Ｐゴシック" pitchFamily="-107" charset="-128"/>
              </a:rPr>
              <a:t> </a:t>
            </a:r>
          </a:p>
          <a:p>
            <a:pPr marL="742950" lvl="1"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1800">
                <a:solidFill>
                  <a:srgbClr val="3D6960"/>
                </a:solidFill>
                <a:latin typeface="Tahoma"/>
              </a:rPr>
              <a:t>From 12pm to 1pm (CET):</a:t>
            </a:r>
          </a:p>
          <a:p>
            <a:pPr marL="1200150" lvl="2"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1800">
                <a:solidFill>
                  <a:srgbClr val="3D6960"/>
                </a:solidFill>
                <a:latin typeface="Tahoma"/>
              </a:rPr>
              <a:t>Goals &amp; Barriers</a:t>
            </a:r>
          </a:p>
          <a:p>
            <a:pPr marL="742950" lvl="1"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1800">
                <a:solidFill>
                  <a:srgbClr val="3D6960"/>
                </a:solidFill>
                <a:latin typeface="Tahoma"/>
              </a:rPr>
              <a:t>From 2pm to 3pm (CET): </a:t>
            </a:r>
          </a:p>
          <a:p>
            <a:pPr marL="1200150" lvl="2"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1800">
                <a:solidFill>
                  <a:srgbClr val="3D6960"/>
                </a:solidFill>
                <a:latin typeface="Tahoma"/>
              </a:rPr>
              <a:t>Messages &amp; Message sources</a:t>
            </a:r>
          </a:p>
          <a:p>
            <a:pPr marL="1200150" lvl="2"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endParaRPr lang="en-GB" sz="1800">
              <a:solidFill>
                <a:srgbClr val="3D6960"/>
              </a:solidFill>
              <a:latin typeface="Tahoma"/>
            </a:endParaRPr>
          </a:p>
          <a:p>
            <a:pPr marL="285750" indent="-285750" defTabSz="881021">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1400">
                <a:solidFill>
                  <a:srgbClr val="3D6960"/>
                </a:solidFill>
                <a:latin typeface="Tahoma"/>
              </a:rPr>
              <a:t>We thank in advance the inputs provided by Elisabeth and the DDB team</a:t>
            </a:r>
            <a:endParaRPr kumimoji="0" lang="en-GB" sz="1800" i="0" u="none" strike="noStrike" kern="1200" cap="none" spc="0" normalizeH="0" baseline="0" noProof="0">
              <a:ln>
                <a:noFill/>
              </a:ln>
              <a:solidFill>
                <a:srgbClr val="F58800"/>
              </a:solidFill>
              <a:effectLst/>
              <a:uLnTx/>
              <a:uFillTx/>
              <a:latin typeface="Tahoma"/>
              <a:ea typeface="ＭＳ Ｐゴシック" pitchFamily="-107" charset="-128"/>
            </a:endParaRPr>
          </a:p>
        </p:txBody>
      </p:sp>
      <p:sp>
        <p:nvSpPr>
          <p:cNvPr id="8" name="Text Placeholder 7">
            <a:extLst>
              <a:ext uri="{FF2B5EF4-FFF2-40B4-BE49-F238E27FC236}">
                <a16:creationId xmlns:a16="http://schemas.microsoft.com/office/drawing/2014/main" id="{F0DEDF2B-2AEF-410B-B775-A0BE9A758D18}"/>
              </a:ext>
            </a:extLst>
          </p:cNvPr>
          <p:cNvSpPr>
            <a:spLocks noGrp="1"/>
          </p:cNvSpPr>
          <p:nvPr>
            <p:ph type="body" sz="half" idx="1"/>
          </p:nvPr>
        </p:nvSpPr>
        <p:spPr>
          <a:xfrm>
            <a:off x="287384" y="1773238"/>
            <a:ext cx="5633356" cy="4343400"/>
          </a:xfrm>
        </p:spPr>
        <p:txBody>
          <a:bodyPr/>
          <a:lstStyle/>
          <a:p>
            <a:r>
              <a:rPr lang="en-GB" sz="2000">
                <a:ea typeface="ＭＳ Ｐゴシック"/>
              </a:rPr>
              <a:t>Last week, </a:t>
            </a:r>
            <a:r>
              <a:rPr lang="en-GB" sz="2000" b="1">
                <a:solidFill>
                  <a:schemeClr val="accent1"/>
                </a:solidFill>
                <a:ea typeface="ＭＳ Ｐゴシック"/>
              </a:rPr>
              <a:t>we agreed on an Adoption Ladder </a:t>
            </a:r>
            <a:r>
              <a:rPr lang="en-GB" sz="2000">
                <a:ea typeface="ＭＳ Ｐゴシック"/>
              </a:rPr>
              <a:t>template providing a balanced view between the simplicity of a one-page view and between the specificities of HCP segments</a:t>
            </a:r>
          </a:p>
          <a:p>
            <a:r>
              <a:rPr lang="en-GB" sz="2000">
                <a:ea typeface="ＭＳ Ｐゴシック"/>
              </a:rPr>
              <a:t>We are therefore now focusing on filling this template </a:t>
            </a:r>
            <a:r>
              <a:rPr lang="en-GB" sz="2000" b="1">
                <a:solidFill>
                  <a:schemeClr val="accent1"/>
                </a:solidFill>
                <a:ea typeface="ＭＳ Ｐゴシック"/>
              </a:rPr>
              <a:t>leveraging the great existing work and knowledge together</a:t>
            </a:r>
            <a:r>
              <a:rPr lang="en-GB" sz="2000">
                <a:ea typeface="ＭＳ Ｐゴシック"/>
              </a:rPr>
              <a:t>, to form the foundations</a:t>
            </a:r>
            <a:r>
              <a:rPr lang="en-GB" sz="2000" b="1">
                <a:solidFill>
                  <a:schemeClr val="accent1"/>
                </a:solidFill>
                <a:ea typeface="ＭＳ Ｐゴシック"/>
              </a:rPr>
              <a:t> </a:t>
            </a:r>
            <a:r>
              <a:rPr lang="en-GB" sz="2000">
                <a:ea typeface="ＭＳ Ｐゴシック"/>
              </a:rPr>
              <a:t>for the rapid development.</a:t>
            </a:r>
            <a:endParaRPr lang="en-GB">
              <a:ea typeface="ＭＳ Ｐゴシック"/>
            </a:endParaRPr>
          </a:p>
        </p:txBody>
      </p:sp>
      <p:sp>
        <p:nvSpPr>
          <p:cNvPr id="9" name="Title 2">
            <a:extLst>
              <a:ext uri="{FF2B5EF4-FFF2-40B4-BE49-F238E27FC236}">
                <a16:creationId xmlns:a16="http://schemas.microsoft.com/office/drawing/2014/main" id="{489FA5FF-8180-48C4-A5D8-29987055A2C6}"/>
              </a:ext>
            </a:extLst>
          </p:cNvPr>
          <p:cNvSpPr txBox="1">
            <a:spLocks/>
          </p:cNvSpPr>
          <p:nvPr/>
        </p:nvSpPr>
        <p:spPr bwMode="auto">
          <a:xfrm>
            <a:off x="6206826" y="399213"/>
            <a:ext cx="4983111" cy="1046410"/>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a:ln>
                  <a:noFill/>
                </a:ln>
                <a:solidFill>
                  <a:srgbClr val="3D6960"/>
                </a:solidFill>
                <a:effectLst/>
                <a:uLnTx/>
                <a:uFillTx/>
                <a:latin typeface="Tahoma"/>
                <a:ea typeface="ＭＳ Ｐゴシック"/>
              </a:rPr>
              <a:t>Workshop Objectives</a:t>
            </a:r>
            <a:endParaRPr kumimoji="0" lang="en-US" sz="3200" b="1" i="1" u="none" strike="noStrike" kern="0" cap="none" spc="0" normalizeH="0" baseline="0" noProof="0">
              <a:ln>
                <a:noFill/>
              </a:ln>
              <a:solidFill>
                <a:srgbClr val="3D6960"/>
              </a:solidFill>
              <a:effectLst/>
              <a:uLnTx/>
              <a:uFillTx/>
              <a:latin typeface="Tahoma"/>
              <a:ea typeface="ＭＳ Ｐゴシック"/>
            </a:endParaRPr>
          </a:p>
        </p:txBody>
      </p:sp>
    </p:spTree>
    <p:extLst>
      <p:ext uri="{BB962C8B-B14F-4D97-AF65-F5344CB8AC3E}">
        <p14:creationId xmlns:p14="http://schemas.microsoft.com/office/powerpoint/2010/main" val="2367794626"/>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1">
            <a:extLst>
              <a:ext uri="{FF2B5EF4-FFF2-40B4-BE49-F238E27FC236}">
                <a16:creationId xmlns:a16="http://schemas.microsoft.com/office/drawing/2014/main" id="{49B76938-C1F0-4996-B6BE-2EFA2F23387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40</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710B7CBB-5CDA-4D41-B4C2-15FEFED127B0}"/>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D14B09F9-6B97-4BFC-9A2D-4DD5E52F199A}"/>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6848" y="82682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Pragmatists</a:t>
            </a:r>
          </a:p>
        </p:txBody>
      </p:sp>
      <p:sp>
        <p:nvSpPr>
          <p:cNvPr id="10" name="Rectangle 9">
            <a:extLst>
              <a:ext uri="{FF2B5EF4-FFF2-40B4-BE49-F238E27FC236}">
                <a16:creationId xmlns:a16="http://schemas.microsoft.com/office/drawing/2014/main" id="{82DA48AB-CFA9-4A2E-8298-E699761E9ED8}"/>
              </a:ext>
            </a:extLst>
          </p:cNvPr>
          <p:cNvSpPr/>
          <p:nvPr/>
        </p:nvSpPr>
        <p:spPr>
          <a:xfrm>
            <a:off x="933666" y="1833098"/>
            <a:ext cx="4987244" cy="514727"/>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910791" y="1659572"/>
            <a:ext cx="632363" cy="632361"/>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71094" y="1842018"/>
            <a:ext cx="4984985" cy="505807"/>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71093" y="1654122"/>
            <a:ext cx="632363" cy="632361"/>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16735" y="2369236"/>
            <a:ext cx="4987244" cy="1509187"/>
          </a:xfrm>
          <a:prstGeom prst="rect">
            <a:avLst/>
          </a:prstGeom>
          <a:solidFill>
            <a:srgbClr val="DB102E">
              <a:alpha val="7000"/>
            </a:srgbClr>
          </a:solidFill>
          <a:ln w="12700" cap="flat" cmpd="sng" algn="ctr">
            <a:noFill/>
            <a:prstDash val="solid"/>
            <a:miter lim="800000"/>
          </a:ln>
          <a:effectLst/>
        </p:spPr>
        <p:txBody>
          <a:bodyPr rtlCol="0" anchor="ctr"/>
          <a:lstStyle/>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Tries different products in first &amp; second line treatment</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Modest JAK use (but this varies amongst different pragmatists)</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Sometimes uses monotherapy</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Waits for trusted peer experience before gaining their own experience</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5" y="2369236"/>
            <a:ext cx="4970311" cy="1492043"/>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Tries JYSELECA with some patients</a:t>
            </a:r>
          </a:p>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(After they have gained experience) Expand JYSELECA use in a wider range of patients in preference to other JAKs</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6853" y="1757193"/>
            <a:ext cx="472483" cy="472481"/>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36698" y="1746987"/>
            <a:ext cx="470109" cy="470108"/>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6242" y="3961637"/>
            <a:ext cx="4997737" cy="1842520"/>
          </a:xfrm>
          <a:prstGeom prst="rect">
            <a:avLst/>
          </a:prstGeom>
          <a:no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23381" y="3918815"/>
            <a:ext cx="5234875" cy="1427376"/>
          </a:xfrm>
          <a:prstGeom prst="rect">
            <a:avLst/>
          </a:prstGeom>
          <a:noFill/>
          <a:ln w="12700" cap="flat" cmpd="sng" algn="ctr">
            <a:noFill/>
            <a:prstDash val="solid"/>
            <a:miter lim="800000"/>
          </a:ln>
          <a:effectLst/>
        </p:spPr>
        <p:txBody>
          <a:bodyPr rtlCol="0" anchor="ctr"/>
          <a:lstStyle/>
          <a:p>
            <a:pPr marL="118530" algn="ctr" defTabSz="1219170" fontAlgn="base">
              <a:spcBef>
                <a:spcPct val="0"/>
              </a:spcBef>
              <a:spcAft>
                <a:spcPct val="0"/>
              </a:spcAft>
              <a:buClr>
                <a:srgbClr val="1A78CA"/>
              </a:buClr>
              <a:defRPr/>
            </a:pPr>
            <a:endParaRPr lang="en-GB" sz="1867" kern="0">
              <a:solidFill>
                <a:srgbClr val="C00000"/>
              </a:solidFill>
              <a:latin typeface="Arial" panose="020B0604020202020204"/>
              <a:ea typeface="Helvetica Neue Light"/>
              <a:cs typeface="Helvetica Neue Light"/>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5" y="3961638"/>
            <a:ext cx="4997735" cy="1839253"/>
          </a:xfrm>
          <a:prstGeom prst="rect">
            <a:avLst/>
          </a:prstGeom>
          <a:no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397647" y="4091250"/>
            <a:ext cx="4804075" cy="1610628"/>
          </a:xfrm>
          <a:prstGeom prst="rect">
            <a:avLst/>
          </a:prstGeom>
          <a:noFill/>
          <a:ln w="12700" cap="flat" cmpd="sng" algn="ctr">
            <a:noFill/>
            <a:prstDash val="solid"/>
            <a:miter lim="800000"/>
          </a:ln>
          <a:effectLst/>
        </p:spPr>
        <p:txBody>
          <a:bodyPr rtlCol="0" anchor="ctr"/>
          <a:lstStyle/>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I feel confident that JYSELECA is truly safer than the other JAKs</a:t>
            </a:r>
          </a:p>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Experience in some patients drives me to an ever-expanding use of JYSELECA because I know I can trust it</a:t>
            </a:r>
          </a:p>
        </p:txBody>
      </p:sp>
      <p:sp>
        <p:nvSpPr>
          <p:cNvPr id="7" name="Rectangle 6">
            <a:extLst>
              <a:ext uri="{FF2B5EF4-FFF2-40B4-BE49-F238E27FC236}">
                <a16:creationId xmlns:a16="http://schemas.microsoft.com/office/drawing/2014/main" id="{081D4349-E9F4-4D13-AE97-33437B810FF3}"/>
              </a:ext>
            </a:extLst>
          </p:cNvPr>
          <p:cNvSpPr/>
          <p:nvPr/>
        </p:nvSpPr>
        <p:spPr>
          <a:xfrm>
            <a:off x="933666" y="4072729"/>
            <a:ext cx="4970313" cy="1733295"/>
          </a:xfrm>
          <a:prstGeom prst="rect">
            <a:avLst/>
          </a:prstGeom>
        </p:spPr>
        <p:txBody>
          <a:bodyPr wrap="square">
            <a:spAutoFit/>
          </a:bodyPr>
          <a:lstStyle/>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Safety is a priority as it is complicated in the real world</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Guidelines are useful but there are ways to work around them if experience shows that is the best thing to do in a given situation</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I like to hear from others that I respect but I also want to make my own judgement </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There needs to be a valid reason for monotherapy &amp; an opportunity to try it</a:t>
            </a:r>
          </a:p>
        </p:txBody>
      </p:sp>
      <p:pic>
        <p:nvPicPr>
          <p:cNvPr id="23" name="Picture 22" descr="A close up of a sign&#10;&#10;Description automatically generated">
            <a:extLst>
              <a:ext uri="{FF2B5EF4-FFF2-40B4-BE49-F238E27FC236}">
                <a16:creationId xmlns:a16="http://schemas.microsoft.com/office/drawing/2014/main" id="{31B41F2F-AE9D-4AB0-9A30-4C5B63234C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6180" y="766007"/>
            <a:ext cx="720000" cy="720000"/>
          </a:xfrm>
          <a:prstGeom prst="rect">
            <a:avLst/>
          </a:prstGeom>
        </p:spPr>
      </p:pic>
      <p:sp>
        <p:nvSpPr>
          <p:cNvPr id="2" name="Arrow: Right 1">
            <a:extLst>
              <a:ext uri="{FF2B5EF4-FFF2-40B4-BE49-F238E27FC236}">
                <a16:creationId xmlns:a16="http://schemas.microsoft.com/office/drawing/2014/main" id="{4A2B15B7-3ACF-447C-A373-7C119DBF44B2}"/>
              </a:ext>
            </a:extLst>
          </p:cNvPr>
          <p:cNvSpPr/>
          <p:nvPr/>
        </p:nvSpPr>
        <p:spPr>
          <a:xfrm>
            <a:off x="5903979" y="477445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544DED5B-A044-4423-A64C-61FF91B98270}"/>
              </a:ext>
            </a:extLst>
          </p:cNvPr>
          <p:cNvSpPr/>
          <p:nvPr/>
        </p:nvSpPr>
        <p:spPr>
          <a:xfrm rot="16200000">
            <a:off x="8426" y="2904570"/>
            <a:ext cx="1492041"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7A25F23-91D3-4FA8-AC53-E6CA3E4CF279}"/>
              </a:ext>
            </a:extLst>
          </p:cNvPr>
          <p:cNvSpPr/>
          <p:nvPr/>
        </p:nvSpPr>
        <p:spPr>
          <a:xfrm rot="16200000">
            <a:off x="-185064" y="4691989"/>
            <a:ext cx="183925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0" name="Rectangle 29">
            <a:extLst>
              <a:ext uri="{FF2B5EF4-FFF2-40B4-BE49-F238E27FC236}">
                <a16:creationId xmlns:a16="http://schemas.microsoft.com/office/drawing/2014/main" id="{4D24E89B-07B5-4E53-9F34-00400B0CA208}"/>
              </a:ext>
            </a:extLst>
          </p:cNvPr>
          <p:cNvSpPr/>
          <p:nvPr/>
        </p:nvSpPr>
        <p:spPr>
          <a:xfrm rot="16200000">
            <a:off x="10771660" y="2925983"/>
            <a:ext cx="149204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2" name="Rectangle 31">
            <a:extLst>
              <a:ext uri="{FF2B5EF4-FFF2-40B4-BE49-F238E27FC236}">
                <a16:creationId xmlns:a16="http://schemas.microsoft.com/office/drawing/2014/main" id="{3B1F0DAC-6703-4B7F-9F45-00F09507C984}"/>
              </a:ext>
            </a:extLst>
          </p:cNvPr>
          <p:cNvSpPr/>
          <p:nvPr/>
        </p:nvSpPr>
        <p:spPr>
          <a:xfrm rot="16200000">
            <a:off x="10644153" y="4693622"/>
            <a:ext cx="18425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376936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B1E942-4428-47A7-BDF5-9A251DA8EFA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41</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20D8DCF-5CB4-40EE-93C9-4D04E18A41D1}"/>
              </a:ext>
            </a:extLst>
          </p:cNvPr>
          <p:cNvSpPr>
            <a:spLocks noGrp="1"/>
          </p:cNvSpPr>
          <p:nvPr>
            <p:ph type="title"/>
          </p:nvPr>
        </p:nvSpPr>
        <p:spPr>
          <a:xfrm>
            <a:off x="837915" y="1078318"/>
            <a:ext cx="10464800" cy="853279"/>
          </a:xfrm>
        </p:spPr>
        <p:txBody>
          <a:bodyPr/>
          <a:lstStyle/>
          <a:p>
            <a:pPr>
              <a:lnSpc>
                <a:spcPct val="112000"/>
              </a:lnSpc>
            </a:pPr>
            <a:r>
              <a:rPr lang="en-GB"/>
              <a:t>Behavioural scale – Pragmatists</a:t>
            </a:r>
            <a:br>
              <a:rPr lang="en-GB"/>
            </a:br>
            <a:r>
              <a:rPr lang="en-GB" sz="1867"/>
              <a:t>Gradually develop depth of experience &amp; </a:t>
            </a:r>
            <a:br>
              <a:rPr lang="en-GB" sz="1867"/>
            </a:br>
            <a:r>
              <a:rPr lang="en-GB" sz="1867"/>
              <a:t>JYSELECA will become JAK inhibitor of choice</a:t>
            </a:r>
          </a:p>
        </p:txBody>
      </p:sp>
      <p:sp>
        <p:nvSpPr>
          <p:cNvPr id="30" name="Text Placeholder 29">
            <a:extLst>
              <a:ext uri="{FF2B5EF4-FFF2-40B4-BE49-F238E27FC236}">
                <a16:creationId xmlns:a16="http://schemas.microsoft.com/office/drawing/2014/main" id="{A86D87D9-52B1-402F-9382-19DF7214E90D}"/>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251DF1D7-7D07-42C4-9E43-69F13F94CBA2}"/>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229F750-B2FB-4042-B006-AC15F08E841F}"/>
              </a:ext>
            </a:extLst>
          </p:cNvPr>
          <p:cNvSpPr txBox="1"/>
          <p:nvPr/>
        </p:nvSpPr>
        <p:spPr>
          <a:xfrm>
            <a:off x="9143567" y="1163964"/>
            <a:ext cx="1519259"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933" b="1">
                <a:solidFill>
                  <a:srgbClr val="FFFFFF"/>
                </a:solidFill>
                <a:latin typeface="Arial" panose="020B0604020202020204" pitchFamily="34" charset="0"/>
                <a:ea typeface="ＭＳ Ｐゴシック" pitchFamily="-1" charset="-128"/>
                <a:cs typeface="Arial" panose="020B0604020202020204" pitchFamily="34" charset="0"/>
              </a:rPr>
              <a:t>Expands the use of JYSELECA to different types of patients so ultimately JYSELECA becomes JAK of choice </a:t>
            </a:r>
          </a:p>
        </p:txBody>
      </p:sp>
      <p:sp>
        <p:nvSpPr>
          <p:cNvPr id="9" name="TextBox 8">
            <a:extLst>
              <a:ext uri="{FF2B5EF4-FFF2-40B4-BE49-F238E27FC236}">
                <a16:creationId xmlns:a16="http://schemas.microsoft.com/office/drawing/2014/main" id="{BA4CDD38-BEFD-4619-9701-C49BC38D5A8F}"/>
              </a:ext>
            </a:extLst>
          </p:cNvPr>
          <p:cNvSpPr txBox="1"/>
          <p:nvPr/>
        </p:nvSpPr>
        <p:spPr>
          <a:xfrm>
            <a:off x="2964172" y="394137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their experiences with JYSELECA &amp; its safety profile </a:t>
            </a:r>
          </a:p>
        </p:txBody>
      </p:sp>
      <p:sp>
        <p:nvSpPr>
          <p:cNvPr id="10" name="TextBox 9">
            <a:extLst>
              <a:ext uri="{FF2B5EF4-FFF2-40B4-BE49-F238E27FC236}">
                <a16:creationId xmlns:a16="http://schemas.microsoft.com/office/drawing/2014/main" id="{CD19DA86-BD82-45AB-83A6-418D0F7FE569}"/>
              </a:ext>
            </a:extLst>
          </p:cNvPr>
          <p:cNvSpPr txBox="1"/>
          <p:nvPr/>
        </p:nvSpPr>
        <p:spPr>
          <a:xfrm>
            <a:off x="5065960" y="301109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is the main concern </a:t>
            </a:r>
          </a:p>
        </p:txBody>
      </p:sp>
      <p:sp>
        <p:nvSpPr>
          <p:cNvPr id="11" name="TextBox 10">
            <a:extLst>
              <a:ext uri="{FF2B5EF4-FFF2-40B4-BE49-F238E27FC236}">
                <a16:creationId xmlns:a16="http://schemas.microsoft.com/office/drawing/2014/main" id="{4A9CE2BB-C9DF-4E6E-8352-0EAF76CF448B}"/>
              </a:ext>
            </a:extLst>
          </p:cNvPr>
          <p:cNvSpPr txBox="1"/>
          <p:nvPr/>
        </p:nvSpPr>
        <p:spPr>
          <a:xfrm>
            <a:off x="7167748" y="2087552"/>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Gains depth of experience in patients where safety is a concern</a:t>
            </a:r>
          </a:p>
        </p:txBody>
      </p:sp>
      <p:pic>
        <p:nvPicPr>
          <p:cNvPr id="12" name="Picture 11">
            <a:extLst>
              <a:ext uri="{FF2B5EF4-FFF2-40B4-BE49-F238E27FC236}">
                <a16:creationId xmlns:a16="http://schemas.microsoft.com/office/drawing/2014/main" id="{271C83B8-1C08-4620-8CBC-9ED676109F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95231" y="4982043"/>
            <a:ext cx="756107" cy="812381"/>
          </a:xfrm>
          <a:prstGeom prst="rect">
            <a:avLst/>
          </a:prstGeom>
        </p:spPr>
      </p:pic>
      <p:sp>
        <p:nvSpPr>
          <p:cNvPr id="13" name="Isosceles Triangle 12">
            <a:extLst>
              <a:ext uri="{FF2B5EF4-FFF2-40B4-BE49-F238E27FC236}">
                <a16:creationId xmlns:a16="http://schemas.microsoft.com/office/drawing/2014/main" id="{598EE2E3-3423-4A70-A9DE-4B62FF8EAC17}"/>
              </a:ext>
            </a:extLst>
          </p:cNvPr>
          <p:cNvSpPr>
            <a:spLocks/>
          </p:cNvSpPr>
          <p:nvPr/>
        </p:nvSpPr>
        <p:spPr bwMode="auto">
          <a:xfrm rot="5400000">
            <a:off x="2387269" y="52736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680F4740-F332-41C1-BEE7-360869D6811E}"/>
              </a:ext>
            </a:extLst>
          </p:cNvPr>
          <p:cNvSpPr>
            <a:spLocks/>
          </p:cNvSpPr>
          <p:nvPr/>
        </p:nvSpPr>
        <p:spPr bwMode="auto">
          <a:xfrm>
            <a:off x="3572956" y="501361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DD258C6F-044A-4EF5-8CA8-C7E0DE943FB6}"/>
              </a:ext>
            </a:extLst>
          </p:cNvPr>
          <p:cNvSpPr txBox="1"/>
          <p:nvPr/>
        </p:nvSpPr>
        <p:spPr>
          <a:xfrm>
            <a:off x="862384" y="4877755"/>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Occasionally uses JAKs but not consistently </a:t>
            </a:r>
          </a:p>
        </p:txBody>
      </p:sp>
      <p:pic>
        <p:nvPicPr>
          <p:cNvPr id="16" name="Picture 15">
            <a:extLst>
              <a:ext uri="{FF2B5EF4-FFF2-40B4-BE49-F238E27FC236}">
                <a16:creationId xmlns:a16="http://schemas.microsoft.com/office/drawing/2014/main" id="{BB586025-EA25-4B37-B425-7BF007B933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5413" y="4047242"/>
            <a:ext cx="753175" cy="809231"/>
          </a:xfrm>
          <a:prstGeom prst="rect">
            <a:avLst/>
          </a:prstGeom>
        </p:spPr>
      </p:pic>
      <p:sp>
        <p:nvSpPr>
          <p:cNvPr id="17" name="Isosceles Triangle 16">
            <a:extLst>
              <a:ext uri="{FF2B5EF4-FFF2-40B4-BE49-F238E27FC236}">
                <a16:creationId xmlns:a16="http://schemas.microsoft.com/office/drawing/2014/main" id="{3FA776B2-FD97-4D6D-986D-D4DF08849321}"/>
              </a:ext>
            </a:extLst>
          </p:cNvPr>
          <p:cNvSpPr>
            <a:spLocks/>
          </p:cNvSpPr>
          <p:nvPr/>
        </p:nvSpPr>
        <p:spPr bwMode="auto">
          <a:xfrm rot="5400000">
            <a:off x="4483751" y="433722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46EBDE8C-A8A6-4220-9759-338FEAF44E41}"/>
              </a:ext>
            </a:extLst>
          </p:cNvPr>
          <p:cNvSpPr>
            <a:spLocks/>
          </p:cNvSpPr>
          <p:nvPr/>
        </p:nvSpPr>
        <p:spPr bwMode="auto">
          <a:xfrm>
            <a:off x="5679545" y="407292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5016F17A-3732-49BE-B499-2D241AB3A1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77748" y="3113579"/>
            <a:ext cx="759473" cy="815999"/>
          </a:xfrm>
          <a:prstGeom prst="rect">
            <a:avLst/>
          </a:prstGeom>
        </p:spPr>
      </p:pic>
      <p:sp>
        <p:nvSpPr>
          <p:cNvPr id="20" name="Isosceles Triangle 19">
            <a:extLst>
              <a:ext uri="{FF2B5EF4-FFF2-40B4-BE49-F238E27FC236}">
                <a16:creationId xmlns:a16="http://schemas.microsoft.com/office/drawing/2014/main" id="{6C7459A3-83C4-4371-BC6B-6C0B39902FAB}"/>
              </a:ext>
            </a:extLst>
          </p:cNvPr>
          <p:cNvSpPr>
            <a:spLocks/>
          </p:cNvSpPr>
          <p:nvPr/>
        </p:nvSpPr>
        <p:spPr bwMode="auto">
          <a:xfrm rot="5400000">
            <a:off x="6580232" y="340694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BA96B7B-38C6-44EA-A50D-642AD7E39411}"/>
              </a:ext>
            </a:extLst>
          </p:cNvPr>
          <p:cNvSpPr>
            <a:spLocks/>
          </p:cNvSpPr>
          <p:nvPr/>
        </p:nvSpPr>
        <p:spPr bwMode="auto">
          <a:xfrm>
            <a:off x="7781333" y="313223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4336157F-3C90-46FF-8054-2E330F6F9C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69694" y="2190033"/>
            <a:ext cx="759473" cy="815999"/>
          </a:xfrm>
          <a:prstGeom prst="rect">
            <a:avLst/>
          </a:prstGeom>
        </p:spPr>
      </p:pic>
      <p:sp>
        <p:nvSpPr>
          <p:cNvPr id="23" name="Isosceles Triangle 22">
            <a:extLst>
              <a:ext uri="{FF2B5EF4-FFF2-40B4-BE49-F238E27FC236}">
                <a16:creationId xmlns:a16="http://schemas.microsoft.com/office/drawing/2014/main" id="{97E7053D-6BA0-48E7-BD10-7C5062A311B1}"/>
              </a:ext>
            </a:extLst>
          </p:cNvPr>
          <p:cNvSpPr>
            <a:spLocks/>
          </p:cNvSpPr>
          <p:nvPr/>
        </p:nvSpPr>
        <p:spPr bwMode="auto">
          <a:xfrm rot="5400000">
            <a:off x="8676715" y="248339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8C10468E-068D-4B80-A518-84F2A5C02570}"/>
              </a:ext>
            </a:extLst>
          </p:cNvPr>
          <p:cNvSpPr>
            <a:spLocks/>
          </p:cNvSpPr>
          <p:nvPr/>
        </p:nvSpPr>
        <p:spPr bwMode="auto">
          <a:xfrm>
            <a:off x="9853152" y="219154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F0532BC4-1EC7-4AE6-B646-6E8695AA34EE}"/>
              </a:ext>
            </a:extLst>
          </p:cNvPr>
          <p:cNvCxnSpPr/>
          <p:nvPr/>
        </p:nvCxnSpPr>
        <p:spPr bwMode="auto">
          <a:xfrm flipV="1">
            <a:off x="860492" y="3930162"/>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791EB665-83F1-4578-87CF-C556E1693C7B}"/>
              </a:ext>
            </a:extLst>
          </p:cNvPr>
          <p:cNvCxnSpPr/>
          <p:nvPr/>
        </p:nvCxnSpPr>
        <p:spPr bwMode="auto">
          <a:xfrm flipV="1">
            <a:off x="4366933" y="3005297"/>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6E4A0212-CF7D-4384-B051-4AF14D93ABBC}"/>
              </a:ext>
            </a:extLst>
          </p:cNvPr>
          <p:cNvCxnSpPr/>
          <p:nvPr/>
        </p:nvCxnSpPr>
        <p:spPr bwMode="auto">
          <a:xfrm flipV="1">
            <a:off x="6450901" y="208381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7DB63B21-4657-4978-9EDE-E53BB6C2BBFF}"/>
              </a:ext>
            </a:extLst>
          </p:cNvPr>
          <p:cNvCxnSpPr/>
          <p:nvPr/>
        </p:nvCxnSpPr>
        <p:spPr bwMode="auto">
          <a:xfrm flipV="1">
            <a:off x="8530895" y="1157963"/>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close up of a sign&#10;&#10;Description automatically generated">
            <a:extLst>
              <a:ext uri="{FF2B5EF4-FFF2-40B4-BE49-F238E27FC236}">
                <a16:creationId xmlns:a16="http://schemas.microsoft.com/office/drawing/2014/main" id="{4BC9E738-B936-48BE-B726-78A0BA06C6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8068" y="586581"/>
            <a:ext cx="720000" cy="720000"/>
          </a:xfrm>
          <a:prstGeom prst="rect">
            <a:avLst/>
          </a:prstGeom>
        </p:spPr>
      </p:pic>
      <p:sp>
        <p:nvSpPr>
          <p:cNvPr id="6" name="Rectangle 5">
            <a:extLst>
              <a:ext uri="{FF2B5EF4-FFF2-40B4-BE49-F238E27FC236}">
                <a16:creationId xmlns:a16="http://schemas.microsoft.com/office/drawing/2014/main" id="{B920B3E2-4AB8-4781-9F62-C37BFE2BD65A}"/>
              </a:ext>
            </a:extLst>
          </p:cNvPr>
          <p:cNvSpPr/>
          <p:nvPr/>
        </p:nvSpPr>
        <p:spPr>
          <a:xfrm>
            <a:off x="10541267" y="1121963"/>
            <a:ext cx="121560" cy="81848"/>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266520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Calibri" panose="020F0502020204030204"/>
              </a:rPr>
              <a:pPr defTabSz="914377">
                <a:defRPr/>
              </a:pPr>
              <a:t>42</a:t>
            </a:fld>
            <a:endParaRPr lang="en">
              <a:solidFill>
                <a:srgbClr val="000000">
                  <a:tint val="75000"/>
                </a:srgbClr>
              </a:solidFill>
              <a:latin typeface="Calibri" panose="020F0502020204030204"/>
            </a:endParaRPr>
          </a:p>
        </p:txBody>
      </p:sp>
      <p:sp>
        <p:nvSpPr>
          <p:cNvPr id="3" name="Text Placeholder 2">
            <a:extLst>
              <a:ext uri="{FF2B5EF4-FFF2-40B4-BE49-F238E27FC236}">
                <a16:creationId xmlns:a16="http://schemas.microsoft.com/office/drawing/2014/main" id="{3F85FB73-12B9-4CB0-A03A-271138C6F496}"/>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E8ECB811-6115-4574-A6E2-6ABB8B9E8847}"/>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39930" y="331715"/>
          <a:ext cx="11378948" cy="381000"/>
        </p:xfrm>
        <a:graphic>
          <a:graphicData uri="http://schemas.openxmlformats.org/drawingml/2006/table">
            <a:tbl>
              <a:tblPr firstRow="1" bandRow="1">
                <a:tableStyleId>{5C22544A-7EE6-4342-B048-85BDC9FD1C3A}</a:tableStyleId>
              </a:tblPr>
              <a:tblGrid>
                <a:gridCol w="11378948">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PRAGMATISTS</a:t>
                      </a:r>
                    </a:p>
                  </a:txBody>
                  <a:tcPr anchor="ctr">
                    <a:solidFill>
                      <a:srgbClr val="008986"/>
                    </a:solidFill>
                  </a:tcPr>
                </a:tc>
                <a:extLst>
                  <a:ext uri="{0D108BD9-81ED-4DB2-BD59-A6C34878D82A}">
                    <a16:rowId xmlns:a16="http://schemas.microsoft.com/office/drawing/2014/main" val="3599621383"/>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052373" y="716576"/>
          <a:ext cx="5855620" cy="2915069"/>
        </p:xfrm>
        <a:graphic>
          <a:graphicData uri="http://schemas.openxmlformats.org/drawingml/2006/table">
            <a:tbl>
              <a:tblPr firstRow="1" bandRow="1">
                <a:tableStyleId>{5C22544A-7EE6-4342-B048-85BDC9FD1C3A}</a:tableStyleId>
              </a:tblPr>
              <a:tblGrid>
                <a:gridCol w="1987269">
                  <a:extLst>
                    <a:ext uri="{9D8B030D-6E8A-4147-A177-3AD203B41FA5}">
                      <a16:colId xmlns:a16="http://schemas.microsoft.com/office/drawing/2014/main" val="1927243919"/>
                    </a:ext>
                  </a:extLst>
                </a:gridCol>
                <a:gridCol w="3868351">
                  <a:extLst>
                    <a:ext uri="{9D8B030D-6E8A-4147-A177-3AD203B41FA5}">
                      <a16:colId xmlns:a16="http://schemas.microsoft.com/office/drawing/2014/main" val="2025790513"/>
                    </a:ext>
                  </a:extLst>
                </a:gridCol>
              </a:tblGrid>
              <a:tr h="2915069">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008986"/>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ACA8">
                        <a:alpha val="10196"/>
                      </a:srgbClr>
                    </a:solidFill>
                  </a:tcPr>
                </a:tc>
                <a:tc>
                  <a:txBody>
                    <a:bodyPr/>
                    <a:lstStyle/>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COVID-19 raising the opportunity to use new treatments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Simplicity of JYSELECA</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RW evidence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Anchoring to safety over other JAKIs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Comparison to ADA – nudge to superiority</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Repeated sharing of patient profiles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Positive experiences from early use – feeds into other scripts – use other examples in past to understand trigger to start prescribing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Use anchoring based on current JAK safety to highlight the clear safety benefits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Keeping them abreast of new JYSELECA trials</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39930" y="2438085"/>
          <a:ext cx="5490670" cy="1524304"/>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51">
                  <a:extLst>
                    <a:ext uri="{9D8B030D-6E8A-4147-A177-3AD203B41FA5}">
                      <a16:colId xmlns:a16="http://schemas.microsoft.com/office/drawing/2014/main" val="2025790513"/>
                    </a:ext>
                  </a:extLst>
                </a:gridCol>
              </a:tblGrid>
              <a:tr h="1524304">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008986"/>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Safety profile overall and vs. JAKIs</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Forest Plot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ACR50/70</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Patient profile page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JAK1 selectivity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39930" y="3969350"/>
          <a:ext cx="5490669" cy="2135885"/>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1823575">
                  <a:extLst>
                    <a:ext uri="{9D8B030D-6E8A-4147-A177-3AD203B41FA5}">
                      <a16:colId xmlns:a16="http://schemas.microsoft.com/office/drawing/2014/main" val="2025790513"/>
                    </a:ext>
                  </a:extLst>
                </a:gridCol>
                <a:gridCol w="1823575">
                  <a:extLst>
                    <a:ext uri="{9D8B030D-6E8A-4147-A177-3AD203B41FA5}">
                      <a16:colId xmlns:a16="http://schemas.microsoft.com/office/drawing/2014/main" val="446502618"/>
                    </a:ext>
                  </a:extLst>
                </a:gridCol>
              </a:tblGrid>
              <a:tr h="2135885">
                <a:tc>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Positive patient experience / feedback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Confidence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Safest JAK available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Trust in own judgement – give credibility to this</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This is what others do</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KOL references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Cost</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Highlighting doing the wrong thing</a:t>
                      </a: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052373" y="3640677"/>
          <a:ext cx="5866506" cy="2464559"/>
        </p:xfrm>
        <a:graphic>
          <a:graphicData uri="http://schemas.openxmlformats.org/drawingml/2006/table">
            <a:tbl>
              <a:tblPr firstRow="1" bandRow="1">
                <a:tableStyleId>{5C22544A-7EE6-4342-B048-85BDC9FD1C3A}</a:tableStyleId>
              </a:tblPr>
              <a:tblGrid>
                <a:gridCol w="1990963">
                  <a:extLst>
                    <a:ext uri="{9D8B030D-6E8A-4147-A177-3AD203B41FA5}">
                      <a16:colId xmlns:a16="http://schemas.microsoft.com/office/drawing/2014/main" val="1927243919"/>
                    </a:ext>
                  </a:extLst>
                </a:gridCol>
                <a:gridCol w="3875543">
                  <a:extLst>
                    <a:ext uri="{9D8B030D-6E8A-4147-A177-3AD203B41FA5}">
                      <a16:colId xmlns:a16="http://schemas.microsoft.com/office/drawing/2014/main" val="2025790513"/>
                    </a:ext>
                  </a:extLst>
                </a:gridCol>
              </a:tblGrid>
              <a:tr h="457200">
                <a:tc rowSpan="5">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8986">
                        <a:alpha val="10000"/>
                      </a:srgbClr>
                    </a:solidFill>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1. Ensure they fully understand that GG recognise that own experience is key</a:t>
                      </a:r>
                    </a:p>
                  </a:txBody>
                  <a:tcPr anchor="ctr">
                    <a:lnB w="12700" cap="flat" cmpd="sng" algn="ctr">
                      <a:solidFill>
                        <a:schemeClr val="bg1"/>
                      </a:solidFill>
                      <a:prstDash val="solid"/>
                      <a:round/>
                      <a:headEnd type="none" w="med" len="med"/>
                      <a:tailEnd type="none" w="med" len="med"/>
                    </a:lnB>
                    <a:solidFill>
                      <a:srgbClr val="008986">
                        <a:alpha val="10000"/>
                      </a:srgbClr>
                    </a:solidFill>
                  </a:tcPr>
                </a:tc>
                <a:extLst>
                  <a:ext uri="{0D108BD9-81ED-4DB2-BD59-A6C34878D82A}">
                    <a16:rowId xmlns:a16="http://schemas.microsoft.com/office/drawing/2014/main" val="2453198084"/>
                  </a:ext>
                </a:extLst>
              </a:tr>
              <a:tr h="550375">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2. Acknowledge how important safety is for them and highlight they are using the safest JAKI</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8986">
                        <a:alpha val="10000"/>
                      </a:srgbClr>
                    </a:solidFill>
                  </a:tcPr>
                </a:tc>
                <a:extLst>
                  <a:ext uri="{0D108BD9-81ED-4DB2-BD59-A6C34878D82A}">
                    <a16:rowId xmlns:a16="http://schemas.microsoft.com/office/drawing/2014/main" val="1197480894"/>
                  </a:ext>
                </a:extLst>
              </a:tr>
              <a:tr h="457200">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3. Initial patient feedback is key – snowball to other patients</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2619301964"/>
                  </a:ext>
                </a:extLst>
              </a:tr>
              <a:tr h="564043">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4. Use of patient portraits to hit on breadth of use</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1112496840"/>
                  </a:ext>
                </a:extLst>
              </a:tr>
              <a:tr h="4357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Social norms to avoid</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4082849345"/>
                  </a:ext>
                </a:extLst>
              </a:tr>
            </a:tbl>
          </a:graphicData>
        </a:graphic>
      </p:graphicFrame>
      <p:pic>
        <p:nvPicPr>
          <p:cNvPr id="11" name="Picture 10" descr="A close up of a sign&#10;&#10;Description automatically generated">
            <a:extLst>
              <a:ext uri="{FF2B5EF4-FFF2-40B4-BE49-F238E27FC236}">
                <a16:creationId xmlns:a16="http://schemas.microsoft.com/office/drawing/2014/main" id="{B618E0A3-3C9F-46C2-8C38-0AD14ADFE67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21809" y="3765005"/>
            <a:ext cx="871200" cy="871200"/>
          </a:xfrm>
          <a:prstGeom prst="rect">
            <a:avLst/>
          </a:prstGeom>
        </p:spPr>
      </p:pic>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39930" y="716576"/>
          <a:ext cx="5490668" cy="1722843"/>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49">
                  <a:extLst>
                    <a:ext uri="{9D8B030D-6E8A-4147-A177-3AD203B41FA5}">
                      <a16:colId xmlns:a16="http://schemas.microsoft.com/office/drawing/2014/main" val="2025790513"/>
                    </a:ext>
                  </a:extLst>
                </a:gridCol>
              </a:tblGrid>
              <a:tr h="1722843">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008986"/>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00ACA8">
                        <a:alpha val="9804"/>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to get the right patient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Not fully bought into JAK selectivity</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sp>
        <p:nvSpPr>
          <p:cNvPr id="13" name="Rounded Rectangle 12">
            <a:extLst>
              <a:ext uri="{FF2B5EF4-FFF2-40B4-BE49-F238E27FC236}">
                <a16:creationId xmlns:a16="http://schemas.microsoft.com/office/drawing/2014/main" id="{08AC1BEB-F2A8-9C4E-8D85-E0051D4B9761}"/>
              </a:ext>
            </a:extLst>
          </p:cNvPr>
          <p:cNvSpPr/>
          <p:nvPr/>
        </p:nvSpPr>
        <p:spPr>
          <a:xfrm>
            <a:off x="0" y="0"/>
            <a:ext cx="1851660" cy="1062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a:t>BARRIERS</a:t>
            </a:r>
          </a:p>
          <a:p>
            <a:pPr algn="ctr"/>
            <a:r>
              <a:rPr lang="en-FR"/>
              <a:t>&amp;GOALS</a:t>
            </a:r>
          </a:p>
        </p:txBody>
      </p:sp>
    </p:spTree>
    <p:extLst>
      <p:ext uri="{BB962C8B-B14F-4D97-AF65-F5344CB8AC3E}">
        <p14:creationId xmlns:p14="http://schemas.microsoft.com/office/powerpoint/2010/main" val="172993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43</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19A3033F-5F6A-4AF3-9739-BBA80047BC25}"/>
              </a:ext>
            </a:extLst>
          </p:cNvPr>
          <p:cNvSpPr>
            <a:spLocks noGrp="1"/>
          </p:cNvSpPr>
          <p:nvPr>
            <p:ph type="body" sz="quarter" idx="14"/>
          </p:nvPr>
        </p:nvSpPr>
        <p:spPr/>
        <p:txBody>
          <a:bodyPr/>
          <a:lstStyle/>
          <a:p>
            <a:endParaRPr lang="en-GB"/>
          </a:p>
        </p:txBody>
      </p:sp>
      <p:sp>
        <p:nvSpPr>
          <p:cNvPr id="8" name="TextBox 7">
            <a:extLst>
              <a:ext uri="{FF2B5EF4-FFF2-40B4-BE49-F238E27FC236}">
                <a16:creationId xmlns:a16="http://schemas.microsoft.com/office/drawing/2014/main" id="{D99A99BE-179B-4106-B322-D8606CED911D}"/>
              </a:ext>
            </a:extLst>
          </p:cNvPr>
          <p:cNvSpPr txBox="1"/>
          <p:nvPr/>
        </p:nvSpPr>
        <p:spPr>
          <a:xfrm>
            <a:off x="715209" y="76039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Compassionates </a:t>
            </a:r>
          </a:p>
        </p:txBody>
      </p:sp>
      <p:sp>
        <p:nvSpPr>
          <p:cNvPr id="10" name="Rectangle 9">
            <a:extLst>
              <a:ext uri="{FF2B5EF4-FFF2-40B4-BE49-F238E27FC236}">
                <a16:creationId xmlns:a16="http://schemas.microsoft.com/office/drawing/2014/main" id="{82DA48AB-CFA9-4A2E-8298-E699761E9ED8}"/>
              </a:ext>
            </a:extLst>
          </p:cNvPr>
          <p:cNvSpPr/>
          <p:nvPr/>
        </p:nvSpPr>
        <p:spPr>
          <a:xfrm>
            <a:off x="847988" y="1827873"/>
            <a:ext cx="5132749"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47988" y="1650839"/>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1" y="1827873"/>
            <a:ext cx="4979928"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1" y="1623592"/>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847988" y="2372882"/>
            <a:ext cx="5132749" cy="1364420"/>
          </a:xfrm>
          <a:prstGeom prst="rect">
            <a:avLst/>
          </a:prstGeom>
          <a:solidFill>
            <a:srgbClr val="DB102E">
              <a:alpha val="7000"/>
            </a:srgbClr>
          </a:solid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 a variety of products &amp; </a:t>
            </a:r>
            <a:r>
              <a:rPr lang="en-GB" sz="1333" kern="0" err="1">
                <a:solidFill>
                  <a:srgbClr val="DEB3A8">
                    <a:lumMod val="50000"/>
                  </a:srgbClr>
                </a:solidFill>
                <a:latin typeface="Arial" panose="020B0604020202020204" pitchFamily="34" charset="0"/>
                <a:ea typeface="Helvetica Neue Light"/>
                <a:cs typeface="Arial" panose="020B0604020202020204" pitchFamily="34" charset="0"/>
              </a:rPr>
              <a:t>MoAs</a:t>
            </a:r>
            <a:r>
              <a:rPr lang="en-GB" sz="1333" kern="0">
                <a:solidFill>
                  <a:srgbClr val="DEB3A8">
                    <a:lumMod val="50000"/>
                  </a:srgbClr>
                </a:solidFill>
                <a:latin typeface="Arial" panose="020B0604020202020204" pitchFamily="34" charset="0"/>
                <a:ea typeface="Helvetica Neue Light"/>
                <a:cs typeface="Arial" panose="020B0604020202020204" pitchFamily="34" charset="0"/>
              </a:rPr>
              <a:t> within guidelines</a:t>
            </a:r>
          </a:p>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Closely monitors patient function &amp; DAS score as a stimulus for switch</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2" y="2361962"/>
            <a:ext cx="4979929" cy="1375340"/>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Starts to use JYSELECA as 1</a:t>
            </a:r>
            <a:r>
              <a:rPr lang="en-GB" sz="1333" kern="0" baseline="30000">
                <a:solidFill>
                  <a:srgbClr val="A0B266">
                    <a:lumMod val="75000"/>
                  </a:srgbClr>
                </a:solidFill>
                <a:latin typeface="Arial" panose="020B0604020202020204" pitchFamily="34" charset="0"/>
                <a:cs typeface="Arial" panose="020B0604020202020204" pitchFamily="34" charset="0"/>
              </a:rPr>
              <a:t>st</a:t>
            </a:r>
            <a:r>
              <a:rPr lang="en-GB" sz="1333" kern="0">
                <a:solidFill>
                  <a:srgbClr val="A0B266">
                    <a:lumMod val="75000"/>
                  </a:srgbClr>
                </a:solidFill>
                <a:latin typeface="Arial" panose="020B0604020202020204" pitchFamily="34" charset="0"/>
                <a:cs typeface="Arial" panose="020B0604020202020204" pitchFamily="34" charset="0"/>
              </a:rPr>
              <a:t> line JAK inhibitor after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051" y="175213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3626" y="1719953"/>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871787" y="3813044"/>
            <a:ext cx="5108952" cy="2016257"/>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15863" y="3799177"/>
            <a:ext cx="5088115" cy="2073328"/>
          </a:xfrm>
          <a:prstGeom prst="rect">
            <a:avLst/>
          </a:prstGeom>
          <a:noFill/>
          <a:ln w="12700" cap="flat" cmpd="sng" algn="ctr">
            <a:solidFill>
              <a:schemeClr val="bg1"/>
            </a:solid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The priorities of my patient are a key factor in my treatment choices so long as the best option for them is within the guidelines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like to understand what my peers and authority figures are using and what their experience is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would push the boundaries for my patients but I would want to be confident that I wasn’t taking risks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want to get the right balance of safety and efficacy in order for my patients to have a good response and quality of life</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There is room for improvement with anti-TNFs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Orals are a better option for some of my patients than injectables</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1" y="3813042"/>
            <a:ext cx="4979931" cy="2016257"/>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2" y="3921847"/>
            <a:ext cx="4979929" cy="1792131"/>
          </a:xfrm>
          <a:prstGeom prst="rect">
            <a:avLst/>
          </a:prstGeom>
          <a:noFill/>
          <a:ln w="12700" cap="flat" cmpd="sng" algn="ctr">
            <a:noFill/>
            <a:prstDash val="solid"/>
            <a:miter lim="800000"/>
          </a:ln>
          <a:effectLst/>
        </p:spPr>
        <p:txBody>
          <a:bodyPr rtlCol="0" anchor="ctr"/>
          <a:lstStyle/>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JYSELECA provides my patients with a good balance of safety and efficacy that I feel confident in – more so than with other JAKs</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happy with the experience that my patients have with JYSELECA – I hear positive feedback &amp; they are able to do what is important to them</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not compromising on efficacy by giving JYSELECA instead of another anti-TNF</a:t>
            </a:r>
          </a:p>
        </p:txBody>
      </p:sp>
      <p:pic>
        <p:nvPicPr>
          <p:cNvPr id="23" name="Picture 22" descr="A picture containing drawing, sign&#10;&#10;Description automatically generated">
            <a:extLst>
              <a:ext uri="{FF2B5EF4-FFF2-40B4-BE49-F238E27FC236}">
                <a16:creationId xmlns:a16="http://schemas.microsoft.com/office/drawing/2014/main" id="{494F7F3E-721F-42EB-B112-11CA2B440B9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3968" y="718735"/>
            <a:ext cx="720000" cy="720607"/>
          </a:xfrm>
          <a:prstGeom prst="rect">
            <a:avLst/>
          </a:prstGeom>
        </p:spPr>
      </p:pic>
      <p:sp>
        <p:nvSpPr>
          <p:cNvPr id="3" name="Arrow: Right 2">
            <a:extLst>
              <a:ext uri="{FF2B5EF4-FFF2-40B4-BE49-F238E27FC236}">
                <a16:creationId xmlns:a16="http://schemas.microsoft.com/office/drawing/2014/main" id="{73B5E770-393D-489E-93EC-86976061A9ED}"/>
              </a:ext>
            </a:extLst>
          </p:cNvPr>
          <p:cNvSpPr/>
          <p:nvPr/>
        </p:nvSpPr>
        <p:spPr>
          <a:xfrm>
            <a:off x="5903979" y="4628807"/>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5" name="Rectangle 4">
            <a:extLst>
              <a:ext uri="{FF2B5EF4-FFF2-40B4-BE49-F238E27FC236}">
                <a16:creationId xmlns:a16="http://schemas.microsoft.com/office/drawing/2014/main" id="{181820F8-34DC-43F8-AD21-B1D336FF245F}"/>
              </a:ext>
            </a:extLst>
          </p:cNvPr>
          <p:cNvSpPr/>
          <p:nvPr/>
        </p:nvSpPr>
        <p:spPr>
          <a:xfrm rot="16200000">
            <a:off x="-16512" y="2855729"/>
            <a:ext cx="138459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67E840DC-2B33-4F3A-A564-4740DA3021D2}"/>
              </a:ext>
            </a:extLst>
          </p:cNvPr>
          <p:cNvSpPr/>
          <p:nvPr/>
        </p:nvSpPr>
        <p:spPr>
          <a:xfrm rot="16200000">
            <a:off x="-327909" y="4653499"/>
            <a:ext cx="205946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7" name="Rectangle 6">
            <a:extLst>
              <a:ext uri="{FF2B5EF4-FFF2-40B4-BE49-F238E27FC236}">
                <a16:creationId xmlns:a16="http://schemas.microsoft.com/office/drawing/2014/main" id="{575D1F7A-6172-420B-926E-843044E06249}"/>
              </a:ext>
            </a:extLst>
          </p:cNvPr>
          <p:cNvSpPr/>
          <p:nvPr/>
        </p:nvSpPr>
        <p:spPr>
          <a:xfrm rot="16200000">
            <a:off x="10835472" y="2865817"/>
            <a:ext cx="1364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0" name="Rectangle 29">
            <a:extLst>
              <a:ext uri="{FF2B5EF4-FFF2-40B4-BE49-F238E27FC236}">
                <a16:creationId xmlns:a16="http://schemas.microsoft.com/office/drawing/2014/main" id="{8380524C-21FE-45AD-96AA-F7D3BBDEDDA7}"/>
              </a:ext>
            </a:extLst>
          </p:cNvPr>
          <p:cNvSpPr/>
          <p:nvPr/>
        </p:nvSpPr>
        <p:spPr>
          <a:xfrm rot="16200000">
            <a:off x="10557286" y="4631895"/>
            <a:ext cx="20162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904AE802-7492-4611-88A8-FC4783AAE9AA}"/>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4096788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81DB76-5810-4CF6-AD71-CF06152757A9}"/>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44</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A3B7AE1-3443-41FD-B197-796960CE171D}"/>
              </a:ext>
            </a:extLst>
          </p:cNvPr>
          <p:cNvSpPr>
            <a:spLocks noGrp="1"/>
          </p:cNvSpPr>
          <p:nvPr>
            <p:ph type="title"/>
          </p:nvPr>
        </p:nvSpPr>
        <p:spPr>
          <a:xfrm>
            <a:off x="841023" y="967035"/>
            <a:ext cx="10464800" cy="853279"/>
          </a:xfrm>
        </p:spPr>
        <p:txBody>
          <a:bodyPr/>
          <a:lstStyle/>
          <a:p>
            <a:pPr>
              <a:lnSpc>
                <a:spcPct val="112000"/>
              </a:lnSpc>
            </a:pPr>
            <a:r>
              <a:rPr lang="en-GB"/>
              <a:t>Behavioural scale – Compassionates</a:t>
            </a:r>
            <a:br>
              <a:rPr lang="en-GB"/>
            </a:br>
            <a:r>
              <a:rPr lang="en-GB" sz="1867"/>
              <a:t>Start gradually, driven by patient need &amp; confidence of </a:t>
            </a:r>
            <a:br>
              <a:rPr lang="en-GB" sz="1867"/>
            </a:br>
            <a:r>
              <a:rPr lang="en-GB" sz="1867"/>
              <a:t>guideline inclusion – slowly becoming first line </a:t>
            </a:r>
            <a:r>
              <a:rPr lang="en-GB" sz="1867" err="1"/>
              <a:t>JAKi</a:t>
            </a:r>
            <a:r>
              <a:rPr lang="en-GB" sz="1867"/>
              <a:t> </a:t>
            </a:r>
            <a:endParaRPr lang="en-GB"/>
          </a:p>
        </p:txBody>
      </p:sp>
      <p:sp>
        <p:nvSpPr>
          <p:cNvPr id="30" name="Text Placeholder 29">
            <a:extLst>
              <a:ext uri="{FF2B5EF4-FFF2-40B4-BE49-F238E27FC236}">
                <a16:creationId xmlns:a16="http://schemas.microsoft.com/office/drawing/2014/main" id="{0A4DC7CA-D97E-4800-B852-D961BD6BABCF}"/>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E120D6DD-643A-4DB1-A20A-CC24C962FD5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5C0AC542-2387-41EF-86C6-19310CB9ABA6}"/>
              </a:ext>
            </a:extLst>
          </p:cNvPr>
          <p:cNvSpPr txBox="1"/>
          <p:nvPr/>
        </p:nvSpPr>
        <p:spPr>
          <a:xfrm>
            <a:off x="9158893" y="1159321"/>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Starts to use JYSELECA as first line JAK inhibitor</a:t>
            </a:r>
          </a:p>
        </p:txBody>
      </p:sp>
      <p:sp>
        <p:nvSpPr>
          <p:cNvPr id="9" name="TextBox 8">
            <a:extLst>
              <a:ext uri="{FF2B5EF4-FFF2-40B4-BE49-F238E27FC236}">
                <a16:creationId xmlns:a16="http://schemas.microsoft.com/office/drawing/2014/main" id="{44945794-96F8-48AD-95F4-83B4789B76FC}"/>
              </a:ext>
            </a:extLst>
          </p:cNvPr>
          <p:cNvSpPr txBox="1"/>
          <p:nvPr/>
        </p:nvSpPr>
        <p:spPr>
          <a:xfrm>
            <a:off x="2979499" y="3949435"/>
            <a:ext cx="1419171" cy="961011"/>
          </a:xfrm>
          <a:prstGeom prst="rect">
            <a:avLst/>
          </a:prstGeom>
          <a:solidFill>
            <a:schemeClr val="accent6"/>
          </a:solidFill>
        </p:spPr>
        <p:txBody>
          <a:bodyPr wrap="square" tIns="0" rtlCol="0" anchor="b"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discussion with local expert about their experiences with JYSELECA &amp; its safety profile </a:t>
            </a:r>
          </a:p>
        </p:txBody>
      </p:sp>
      <p:sp>
        <p:nvSpPr>
          <p:cNvPr id="10" name="TextBox 9">
            <a:extLst>
              <a:ext uri="{FF2B5EF4-FFF2-40B4-BE49-F238E27FC236}">
                <a16:creationId xmlns:a16="http://schemas.microsoft.com/office/drawing/2014/main" id="{CC15825E-9ABB-420D-8C86-B567346F900F}"/>
              </a:ext>
            </a:extLst>
          </p:cNvPr>
          <p:cNvSpPr txBox="1"/>
          <p:nvPr/>
        </p:nvSpPr>
        <p:spPr>
          <a:xfrm>
            <a:off x="5081287" y="3019156"/>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&amp; simplicity are important</a:t>
            </a:r>
          </a:p>
        </p:txBody>
      </p:sp>
      <p:sp>
        <p:nvSpPr>
          <p:cNvPr id="11" name="TextBox 10">
            <a:extLst>
              <a:ext uri="{FF2B5EF4-FFF2-40B4-BE49-F238E27FC236}">
                <a16:creationId xmlns:a16="http://schemas.microsoft.com/office/drawing/2014/main" id="{FBDECE10-E58D-4C3C-A172-8408B37EF536}"/>
              </a:ext>
            </a:extLst>
          </p:cNvPr>
          <p:cNvSpPr txBox="1"/>
          <p:nvPr/>
        </p:nvSpPr>
        <p:spPr>
          <a:xfrm>
            <a:off x="7183075" y="209560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Monitors feedback &amp; safety signals in JYSELECA patients</a:t>
            </a:r>
          </a:p>
        </p:txBody>
      </p:sp>
      <p:pic>
        <p:nvPicPr>
          <p:cNvPr id="12" name="Picture 11">
            <a:extLst>
              <a:ext uri="{FF2B5EF4-FFF2-40B4-BE49-F238E27FC236}">
                <a16:creationId xmlns:a16="http://schemas.microsoft.com/office/drawing/2014/main" id="{B6F03DBE-F922-4827-9EEF-8220E80D82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557" y="4990100"/>
            <a:ext cx="756107" cy="812381"/>
          </a:xfrm>
          <a:prstGeom prst="rect">
            <a:avLst/>
          </a:prstGeom>
        </p:spPr>
      </p:pic>
      <p:sp>
        <p:nvSpPr>
          <p:cNvPr id="13" name="Isosceles Triangle 12">
            <a:extLst>
              <a:ext uri="{FF2B5EF4-FFF2-40B4-BE49-F238E27FC236}">
                <a16:creationId xmlns:a16="http://schemas.microsoft.com/office/drawing/2014/main" id="{89E9781E-D8C4-4B8F-BC85-55575898C6B8}"/>
              </a:ext>
            </a:extLst>
          </p:cNvPr>
          <p:cNvSpPr>
            <a:spLocks/>
          </p:cNvSpPr>
          <p:nvPr/>
        </p:nvSpPr>
        <p:spPr bwMode="auto">
          <a:xfrm rot="5400000">
            <a:off x="2402596" y="528165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513D16CA-A985-43F5-AAC8-B3A24D9495E4}"/>
              </a:ext>
            </a:extLst>
          </p:cNvPr>
          <p:cNvSpPr>
            <a:spLocks/>
          </p:cNvSpPr>
          <p:nvPr/>
        </p:nvSpPr>
        <p:spPr bwMode="auto">
          <a:xfrm>
            <a:off x="3588283" y="502167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C27F9180-BC9E-450A-AB3D-2F88779D6E80}"/>
              </a:ext>
            </a:extLst>
          </p:cNvPr>
          <p:cNvSpPr txBox="1"/>
          <p:nvPr/>
        </p:nvSpPr>
        <p:spPr>
          <a:xfrm>
            <a:off x="877711" y="4885812"/>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variety of products based on patient need &amp; guideline recommendations</a:t>
            </a:r>
          </a:p>
        </p:txBody>
      </p:sp>
      <p:pic>
        <p:nvPicPr>
          <p:cNvPr id="16" name="Picture 15">
            <a:extLst>
              <a:ext uri="{FF2B5EF4-FFF2-40B4-BE49-F238E27FC236}">
                <a16:creationId xmlns:a16="http://schemas.microsoft.com/office/drawing/2014/main" id="{BD4DA16F-6144-494C-B559-DE3FB6CB68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0739" y="4055299"/>
            <a:ext cx="753175" cy="809231"/>
          </a:xfrm>
          <a:prstGeom prst="rect">
            <a:avLst/>
          </a:prstGeom>
        </p:spPr>
      </p:pic>
      <p:sp>
        <p:nvSpPr>
          <p:cNvPr id="17" name="Isosceles Triangle 16">
            <a:extLst>
              <a:ext uri="{FF2B5EF4-FFF2-40B4-BE49-F238E27FC236}">
                <a16:creationId xmlns:a16="http://schemas.microsoft.com/office/drawing/2014/main" id="{7F081C08-730A-4941-8431-F95C58F9E5A8}"/>
              </a:ext>
            </a:extLst>
          </p:cNvPr>
          <p:cNvSpPr>
            <a:spLocks/>
          </p:cNvSpPr>
          <p:nvPr/>
        </p:nvSpPr>
        <p:spPr bwMode="auto">
          <a:xfrm rot="5400000">
            <a:off x="4499077" y="434528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F98A3864-9F02-426E-A7BA-41F17B8E8A8F}"/>
              </a:ext>
            </a:extLst>
          </p:cNvPr>
          <p:cNvSpPr>
            <a:spLocks/>
          </p:cNvSpPr>
          <p:nvPr/>
        </p:nvSpPr>
        <p:spPr bwMode="auto">
          <a:xfrm>
            <a:off x="5694872" y="408098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96B1D94-B0D9-47DE-A85F-E7A01A6A55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3074" y="3121637"/>
            <a:ext cx="759473" cy="815999"/>
          </a:xfrm>
          <a:prstGeom prst="rect">
            <a:avLst/>
          </a:prstGeom>
        </p:spPr>
      </p:pic>
      <p:sp>
        <p:nvSpPr>
          <p:cNvPr id="20" name="Isosceles Triangle 19">
            <a:extLst>
              <a:ext uri="{FF2B5EF4-FFF2-40B4-BE49-F238E27FC236}">
                <a16:creationId xmlns:a16="http://schemas.microsoft.com/office/drawing/2014/main" id="{ED99DCBE-25C2-4ADE-AAB7-E22879433039}"/>
              </a:ext>
            </a:extLst>
          </p:cNvPr>
          <p:cNvSpPr>
            <a:spLocks/>
          </p:cNvSpPr>
          <p:nvPr/>
        </p:nvSpPr>
        <p:spPr bwMode="auto">
          <a:xfrm rot="5400000">
            <a:off x="6595559" y="3415003"/>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B14CC81F-E395-4422-B095-7F8549B3BC9E}"/>
              </a:ext>
            </a:extLst>
          </p:cNvPr>
          <p:cNvSpPr>
            <a:spLocks/>
          </p:cNvSpPr>
          <p:nvPr/>
        </p:nvSpPr>
        <p:spPr bwMode="auto">
          <a:xfrm>
            <a:off x="7796660" y="31402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D0081B64-C522-46AC-8BFF-26F18CD5A2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85021" y="2198090"/>
            <a:ext cx="759473" cy="815999"/>
          </a:xfrm>
          <a:prstGeom prst="rect">
            <a:avLst/>
          </a:prstGeom>
        </p:spPr>
      </p:pic>
      <p:sp>
        <p:nvSpPr>
          <p:cNvPr id="23" name="Isosceles Triangle 22">
            <a:extLst>
              <a:ext uri="{FF2B5EF4-FFF2-40B4-BE49-F238E27FC236}">
                <a16:creationId xmlns:a16="http://schemas.microsoft.com/office/drawing/2014/main" id="{21502066-7712-480D-80E8-B2694A138283}"/>
              </a:ext>
            </a:extLst>
          </p:cNvPr>
          <p:cNvSpPr>
            <a:spLocks/>
          </p:cNvSpPr>
          <p:nvPr/>
        </p:nvSpPr>
        <p:spPr bwMode="auto">
          <a:xfrm rot="5400000">
            <a:off x="8692041" y="249145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13734811-7311-4FD6-A850-CCBC29BC671B}"/>
              </a:ext>
            </a:extLst>
          </p:cNvPr>
          <p:cNvSpPr>
            <a:spLocks/>
          </p:cNvSpPr>
          <p:nvPr/>
        </p:nvSpPr>
        <p:spPr bwMode="auto">
          <a:xfrm>
            <a:off x="9868479" y="219960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5685058B-5C45-4834-AB24-C9FC7DE4FAC1}"/>
              </a:ext>
            </a:extLst>
          </p:cNvPr>
          <p:cNvCxnSpPr/>
          <p:nvPr/>
        </p:nvCxnSpPr>
        <p:spPr bwMode="auto">
          <a:xfrm flipV="1">
            <a:off x="875818" y="3944918"/>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1EB1B7C0-8037-46A5-BADB-BA00E96D6E5E}"/>
              </a:ext>
            </a:extLst>
          </p:cNvPr>
          <p:cNvCxnSpPr/>
          <p:nvPr/>
        </p:nvCxnSpPr>
        <p:spPr bwMode="auto">
          <a:xfrm flipV="1">
            <a:off x="4382259" y="3013355"/>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3BA302D3-47BA-4921-81D9-33333599AC96}"/>
              </a:ext>
            </a:extLst>
          </p:cNvPr>
          <p:cNvCxnSpPr/>
          <p:nvPr/>
        </p:nvCxnSpPr>
        <p:spPr bwMode="auto">
          <a:xfrm flipV="1">
            <a:off x="6466227" y="2085172"/>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1F855DF4-C1C4-4D09-8674-5A2A3AB0A297}"/>
              </a:ext>
            </a:extLst>
          </p:cNvPr>
          <p:cNvCxnSpPr/>
          <p:nvPr/>
        </p:nvCxnSpPr>
        <p:spPr bwMode="auto">
          <a:xfrm flipV="1">
            <a:off x="8546221" y="1159321"/>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drawing, sign&#10;&#10;Description automatically generated">
            <a:extLst>
              <a:ext uri="{FF2B5EF4-FFF2-40B4-BE49-F238E27FC236}">
                <a16:creationId xmlns:a16="http://schemas.microsoft.com/office/drawing/2014/main" id="{B329A862-4365-46AE-A277-6D69AA8BB0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2547" y="537634"/>
            <a:ext cx="720000" cy="720607"/>
          </a:xfrm>
          <a:prstGeom prst="rect">
            <a:avLst/>
          </a:prstGeom>
        </p:spPr>
      </p:pic>
    </p:spTree>
    <p:extLst>
      <p:ext uri="{BB962C8B-B14F-4D97-AF65-F5344CB8AC3E}">
        <p14:creationId xmlns:p14="http://schemas.microsoft.com/office/powerpoint/2010/main" val="73345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F978276-B4C5-494B-AA50-DF4E38956EA0}"/>
              </a:ext>
            </a:extLst>
          </p:cNvPr>
          <p:cNvSpPr>
            <a:spLocks noGrp="1"/>
          </p:cNvSpPr>
          <p:nvPr>
            <p:ph type="body" sz="quarter" idx="14"/>
          </p:nvPr>
        </p:nvSpPr>
        <p:spPr/>
        <p:txBody>
          <a:bodyPr/>
          <a:lstStyle/>
          <a:p>
            <a:endParaRPr lang="en-GB"/>
          </a:p>
        </p:txBody>
      </p:sp>
      <p:sp>
        <p:nvSpPr>
          <p:cNvPr id="14" name="Text Placeholder 13">
            <a:extLst>
              <a:ext uri="{FF2B5EF4-FFF2-40B4-BE49-F238E27FC236}">
                <a16:creationId xmlns:a16="http://schemas.microsoft.com/office/drawing/2014/main" id="{106D63F1-5F4C-4243-A1A5-9FEF5553BA70}"/>
              </a:ext>
            </a:extLst>
          </p:cNvPr>
          <p:cNvSpPr>
            <a:spLocks noGrp="1"/>
          </p:cNvSpPr>
          <p:nvPr>
            <p:ph type="body" sz="quarter" idx="26"/>
          </p:nvPr>
        </p:nvSpPr>
        <p:spPr/>
        <p:txBody>
          <a:bodyPr/>
          <a:lstStyle/>
          <a:p>
            <a:endParaRPr lang="en-GB"/>
          </a:p>
        </p:txBody>
      </p:sp>
      <p:graphicFrame>
        <p:nvGraphicFramePr>
          <p:cNvPr id="15" name="Table 10">
            <a:extLst>
              <a:ext uri="{FF2B5EF4-FFF2-40B4-BE49-F238E27FC236}">
                <a16:creationId xmlns:a16="http://schemas.microsoft.com/office/drawing/2014/main" id="{2398DD12-8E18-4DF2-AB05-70AC69CEBB0A}"/>
              </a:ext>
            </a:extLst>
          </p:cNvPr>
          <p:cNvGraphicFramePr>
            <a:graphicFrameLocks noGrp="1"/>
          </p:cNvGraphicFramePr>
          <p:nvPr/>
        </p:nvGraphicFramePr>
        <p:xfrm>
          <a:off x="589030" y="318979"/>
          <a:ext cx="11315103" cy="381000"/>
        </p:xfrm>
        <a:graphic>
          <a:graphicData uri="http://schemas.openxmlformats.org/drawingml/2006/table">
            <a:tbl>
              <a:tblPr firstRow="1" bandRow="1"/>
              <a:tblGrid>
                <a:gridCol w="11315103">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COMPASSIONATES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599621383"/>
                  </a:ext>
                </a:extLst>
              </a:tr>
            </a:tbl>
          </a:graphicData>
        </a:graphic>
      </p:graphicFrame>
      <p:graphicFrame>
        <p:nvGraphicFramePr>
          <p:cNvPr id="16" name="Table 10">
            <a:extLst>
              <a:ext uri="{FF2B5EF4-FFF2-40B4-BE49-F238E27FC236}">
                <a16:creationId xmlns:a16="http://schemas.microsoft.com/office/drawing/2014/main" id="{C481F092-01AC-4F51-BDF0-3110C471FF4D}"/>
              </a:ext>
            </a:extLst>
          </p:cNvPr>
          <p:cNvGraphicFramePr>
            <a:graphicFrameLocks noGrp="1"/>
          </p:cNvGraphicFramePr>
          <p:nvPr/>
        </p:nvGraphicFramePr>
        <p:xfrm>
          <a:off x="589031" y="636445"/>
          <a:ext cx="5580000" cy="2063215"/>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63215">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8CA509"/>
                          </a:solidFill>
                          <a:latin typeface="Arial" panose="020B0604020202020204" pitchFamily="34" charset="0"/>
                          <a:cs typeface="Arial" panose="020B0604020202020204" pitchFamily="34" charset="0"/>
                        </a:rPr>
                        <a:t>barriers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C77D8FAB-0D32-49DA-ABA0-ABB11BA6C6F5}"/>
              </a:ext>
            </a:extLst>
          </p:cNvPr>
          <p:cNvGraphicFramePr>
            <a:graphicFrameLocks noGrp="1"/>
          </p:cNvGraphicFramePr>
          <p:nvPr/>
        </p:nvGraphicFramePr>
        <p:xfrm>
          <a:off x="6179918" y="636445"/>
          <a:ext cx="5724214"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8CA50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Seeing others in authority use </a:t>
                      </a:r>
                      <a:r>
                        <a:rPr lang="en-GB" sz="1200" b="0" kern="1200" err="1">
                          <a:solidFill>
                            <a:schemeClr val="tx2"/>
                          </a:solidFill>
                          <a:latin typeface="Arial" panose="020B0604020202020204" pitchFamily="34" charset="0"/>
                          <a:ea typeface="+mn-ea"/>
                          <a:cs typeface="Arial" panose="020B0604020202020204" pitchFamily="34" charset="0"/>
                        </a:rPr>
                        <a:t>JAKs</a:t>
                      </a:r>
                      <a:r>
                        <a:rPr lang="en-GB" sz="1200" b="0" kern="1200">
                          <a:solidFill>
                            <a:schemeClr val="tx2"/>
                          </a:solidFill>
                          <a:latin typeface="Arial" panose="020B0604020202020204" pitchFamily="34" charset="0"/>
                          <a:ea typeface="+mn-ea"/>
                          <a:cs typeface="Arial" panose="020B0604020202020204" pitchFamily="34" charset="0"/>
                        </a:rPr>
                        <a:t> (Nat'l KOLs)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Patient requests, patient benefit information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Use of clinical data - made as simple as possible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patients deal with loss aversion, understand benefits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02350F25-47E4-4294-8BE9-481FEA55B3F8}"/>
              </a:ext>
            </a:extLst>
          </p:cNvPr>
          <p:cNvGraphicFramePr>
            <a:graphicFrameLocks noGrp="1"/>
          </p:cNvGraphicFramePr>
          <p:nvPr/>
        </p:nvGraphicFramePr>
        <p:xfrm>
          <a:off x="589031" y="2709310"/>
          <a:ext cx="5580000" cy="1702409"/>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702409">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8CA509"/>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Set up support of local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Safety pages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Focus on patient need</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Establish MOA (Tx framework)</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9" name="Table 10">
            <a:extLst>
              <a:ext uri="{FF2B5EF4-FFF2-40B4-BE49-F238E27FC236}">
                <a16:creationId xmlns:a16="http://schemas.microsoft.com/office/drawing/2014/main" id="{D791D150-77FC-47D5-A125-F5D30A2F7DE9}"/>
              </a:ext>
            </a:extLst>
          </p:cNvPr>
          <p:cNvGraphicFramePr>
            <a:graphicFrameLocks noGrp="1"/>
          </p:cNvGraphicFramePr>
          <p:nvPr/>
        </p:nvGraphicFramePr>
        <p:xfrm>
          <a:off x="589031" y="4421371"/>
          <a:ext cx="5580000" cy="177800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77800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Used by KOLs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You’re not the first/only one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Patient quality of life Patient as a person (not a joint, or DAS score)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endParaRPr lang="en-GB" sz="1200" b="0" kern="1200">
                        <a:solidFill>
                          <a:srgbClr val="8CA509"/>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“Leading edge”</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Pressure/overbearing:   “You should/have to…”</a:t>
                      </a:r>
                    </a:p>
                    <a:p>
                      <a:pPr marL="0" algn="ctr" defTabSz="914397" rtl="0" eaLnBrk="1" latinLnBrk="0" hangingPunct="1">
                        <a:spcAft>
                          <a:spcPts val="600"/>
                        </a:spcAft>
                      </a:pPr>
                      <a:endParaRPr lang="en-GB" sz="1200" b="0" kern="1200">
                        <a:solidFill>
                          <a:schemeClr val="tx1"/>
                        </a:solidFill>
                        <a:latin typeface="Arial" panose="020B0604020202020204" pitchFamily="34" charset="0"/>
                        <a:ea typeface="+mn-ea"/>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20" name="Table 10">
            <a:extLst>
              <a:ext uri="{FF2B5EF4-FFF2-40B4-BE49-F238E27FC236}">
                <a16:creationId xmlns:a16="http://schemas.microsoft.com/office/drawing/2014/main" id="{9BB11F9D-2564-4B36-9982-3416E68ADA45}"/>
              </a:ext>
            </a:extLst>
          </p:cNvPr>
          <p:cNvGraphicFramePr>
            <a:graphicFrameLocks noGrp="1"/>
          </p:cNvGraphicFramePr>
          <p:nvPr/>
        </p:nvGraphicFramePr>
        <p:xfrm>
          <a:off x="6179919" y="3200400"/>
          <a:ext cx="5724212" cy="2867887"/>
        </p:xfrm>
        <a:graphic>
          <a:graphicData uri="http://schemas.openxmlformats.org/drawingml/2006/table">
            <a:tbl>
              <a:tblPr firstRow="1" bandRow="1"/>
              <a:tblGrid>
                <a:gridCol w="1942671">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3577">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Use supportive environment to make it easy for them to use (guidelines, peers, etc.)</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45319808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Appeal to patient centricity (Simplicity, efficacy, safety, any benefit to patient)</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97480894"/>
                  </a:ext>
                </a:extLst>
              </a:tr>
              <a:tr h="573579">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Use patient profiles to get them thinking about the benefit to specific patient (simplifies choice)</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61930196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Will need to see peer endorsement, and compliance with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12496840"/>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Avoid cognitive overload – don’t give too much information</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4082849345"/>
                  </a:ext>
                </a:extLst>
              </a:tr>
            </a:tbl>
          </a:graphicData>
        </a:graphic>
      </p:graphicFrame>
      <p:pic>
        <p:nvPicPr>
          <p:cNvPr id="21" name="Picture 20" descr="A picture containing drawing, sign&#10;&#10;Description automatically generated">
            <a:extLst>
              <a:ext uri="{FF2B5EF4-FFF2-40B4-BE49-F238E27FC236}">
                <a16:creationId xmlns:a16="http://schemas.microsoft.com/office/drawing/2014/main" id="{E76AC723-5A37-4896-9356-45619635FD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2418" y="3410323"/>
            <a:ext cx="863271" cy="864000"/>
          </a:xfrm>
          <a:prstGeom prst="rect">
            <a:avLst/>
          </a:prstGeom>
        </p:spPr>
      </p:pic>
      <p:sp>
        <p:nvSpPr>
          <p:cNvPr id="22" name="Slide Number Placeholder 1">
            <a:extLst>
              <a:ext uri="{FF2B5EF4-FFF2-40B4-BE49-F238E27FC236}">
                <a16:creationId xmlns:a16="http://schemas.microsoft.com/office/drawing/2014/main" id="{2004B71A-54D2-4867-ADA5-B3AF5797E425}"/>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45</a:t>
            </a:fld>
            <a:endParaRPr lang="en-US">
              <a:solidFill>
                <a:srgbClr val="A5A6A5"/>
              </a:solidFill>
              <a:latin typeface="Calibri" panose="020F0502020204030204"/>
            </a:endParaRPr>
          </a:p>
        </p:txBody>
      </p:sp>
      <p:sp>
        <p:nvSpPr>
          <p:cNvPr id="12" name="Rounded Rectangle 11">
            <a:extLst>
              <a:ext uri="{FF2B5EF4-FFF2-40B4-BE49-F238E27FC236}">
                <a16:creationId xmlns:a16="http://schemas.microsoft.com/office/drawing/2014/main" id="{0B1EFF53-03A1-D545-9655-5A023F1535E5}"/>
              </a:ext>
            </a:extLst>
          </p:cNvPr>
          <p:cNvSpPr/>
          <p:nvPr/>
        </p:nvSpPr>
        <p:spPr>
          <a:xfrm>
            <a:off x="0" y="0"/>
            <a:ext cx="1851660" cy="1062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a:t>BARRIERS</a:t>
            </a:r>
          </a:p>
          <a:p>
            <a:pPr algn="ctr"/>
            <a:r>
              <a:rPr lang="en-FR"/>
              <a:t>&amp;GOALS</a:t>
            </a:r>
          </a:p>
        </p:txBody>
      </p:sp>
    </p:spTree>
    <p:extLst>
      <p:ext uri="{BB962C8B-B14F-4D97-AF65-F5344CB8AC3E}">
        <p14:creationId xmlns:p14="http://schemas.microsoft.com/office/powerpoint/2010/main" val="3967555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46</a:t>
            </a:fld>
            <a:endParaRPr lang="en-US">
              <a:solidFill>
                <a:srgbClr val="A5A6A5"/>
              </a:solidFill>
              <a:latin typeface="Calibri" panose="020F0502020204030204"/>
            </a:endParaRPr>
          </a:p>
        </p:txBody>
      </p:sp>
      <p:sp>
        <p:nvSpPr>
          <p:cNvPr id="7" name="Text Placeholder 6">
            <a:extLst>
              <a:ext uri="{FF2B5EF4-FFF2-40B4-BE49-F238E27FC236}">
                <a16:creationId xmlns:a16="http://schemas.microsoft.com/office/drawing/2014/main" id="{8A8E34A5-9072-4840-B008-AF07F03A2DEF}"/>
              </a:ext>
            </a:extLst>
          </p:cNvPr>
          <p:cNvSpPr>
            <a:spLocks noGrp="1"/>
          </p:cNvSpPr>
          <p:nvPr>
            <p:ph type="body" sz="quarter" idx="14"/>
          </p:nvPr>
        </p:nvSpPr>
        <p:spPr/>
        <p:txBody>
          <a:bodyPr/>
          <a:lstStyle/>
          <a:p>
            <a:endParaRPr lang="en-GB"/>
          </a:p>
        </p:txBody>
      </p:sp>
      <p:sp>
        <p:nvSpPr>
          <p:cNvPr id="10" name="Rectangle 9">
            <a:extLst>
              <a:ext uri="{FF2B5EF4-FFF2-40B4-BE49-F238E27FC236}">
                <a16:creationId xmlns:a16="http://schemas.microsoft.com/office/drawing/2014/main" id="{82DA48AB-CFA9-4A2E-8298-E699761E9ED8}"/>
              </a:ext>
            </a:extLst>
          </p:cNvPr>
          <p:cNvSpPr/>
          <p:nvPr/>
        </p:nvSpPr>
        <p:spPr>
          <a:xfrm>
            <a:off x="905443" y="1708469"/>
            <a:ext cx="4998536"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a:t>
            </a:r>
          </a:p>
        </p:txBody>
      </p:sp>
      <p:sp>
        <p:nvSpPr>
          <p:cNvPr id="11" name="Oval 10">
            <a:extLst>
              <a:ext uri="{FF2B5EF4-FFF2-40B4-BE49-F238E27FC236}">
                <a16:creationId xmlns:a16="http://schemas.microsoft.com/office/drawing/2014/main" id="{2EB55121-2CF5-4598-BCA3-8EC79EAB9AE4}"/>
              </a:ext>
            </a:extLst>
          </p:cNvPr>
          <p:cNvSpPr/>
          <p:nvPr/>
        </p:nvSpPr>
        <p:spPr>
          <a:xfrm>
            <a:off x="895043" y="1536588"/>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4" y="1691637"/>
            <a:ext cx="5008933"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49889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05443" y="2242558"/>
            <a:ext cx="4998535" cy="1379441"/>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TNF first line – MTX IR populations.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Only uses a JAK if three or more biologics have failed or if it is a challenging patient who is very against injectables, or very demanding </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4" y="2202567"/>
            <a:ext cx="4996856" cy="1455591"/>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Regularly use JYSELECA following 1st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105" y="163788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69151" y="1583077"/>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7120" y="3717033"/>
            <a:ext cx="4969931" cy="2061420"/>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34048" y="3787618"/>
            <a:ext cx="4969931" cy="1920247"/>
          </a:xfrm>
          <a:prstGeom prst="rect">
            <a:avLst/>
          </a:prstGeom>
          <a:no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use trusted products that I have experience with first</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offer confidence and back up – that is why I use biosimilar TNF first.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feel comfortable with the safety profile of the 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no need for more treatment options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are complicated to use and require too much work</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Newer options should be used when you’ve run out of options.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Treatment choice shouldn’t be a struggle; it is counterproductive to explain every step you take.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don’t offer any additional benefits– in fact they might be riskier </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717031"/>
            <a:ext cx="4996856" cy="2112268"/>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1467"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4" y="3705812"/>
            <a:ext cx="4969928" cy="2134704"/>
          </a:xfrm>
          <a:prstGeom prst="rect">
            <a:avLst/>
          </a:prstGeom>
          <a:noFill/>
          <a:ln w="12700" cap="flat" cmpd="sng" algn="ctr">
            <a:noFill/>
            <a:prstDash val="solid"/>
            <a:miter lim="800000"/>
          </a:ln>
          <a:effectLst/>
        </p:spPr>
        <p:txBody>
          <a:bodyPr rtlCol="0" anchor="ctr"/>
          <a:lstStyle/>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EULAR &amp; ACR guidelines support 1</a:t>
            </a:r>
            <a:r>
              <a:rPr lang="en-GB" sz="1067" kern="0" baseline="30000">
                <a:solidFill>
                  <a:srgbClr val="A0B266">
                    <a:lumMod val="75000"/>
                  </a:srgbClr>
                </a:solidFill>
                <a:latin typeface="Arial" panose="020B0604020202020204" pitchFamily="34" charset="0"/>
                <a:ea typeface="Helvetica Neue Light"/>
                <a:cs typeface="Arial" panose="020B0604020202020204" pitchFamily="34" charset="0"/>
              </a:rPr>
              <a:t>st</a:t>
            </a:r>
            <a:r>
              <a:rPr lang="en-GB" sz="1067" kern="0">
                <a:solidFill>
                  <a:srgbClr val="A0B266">
                    <a:lumMod val="75000"/>
                  </a:srgbClr>
                </a:solidFill>
                <a:latin typeface="Arial" panose="020B0604020202020204" pitchFamily="34" charset="0"/>
                <a:ea typeface="Helvetica Neue Light"/>
                <a:cs typeface="Arial" panose="020B0604020202020204" pitchFamily="34" charset="0"/>
              </a:rPr>
              <a:t> line use of JAKs so earlier use is endorsed and there is a growing body of evidence to support this evolution</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JYSELECA is simple to use – 200mg once per day</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is no need to think about dosing impact on side effects – one less thing to worry about</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are low discontinuation rates – patients seem to be comfortable on it and are unlikely to come back with problems</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It’s easy to explain to patients so it keeps things simple &amp; has a good safety profile</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 feel as confident with JYSELECA as I do with anti-TNF</a:t>
            </a:r>
          </a:p>
        </p:txBody>
      </p:sp>
      <p:sp>
        <p:nvSpPr>
          <p:cNvPr id="24" name="TextBox 23">
            <a:extLst>
              <a:ext uri="{FF2B5EF4-FFF2-40B4-BE49-F238E27FC236}">
                <a16:creationId xmlns:a16="http://schemas.microsoft.com/office/drawing/2014/main" id="{3B86D74C-69E4-4B8B-992C-C76B2A370830}"/>
              </a:ext>
            </a:extLst>
          </p:cNvPr>
          <p:cNvSpPr txBox="1"/>
          <p:nvPr/>
        </p:nvSpPr>
        <p:spPr>
          <a:xfrm>
            <a:off x="716847" y="679439"/>
            <a:ext cx="9072827"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Conformists </a:t>
            </a:r>
          </a:p>
        </p:txBody>
      </p:sp>
      <p:pic>
        <p:nvPicPr>
          <p:cNvPr id="22" name="Picture 21" descr="A picture containing clock, room&#10;&#10;Description automatically generated">
            <a:extLst>
              <a:ext uri="{FF2B5EF4-FFF2-40B4-BE49-F238E27FC236}">
                <a16:creationId xmlns:a16="http://schemas.microsoft.com/office/drawing/2014/main" id="{5251A9C3-1AE9-4BC5-9465-18D6CC3650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76000" y="610824"/>
            <a:ext cx="720000" cy="720000"/>
          </a:xfrm>
          <a:prstGeom prst="rect">
            <a:avLst/>
          </a:prstGeom>
        </p:spPr>
      </p:pic>
      <p:sp>
        <p:nvSpPr>
          <p:cNvPr id="3" name="Arrow: Right 2">
            <a:extLst>
              <a:ext uri="{FF2B5EF4-FFF2-40B4-BE49-F238E27FC236}">
                <a16:creationId xmlns:a16="http://schemas.microsoft.com/office/drawing/2014/main" id="{B33024FC-D648-49E9-B1C9-C19C654AFD88}"/>
              </a:ext>
            </a:extLst>
          </p:cNvPr>
          <p:cNvSpPr/>
          <p:nvPr/>
        </p:nvSpPr>
        <p:spPr>
          <a:xfrm>
            <a:off x="5855853" y="4541599"/>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 name="Rectangle 3">
            <a:extLst>
              <a:ext uri="{FF2B5EF4-FFF2-40B4-BE49-F238E27FC236}">
                <a16:creationId xmlns:a16="http://schemas.microsoft.com/office/drawing/2014/main" id="{DEC7A983-2FBC-447B-8AF1-E3F2438C5863}"/>
              </a:ext>
            </a:extLst>
          </p:cNvPr>
          <p:cNvSpPr/>
          <p:nvPr/>
        </p:nvSpPr>
        <p:spPr>
          <a:xfrm rot="16200000">
            <a:off x="89697" y="2718037"/>
            <a:ext cx="132950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4CA74CB-4436-4AED-AEC2-5E8450727765}"/>
              </a:ext>
            </a:extLst>
          </p:cNvPr>
          <p:cNvSpPr/>
          <p:nvPr/>
        </p:nvSpPr>
        <p:spPr>
          <a:xfrm rot="16200000">
            <a:off x="-289556" y="4558466"/>
            <a:ext cx="2061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28" name="Rectangle 27">
            <a:extLst>
              <a:ext uri="{FF2B5EF4-FFF2-40B4-BE49-F238E27FC236}">
                <a16:creationId xmlns:a16="http://schemas.microsoft.com/office/drawing/2014/main" id="{73621C5E-DD19-466D-9DD2-E3A39EC961E3}"/>
              </a:ext>
            </a:extLst>
          </p:cNvPr>
          <p:cNvSpPr/>
          <p:nvPr/>
        </p:nvSpPr>
        <p:spPr>
          <a:xfrm rot="16200000">
            <a:off x="10801753" y="2743122"/>
            <a:ext cx="1431856"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Calibri" panose="020F0502020204030204"/>
              </a:rPr>
              <a:t>BEHAVIOUR</a:t>
            </a:r>
          </a:p>
        </p:txBody>
      </p:sp>
      <p:sp>
        <p:nvSpPr>
          <p:cNvPr id="30" name="Rectangle 29">
            <a:extLst>
              <a:ext uri="{FF2B5EF4-FFF2-40B4-BE49-F238E27FC236}">
                <a16:creationId xmlns:a16="http://schemas.microsoft.com/office/drawing/2014/main" id="{B0E22271-B4D5-4686-B18C-C4AA91981D83}"/>
              </a:ext>
            </a:extLst>
          </p:cNvPr>
          <p:cNvSpPr/>
          <p:nvPr/>
        </p:nvSpPr>
        <p:spPr>
          <a:xfrm rot="16200000">
            <a:off x="10509281" y="4583890"/>
            <a:ext cx="211226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F26FC56A-284E-4BEE-A308-A708167CC734}"/>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325083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169C8-A7DC-44CF-A736-F8E697B1D14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47</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DBAEAFE1-683A-4F17-8A16-4BE8BF451049}"/>
              </a:ext>
            </a:extLst>
          </p:cNvPr>
          <p:cNvSpPr>
            <a:spLocks noGrp="1"/>
          </p:cNvSpPr>
          <p:nvPr>
            <p:ph type="title"/>
          </p:nvPr>
        </p:nvSpPr>
        <p:spPr>
          <a:xfrm>
            <a:off x="841023" y="1030037"/>
            <a:ext cx="10464800" cy="853279"/>
          </a:xfrm>
        </p:spPr>
        <p:txBody>
          <a:bodyPr/>
          <a:lstStyle/>
          <a:p>
            <a:pPr>
              <a:lnSpc>
                <a:spcPct val="112000"/>
              </a:lnSpc>
            </a:pPr>
            <a:r>
              <a:rPr lang="en-GB"/>
              <a:t>Behavioural scale – Conformists</a:t>
            </a:r>
            <a:br>
              <a:rPr lang="en-GB"/>
            </a:br>
            <a:r>
              <a:rPr lang="en-GB" sz="1867"/>
              <a:t>Slow to gain first experience, will cautiously move </a:t>
            </a:r>
            <a:br>
              <a:rPr lang="en-GB" sz="1867"/>
            </a:br>
            <a:r>
              <a:rPr lang="en-GB" sz="1867"/>
              <a:t>towards JYSELECA use </a:t>
            </a:r>
          </a:p>
        </p:txBody>
      </p:sp>
      <p:sp>
        <p:nvSpPr>
          <p:cNvPr id="30" name="Text Placeholder 29">
            <a:extLst>
              <a:ext uri="{FF2B5EF4-FFF2-40B4-BE49-F238E27FC236}">
                <a16:creationId xmlns:a16="http://schemas.microsoft.com/office/drawing/2014/main" id="{B86F3670-1012-442A-9F06-4589A34D209C}"/>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1C71B47B-FE1E-4C3E-8920-4B27945E293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779D89E-58AC-441A-AE47-7156527112B6}"/>
              </a:ext>
            </a:extLst>
          </p:cNvPr>
          <p:cNvSpPr txBox="1"/>
          <p:nvPr/>
        </p:nvSpPr>
        <p:spPr>
          <a:xfrm>
            <a:off x="9187425" y="1160229"/>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Prescribes JYSELECA to identified patient &amp; monitors</a:t>
            </a:r>
          </a:p>
        </p:txBody>
      </p:sp>
      <p:sp>
        <p:nvSpPr>
          <p:cNvPr id="9" name="TextBox 8">
            <a:extLst>
              <a:ext uri="{FF2B5EF4-FFF2-40B4-BE49-F238E27FC236}">
                <a16:creationId xmlns:a16="http://schemas.microsoft.com/office/drawing/2014/main" id="{3A30B52C-8364-4A24-A40D-FFEA12E3EA4C}"/>
              </a:ext>
            </a:extLst>
          </p:cNvPr>
          <p:cNvSpPr txBox="1"/>
          <p:nvPr/>
        </p:nvSpPr>
        <p:spPr>
          <a:xfrm>
            <a:off x="2997429" y="395034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how JYSELECA is being incorporated into the guidelines</a:t>
            </a:r>
          </a:p>
        </p:txBody>
      </p:sp>
      <p:sp>
        <p:nvSpPr>
          <p:cNvPr id="10" name="TextBox 9">
            <a:extLst>
              <a:ext uri="{FF2B5EF4-FFF2-40B4-BE49-F238E27FC236}">
                <a16:creationId xmlns:a16="http://schemas.microsoft.com/office/drawing/2014/main" id="{73EF5418-A389-4EB3-A3DD-698D91EFF103}"/>
              </a:ext>
            </a:extLst>
          </p:cNvPr>
          <p:cNvSpPr txBox="1"/>
          <p:nvPr/>
        </p:nvSpPr>
        <p:spPr>
          <a:xfrm>
            <a:off x="5099217" y="3020064"/>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Reviews list of potential patients with first TNF failure to discuss JYSELECA benefits </a:t>
            </a:r>
          </a:p>
        </p:txBody>
      </p:sp>
      <p:sp>
        <p:nvSpPr>
          <p:cNvPr id="11" name="TextBox 10">
            <a:extLst>
              <a:ext uri="{FF2B5EF4-FFF2-40B4-BE49-F238E27FC236}">
                <a16:creationId xmlns:a16="http://schemas.microsoft.com/office/drawing/2014/main" id="{42025E7F-C266-4A7D-8D27-7E7072719C3A}"/>
              </a:ext>
            </a:extLst>
          </p:cNvPr>
          <p:cNvSpPr txBox="1"/>
          <p:nvPr/>
        </p:nvSpPr>
        <p:spPr>
          <a:xfrm>
            <a:off x="7201005" y="209651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Identifies a suitable patient &amp; invites them for review &amp; discussion of options</a:t>
            </a:r>
          </a:p>
        </p:txBody>
      </p:sp>
      <p:pic>
        <p:nvPicPr>
          <p:cNvPr id="12" name="Picture 11">
            <a:extLst>
              <a:ext uri="{FF2B5EF4-FFF2-40B4-BE49-F238E27FC236}">
                <a16:creationId xmlns:a16="http://schemas.microsoft.com/office/drawing/2014/main" id="{B9709C2B-6C5D-44AB-A157-3C7DC78D01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28488" y="4991008"/>
            <a:ext cx="756107" cy="812381"/>
          </a:xfrm>
          <a:prstGeom prst="rect">
            <a:avLst/>
          </a:prstGeom>
        </p:spPr>
      </p:pic>
      <p:sp>
        <p:nvSpPr>
          <p:cNvPr id="13" name="Isosceles Triangle 12">
            <a:extLst>
              <a:ext uri="{FF2B5EF4-FFF2-40B4-BE49-F238E27FC236}">
                <a16:creationId xmlns:a16="http://schemas.microsoft.com/office/drawing/2014/main" id="{A5F8B236-9CAF-4A0A-9C4E-2D3F5D00CBC8}"/>
              </a:ext>
            </a:extLst>
          </p:cNvPr>
          <p:cNvSpPr>
            <a:spLocks/>
          </p:cNvSpPr>
          <p:nvPr/>
        </p:nvSpPr>
        <p:spPr bwMode="auto">
          <a:xfrm rot="5400000">
            <a:off x="2420527" y="5282567"/>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F53A8D73-A882-4BE3-B870-0C7C0350F218}"/>
              </a:ext>
            </a:extLst>
          </p:cNvPr>
          <p:cNvSpPr>
            <a:spLocks/>
          </p:cNvSpPr>
          <p:nvPr/>
        </p:nvSpPr>
        <p:spPr bwMode="auto">
          <a:xfrm>
            <a:off x="3606213" y="50225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711876F6-4E46-4F12-A66A-ACF8BD824075}"/>
              </a:ext>
            </a:extLst>
          </p:cNvPr>
          <p:cNvSpPr txBox="1"/>
          <p:nvPr/>
        </p:nvSpPr>
        <p:spPr>
          <a:xfrm>
            <a:off x="895641" y="4886720"/>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200" b="1">
                <a:solidFill>
                  <a:srgbClr val="FFFFFF"/>
                </a:solidFill>
                <a:latin typeface="Arial" panose="020B0604020202020204" pitchFamily="34" charset="0"/>
                <a:ea typeface="ＭＳ Ｐゴシック" pitchFamily="-1" charset="-128"/>
                <a:cs typeface="Arial" panose="020B0604020202020204" pitchFamily="34" charset="0"/>
              </a:rPr>
              <a:t>Uses JAKs very late line – TNFs first</a:t>
            </a:r>
          </a:p>
        </p:txBody>
      </p:sp>
      <p:pic>
        <p:nvPicPr>
          <p:cNvPr id="16" name="Picture 15">
            <a:extLst>
              <a:ext uri="{FF2B5EF4-FFF2-40B4-BE49-F238E27FC236}">
                <a16:creationId xmlns:a16="http://schemas.microsoft.com/office/drawing/2014/main" id="{3A5160B8-011F-49EA-9BE1-65C6CBD078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8670" y="4056207"/>
            <a:ext cx="753175" cy="809231"/>
          </a:xfrm>
          <a:prstGeom prst="rect">
            <a:avLst/>
          </a:prstGeom>
        </p:spPr>
      </p:pic>
      <p:sp>
        <p:nvSpPr>
          <p:cNvPr id="17" name="Isosceles Triangle 16">
            <a:extLst>
              <a:ext uri="{FF2B5EF4-FFF2-40B4-BE49-F238E27FC236}">
                <a16:creationId xmlns:a16="http://schemas.microsoft.com/office/drawing/2014/main" id="{3B8DFA64-2C64-403C-A183-C63C3B2CA2D0}"/>
              </a:ext>
            </a:extLst>
          </p:cNvPr>
          <p:cNvSpPr>
            <a:spLocks/>
          </p:cNvSpPr>
          <p:nvPr/>
        </p:nvSpPr>
        <p:spPr bwMode="auto">
          <a:xfrm rot="5400000">
            <a:off x="4517008" y="434619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6BAB7080-9B2B-4C3A-8780-8153C07AD318}"/>
              </a:ext>
            </a:extLst>
          </p:cNvPr>
          <p:cNvSpPr>
            <a:spLocks/>
          </p:cNvSpPr>
          <p:nvPr/>
        </p:nvSpPr>
        <p:spPr bwMode="auto">
          <a:xfrm>
            <a:off x="5712803" y="40818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F4DC016-5497-4130-9593-3143933D6A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1005" y="3122545"/>
            <a:ext cx="759473" cy="815999"/>
          </a:xfrm>
          <a:prstGeom prst="rect">
            <a:avLst/>
          </a:prstGeom>
        </p:spPr>
      </p:pic>
      <p:sp>
        <p:nvSpPr>
          <p:cNvPr id="20" name="Isosceles Triangle 19">
            <a:extLst>
              <a:ext uri="{FF2B5EF4-FFF2-40B4-BE49-F238E27FC236}">
                <a16:creationId xmlns:a16="http://schemas.microsoft.com/office/drawing/2014/main" id="{012D3304-1F50-4CC9-A29F-2958EE656D5E}"/>
              </a:ext>
            </a:extLst>
          </p:cNvPr>
          <p:cNvSpPr>
            <a:spLocks/>
          </p:cNvSpPr>
          <p:nvPr/>
        </p:nvSpPr>
        <p:spPr bwMode="auto">
          <a:xfrm rot="5400000">
            <a:off x="6613489" y="3415911"/>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E6C88A2-89DB-458A-8002-9B374C252255}"/>
              </a:ext>
            </a:extLst>
          </p:cNvPr>
          <p:cNvSpPr>
            <a:spLocks/>
          </p:cNvSpPr>
          <p:nvPr/>
        </p:nvSpPr>
        <p:spPr bwMode="auto">
          <a:xfrm>
            <a:off x="7814591" y="31411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5A5309F-FC19-42EA-8584-E04EED03F2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02952" y="2198998"/>
            <a:ext cx="759473" cy="815999"/>
          </a:xfrm>
          <a:prstGeom prst="rect">
            <a:avLst/>
          </a:prstGeom>
        </p:spPr>
      </p:pic>
      <p:sp>
        <p:nvSpPr>
          <p:cNvPr id="23" name="Isosceles Triangle 22">
            <a:extLst>
              <a:ext uri="{FF2B5EF4-FFF2-40B4-BE49-F238E27FC236}">
                <a16:creationId xmlns:a16="http://schemas.microsoft.com/office/drawing/2014/main" id="{1CF53D07-8570-43D6-8F72-056B96172C7F}"/>
              </a:ext>
            </a:extLst>
          </p:cNvPr>
          <p:cNvSpPr>
            <a:spLocks/>
          </p:cNvSpPr>
          <p:nvPr/>
        </p:nvSpPr>
        <p:spPr bwMode="auto">
          <a:xfrm rot="5400000">
            <a:off x="8709972" y="249236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A2EE2DB6-A99D-453F-98BE-BE0BB52B4990}"/>
              </a:ext>
            </a:extLst>
          </p:cNvPr>
          <p:cNvSpPr>
            <a:spLocks/>
          </p:cNvSpPr>
          <p:nvPr/>
        </p:nvSpPr>
        <p:spPr bwMode="auto">
          <a:xfrm>
            <a:off x="9886409" y="2200508"/>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DBCF7B9B-2028-4785-89A1-31ADC69CCA4A}"/>
              </a:ext>
            </a:extLst>
          </p:cNvPr>
          <p:cNvCxnSpPr/>
          <p:nvPr/>
        </p:nvCxnSpPr>
        <p:spPr bwMode="auto">
          <a:xfrm flipV="1">
            <a:off x="893749" y="3945826"/>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E154947E-E624-475A-9FD5-3FD826EA23F2}"/>
              </a:ext>
            </a:extLst>
          </p:cNvPr>
          <p:cNvCxnSpPr/>
          <p:nvPr/>
        </p:nvCxnSpPr>
        <p:spPr bwMode="auto">
          <a:xfrm flipV="1">
            <a:off x="4400190" y="301426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F4819DD-0786-4BBA-BB7D-033263325B5A}"/>
              </a:ext>
            </a:extLst>
          </p:cNvPr>
          <p:cNvCxnSpPr/>
          <p:nvPr/>
        </p:nvCxnSpPr>
        <p:spPr bwMode="auto">
          <a:xfrm flipV="1">
            <a:off x="6484158" y="2086080"/>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8C7AFE5C-0A28-46B1-9EBF-A8B5F968493E}"/>
              </a:ext>
            </a:extLst>
          </p:cNvPr>
          <p:cNvCxnSpPr/>
          <p:nvPr/>
        </p:nvCxnSpPr>
        <p:spPr bwMode="auto">
          <a:xfrm flipV="1">
            <a:off x="8564152" y="116022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room&#10;&#10;Description automatically generated">
            <a:extLst>
              <a:ext uri="{FF2B5EF4-FFF2-40B4-BE49-F238E27FC236}">
                <a16:creationId xmlns:a16="http://schemas.microsoft.com/office/drawing/2014/main" id="{61ADAF6E-6FE5-497D-B61E-73C29176A7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5284" y="683105"/>
            <a:ext cx="720000" cy="720000"/>
          </a:xfrm>
          <a:prstGeom prst="rect">
            <a:avLst/>
          </a:prstGeom>
        </p:spPr>
      </p:pic>
    </p:spTree>
    <p:extLst>
      <p:ext uri="{BB962C8B-B14F-4D97-AF65-F5344CB8AC3E}">
        <p14:creationId xmlns:p14="http://schemas.microsoft.com/office/powerpoint/2010/main" val="1730399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28AC46-BB6D-4098-9A91-DCD8B5C1C49B}"/>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0B0358D5-B261-407D-8A0B-45831DD4EE3F}"/>
              </a:ext>
            </a:extLst>
          </p:cNvPr>
          <p:cNvSpPr>
            <a:spLocks noGrp="1"/>
          </p:cNvSpPr>
          <p:nvPr>
            <p:ph type="body" sz="quarter" idx="26"/>
          </p:nvPr>
        </p:nvSpPr>
        <p:spPr/>
        <p:txBody>
          <a:bodyPr/>
          <a:lstStyle/>
          <a:p>
            <a:endParaRPr lang="en-GB"/>
          </a:p>
        </p:txBody>
      </p:sp>
      <p:graphicFrame>
        <p:nvGraphicFramePr>
          <p:cNvPr id="13" name="Table 10">
            <a:extLst>
              <a:ext uri="{FF2B5EF4-FFF2-40B4-BE49-F238E27FC236}">
                <a16:creationId xmlns:a16="http://schemas.microsoft.com/office/drawing/2014/main" id="{36E21BED-6EE7-4940-8720-23FABA22B978}"/>
              </a:ext>
            </a:extLst>
          </p:cNvPr>
          <p:cNvGraphicFramePr>
            <a:graphicFrameLocks noGrp="1"/>
          </p:cNvGraphicFramePr>
          <p:nvPr/>
        </p:nvGraphicFramePr>
        <p:xfrm>
          <a:off x="589030" y="318979"/>
          <a:ext cx="11325991" cy="381000"/>
        </p:xfrm>
        <a:graphic>
          <a:graphicData uri="http://schemas.openxmlformats.org/drawingml/2006/table">
            <a:tbl>
              <a:tblPr firstRow="1" bandRow="1"/>
              <a:tblGrid>
                <a:gridCol w="11325991">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CONFORMISTS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599621383"/>
                  </a:ext>
                </a:extLst>
              </a:tr>
            </a:tbl>
          </a:graphicData>
        </a:graphic>
      </p:graphicFrame>
      <p:graphicFrame>
        <p:nvGraphicFramePr>
          <p:cNvPr id="14" name="Table 10">
            <a:extLst>
              <a:ext uri="{FF2B5EF4-FFF2-40B4-BE49-F238E27FC236}">
                <a16:creationId xmlns:a16="http://schemas.microsoft.com/office/drawing/2014/main" id="{0B7D39FB-33F9-437E-9F1F-02D69E37F746}"/>
              </a:ext>
            </a:extLst>
          </p:cNvPr>
          <p:cNvGraphicFramePr>
            <a:graphicFrameLocks noGrp="1"/>
          </p:cNvGraphicFramePr>
          <p:nvPr/>
        </p:nvGraphicFramePr>
        <p:xfrm>
          <a:off x="589031" y="636444"/>
          <a:ext cx="5580000" cy="1480216"/>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48021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rPr>
                        <a:t>What are the key </a:t>
                      </a:r>
                      <a:r>
                        <a:rPr lang="en" sz="1500" b="1">
                          <a:solidFill>
                            <a:srgbClr val="0073BE"/>
                          </a:solidFill>
                        </a:rPr>
                        <a:t>barriers</a:t>
                      </a:r>
                      <a:r>
                        <a:rPr lang="en" sz="1500" b="1">
                          <a:solidFill>
                            <a:srgbClr val="8CA509"/>
                          </a:solidFill>
                        </a:rPr>
                        <a:t> </a:t>
                      </a:r>
                      <a:r>
                        <a:rPr lang="en-GB" sz="1500" b="1">
                          <a:solidFill>
                            <a:schemeClr val="tx2"/>
                          </a:solidFill>
                        </a:rPr>
                        <a:t>for this segment</a:t>
                      </a:r>
                      <a:r>
                        <a:rPr lang="en" sz="1500" b="1">
                          <a:solidFill>
                            <a:schemeClr val="tx2"/>
                          </a:solidFill>
                        </a:rPr>
                        <a:t> (motivational and ability)</a:t>
                      </a:r>
                      <a:endParaRPr sz="1500" b="1">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5" name="Table 10">
            <a:extLst>
              <a:ext uri="{FF2B5EF4-FFF2-40B4-BE49-F238E27FC236}">
                <a16:creationId xmlns:a16="http://schemas.microsoft.com/office/drawing/2014/main" id="{33A1DFE6-2265-4DB7-9B83-EAAA9A71CE14}"/>
              </a:ext>
            </a:extLst>
          </p:cNvPr>
          <p:cNvGraphicFramePr>
            <a:graphicFrameLocks noGrp="1"/>
          </p:cNvGraphicFramePr>
          <p:nvPr/>
        </p:nvGraphicFramePr>
        <p:xfrm>
          <a:off x="6179917" y="636445"/>
          <a:ext cx="5724216"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What </a:t>
                      </a:r>
                      <a:r>
                        <a:rPr lang="en-GB" sz="1500" b="1">
                          <a:solidFill>
                            <a:srgbClr val="0073BE"/>
                          </a:solidFill>
                        </a:rPr>
                        <a:t>triggers</a:t>
                      </a:r>
                      <a:r>
                        <a:rPr lang="en-GB" sz="1500" b="1">
                          <a:solidFill>
                            <a:schemeClr val="tx2"/>
                          </a:solidFill>
                        </a:rPr>
                        <a:t> might overcome these barriers</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Product Licence/approvals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Reference relevant local guidance – easily applicable to them / their practice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Scientific evidence: robust depth of data (build traditional authority)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Ease of integrating into algorithm / simple Rx info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6" name="Table 10">
            <a:extLst>
              <a:ext uri="{FF2B5EF4-FFF2-40B4-BE49-F238E27FC236}">
                <a16:creationId xmlns:a16="http://schemas.microsoft.com/office/drawing/2014/main" id="{C9A16353-10E1-4F75-8ED7-24930E1F3390}"/>
              </a:ext>
            </a:extLst>
          </p:cNvPr>
          <p:cNvGraphicFramePr>
            <a:graphicFrameLocks noGrp="1"/>
          </p:cNvGraphicFramePr>
          <p:nvPr/>
        </p:nvGraphicFramePr>
        <p:xfrm>
          <a:off x="589031" y="2116660"/>
          <a:ext cx="5580000" cy="2054597"/>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54597">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Priority </a:t>
                      </a:r>
                      <a:r>
                        <a:rPr lang="en-GB" sz="1500" b="1">
                          <a:solidFill>
                            <a:srgbClr val="0073BE"/>
                          </a:solidFill>
                        </a:rPr>
                        <a:t>messages</a:t>
                      </a:r>
                      <a:r>
                        <a:rPr lang="en-GB" sz="1500" b="1">
                          <a:solidFill>
                            <a:schemeClr val="tx2"/>
                          </a:solidFill>
                        </a:rPr>
                        <a:t>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Finch1 – vs ada – ‘gold standard’ (as a substitute for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 2 data – BIO-IR patient data (confident in later use)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Low risk; assured safety:  esp. CV  (remove worry about ‘risk’ – cognitive burden)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Straightforward option – where no current option e.g. Needle phobic/contraindicated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779846A9-940D-4CE7-9196-30723E06C1B7}"/>
              </a:ext>
            </a:extLst>
          </p:cNvPr>
          <p:cNvGraphicFramePr>
            <a:graphicFrameLocks noGrp="1"/>
          </p:cNvGraphicFramePr>
          <p:nvPr/>
        </p:nvGraphicFramePr>
        <p:xfrm>
          <a:off x="589031" y="4171257"/>
          <a:ext cx="5580000" cy="191008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91008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Words</a:t>
                      </a:r>
                      <a:r>
                        <a:rPr lang="en-GB" sz="1500" b="1">
                          <a:solidFill>
                            <a:schemeClr val="tx2"/>
                          </a:solidFill>
                        </a:rPr>
                        <a:t> to amplify or avoid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Compliant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in accordance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 Within the label</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Ease, manageable, straightforward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Evolution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Established</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Typical marketing lingo / sales speak</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Latest, newest, complex, revolution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12848DB7-2C16-444E-8B5B-07DE8B296D8F}"/>
              </a:ext>
            </a:extLst>
          </p:cNvPr>
          <p:cNvGraphicFramePr>
            <a:graphicFrameLocks noGrp="1"/>
          </p:cNvGraphicFramePr>
          <p:nvPr/>
        </p:nvGraphicFramePr>
        <p:xfrm>
          <a:off x="6179920" y="3200399"/>
          <a:ext cx="5724213" cy="2878429"/>
        </p:xfrm>
        <a:graphic>
          <a:graphicData uri="http://schemas.openxmlformats.org/drawingml/2006/table">
            <a:tbl>
              <a:tblPr firstRow="1" bandRow="1"/>
              <a:tblGrid>
                <a:gridCol w="1942672">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5104">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Mention Licence / indication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45319808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Remind EULAR recommendation for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line use </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97480894"/>
                  </a:ext>
                </a:extLst>
              </a:tr>
              <a:tr h="575105">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Highlight reimbursement status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61930196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Bring in any supporting local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12496840"/>
                  </a:ext>
                </a:extLst>
              </a:tr>
              <a:tr h="578012">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Simple Rx info/support</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4082849345"/>
                  </a:ext>
                </a:extLst>
              </a:tr>
            </a:tbl>
          </a:graphicData>
        </a:graphic>
      </p:graphicFrame>
      <p:pic>
        <p:nvPicPr>
          <p:cNvPr id="19" name="Picture 18" descr="A picture containing clock, room&#10;&#10;Description automatically generated">
            <a:extLst>
              <a:ext uri="{FF2B5EF4-FFF2-40B4-BE49-F238E27FC236}">
                <a16:creationId xmlns:a16="http://schemas.microsoft.com/office/drawing/2014/main" id="{768505A2-32C1-4F97-BC0B-832106FAD4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73537" y="3299715"/>
            <a:ext cx="871200" cy="871200"/>
          </a:xfrm>
          <a:prstGeom prst="rect">
            <a:avLst/>
          </a:prstGeom>
        </p:spPr>
      </p:pic>
      <p:sp>
        <p:nvSpPr>
          <p:cNvPr id="20" name="Slide Number Placeholder 1">
            <a:extLst>
              <a:ext uri="{FF2B5EF4-FFF2-40B4-BE49-F238E27FC236}">
                <a16:creationId xmlns:a16="http://schemas.microsoft.com/office/drawing/2014/main" id="{0004F99D-AC9D-455F-A5AA-96F20BEDB1A3}"/>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48</a:t>
            </a:fld>
            <a:endParaRPr lang="en-US">
              <a:solidFill>
                <a:srgbClr val="A5A6A5"/>
              </a:solidFill>
              <a:latin typeface="Calibri" panose="020F0502020204030204"/>
            </a:endParaRPr>
          </a:p>
        </p:txBody>
      </p:sp>
      <p:sp>
        <p:nvSpPr>
          <p:cNvPr id="21" name="Rounded Rectangle 20">
            <a:extLst>
              <a:ext uri="{FF2B5EF4-FFF2-40B4-BE49-F238E27FC236}">
                <a16:creationId xmlns:a16="http://schemas.microsoft.com/office/drawing/2014/main" id="{442B9B48-E4FF-1C4B-8B17-064277DE2E2A}"/>
              </a:ext>
            </a:extLst>
          </p:cNvPr>
          <p:cNvSpPr/>
          <p:nvPr/>
        </p:nvSpPr>
        <p:spPr>
          <a:xfrm>
            <a:off x="0" y="0"/>
            <a:ext cx="1851660" cy="1062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a:t>BARRIERS</a:t>
            </a:r>
          </a:p>
          <a:p>
            <a:pPr algn="ctr"/>
            <a:r>
              <a:rPr lang="en-FR"/>
              <a:t>&amp;GOALS</a:t>
            </a:r>
          </a:p>
        </p:txBody>
      </p:sp>
    </p:spTree>
    <p:extLst>
      <p:ext uri="{BB962C8B-B14F-4D97-AF65-F5344CB8AC3E}">
        <p14:creationId xmlns:p14="http://schemas.microsoft.com/office/powerpoint/2010/main" val="314919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ELITE Performance core campaign </a:t>
            </a:r>
          </a:p>
        </p:txBody>
      </p:sp>
    </p:spTree>
    <p:extLst>
      <p:ext uri="{BB962C8B-B14F-4D97-AF65-F5344CB8AC3E}">
        <p14:creationId xmlns:p14="http://schemas.microsoft.com/office/powerpoint/2010/main" val="227494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BCEB5F-BF69-43F7-B4AA-616B55890922}"/>
              </a:ext>
            </a:extLst>
          </p:cNvPr>
          <p:cNvSpPr>
            <a:spLocks noGrp="1"/>
          </p:cNvSpPr>
          <p:nvPr>
            <p:ph type="title"/>
          </p:nvPr>
        </p:nvSpPr>
        <p:spPr>
          <a:xfrm>
            <a:off x="690685" y="1167930"/>
            <a:ext cx="10810627" cy="716236"/>
          </a:xfrm>
        </p:spPr>
        <p:txBody>
          <a:bodyPr/>
          <a:lstStyle/>
          <a:p>
            <a:pPr algn="ctr"/>
            <a:r>
              <a:rPr lang="en-GB"/>
              <a:t>Let’s have an efficient session!</a:t>
            </a:r>
          </a:p>
        </p:txBody>
      </p:sp>
      <p:sp>
        <p:nvSpPr>
          <p:cNvPr id="10" name="TextBox 9">
            <a:extLst>
              <a:ext uri="{FF2B5EF4-FFF2-40B4-BE49-F238E27FC236}">
                <a16:creationId xmlns:a16="http://schemas.microsoft.com/office/drawing/2014/main" id="{1B8F5F8C-345B-47E9-805F-67AACCC3F1B9}"/>
              </a:ext>
            </a:extLst>
          </p:cNvPr>
          <p:cNvSpPr txBox="1"/>
          <p:nvPr/>
        </p:nvSpPr>
        <p:spPr>
          <a:xfrm>
            <a:off x="1171254" y="2517171"/>
            <a:ext cx="40171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Time Keeper</a:t>
            </a:r>
          </a:p>
        </p:txBody>
      </p:sp>
      <p:sp>
        <p:nvSpPr>
          <p:cNvPr id="11" name="TextBox 10">
            <a:extLst>
              <a:ext uri="{FF2B5EF4-FFF2-40B4-BE49-F238E27FC236}">
                <a16:creationId xmlns:a16="http://schemas.microsoft.com/office/drawing/2014/main" id="{1395A5A6-105C-41CD-8711-4BFD8E1D3F42}"/>
              </a:ext>
            </a:extLst>
          </p:cNvPr>
          <p:cNvSpPr txBox="1"/>
          <p:nvPr/>
        </p:nvSpPr>
        <p:spPr>
          <a:xfrm>
            <a:off x="6095999" y="2564087"/>
            <a:ext cx="5346889" cy="6080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‘Rabbit hole’ Monitor</a:t>
            </a:r>
          </a:p>
        </p:txBody>
      </p:sp>
      <p:sp>
        <p:nvSpPr>
          <p:cNvPr id="12" name="TextBox 11">
            <a:extLst>
              <a:ext uri="{FF2B5EF4-FFF2-40B4-BE49-F238E27FC236}">
                <a16:creationId xmlns:a16="http://schemas.microsoft.com/office/drawing/2014/main" id="{EFCB597C-053D-4343-A1A9-A704EE840FDF}"/>
              </a:ext>
            </a:extLst>
          </p:cNvPr>
          <p:cNvSpPr txBox="1"/>
          <p:nvPr/>
        </p:nvSpPr>
        <p:spPr>
          <a:xfrm>
            <a:off x="970394" y="3102166"/>
            <a:ext cx="44189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Keeps us on-time and reminds the group when we need to move forward</a:t>
            </a:r>
          </a:p>
        </p:txBody>
      </p:sp>
      <p:sp>
        <p:nvSpPr>
          <p:cNvPr id="13" name="TextBox 12">
            <a:extLst>
              <a:ext uri="{FF2B5EF4-FFF2-40B4-BE49-F238E27FC236}">
                <a16:creationId xmlns:a16="http://schemas.microsoft.com/office/drawing/2014/main" id="{7F8EBAB2-9A85-4879-A799-818F9743AFA7}"/>
              </a:ext>
            </a:extLst>
          </p:cNvPr>
          <p:cNvSpPr txBox="1"/>
          <p:nvPr/>
        </p:nvSpPr>
        <p:spPr>
          <a:xfrm>
            <a:off x="5723751" y="3113861"/>
            <a:ext cx="5881578" cy="9920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If we go ‘off-topic’ from the meeting objectives, the monitor will raise speak up, note the topic for a follow-up, and bring us back to topic.</a:t>
            </a:r>
          </a:p>
        </p:txBody>
      </p:sp>
      <p:sp>
        <p:nvSpPr>
          <p:cNvPr id="17" name="TextBox 16">
            <a:extLst>
              <a:ext uri="{FF2B5EF4-FFF2-40B4-BE49-F238E27FC236}">
                <a16:creationId xmlns:a16="http://schemas.microsoft.com/office/drawing/2014/main" id="{591CE02D-B07F-454C-871B-6A8FD24B0E11}"/>
              </a:ext>
            </a:extLst>
          </p:cNvPr>
          <p:cNvSpPr txBox="1"/>
          <p:nvPr/>
        </p:nvSpPr>
        <p:spPr>
          <a:xfrm>
            <a:off x="1726058"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Alex Richwood</a:t>
            </a:r>
          </a:p>
        </p:txBody>
      </p:sp>
      <p:sp>
        <p:nvSpPr>
          <p:cNvPr id="18" name="TextBox 17">
            <a:extLst>
              <a:ext uri="{FF2B5EF4-FFF2-40B4-BE49-F238E27FC236}">
                <a16:creationId xmlns:a16="http://schemas.microsoft.com/office/drawing/2014/main" id="{5E116D70-34BE-401F-B257-E8F4C6BB37F8}"/>
              </a:ext>
            </a:extLst>
          </p:cNvPr>
          <p:cNvSpPr txBox="1"/>
          <p:nvPr/>
        </p:nvSpPr>
        <p:spPr>
          <a:xfrm>
            <a:off x="7058345"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Louisa Peacock</a:t>
            </a:r>
          </a:p>
        </p:txBody>
      </p:sp>
    </p:spTree>
    <p:extLst>
      <p:ext uri="{BB962C8B-B14F-4D97-AF65-F5344CB8AC3E}">
        <p14:creationId xmlns:p14="http://schemas.microsoft.com/office/powerpoint/2010/main" val="925372949"/>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A8063A7-E2B8-40FA-A868-FFF310FE8D7A}"/>
              </a:ext>
            </a:extLst>
          </p:cNvPr>
          <p:cNvSpPr/>
          <p:nvPr/>
        </p:nvSpPr>
        <p:spPr>
          <a:xfrm>
            <a:off x="1" y="1700809"/>
            <a:ext cx="12195433"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38" name="Text Placeholder 37">
            <a:extLst>
              <a:ext uri="{FF2B5EF4-FFF2-40B4-BE49-F238E27FC236}">
                <a16:creationId xmlns:a16="http://schemas.microsoft.com/office/drawing/2014/main" id="{F4E28AD9-A979-4A0E-AD36-B82E25A489A7}"/>
              </a:ext>
            </a:extLst>
          </p:cNvPr>
          <p:cNvSpPr>
            <a:spLocks noGrp="1"/>
          </p:cNvSpPr>
          <p:nvPr>
            <p:ph type="body" sz="quarter" idx="14"/>
          </p:nvPr>
        </p:nvSpPr>
        <p:spPr/>
        <p:txBody>
          <a:bodyPr/>
          <a:lstStyle/>
          <a:p>
            <a:endParaRPr lang="en-GB"/>
          </a:p>
        </p:txBody>
      </p:sp>
      <p:sp>
        <p:nvSpPr>
          <p:cNvPr id="40" name="Text Placeholder 39">
            <a:extLst>
              <a:ext uri="{FF2B5EF4-FFF2-40B4-BE49-F238E27FC236}">
                <a16:creationId xmlns:a16="http://schemas.microsoft.com/office/drawing/2014/main" id="{286334BC-9845-40AB-AA77-16902B806E41}"/>
              </a:ext>
            </a:extLst>
          </p:cNvPr>
          <p:cNvSpPr>
            <a:spLocks noGrp="1"/>
          </p:cNvSpPr>
          <p:nvPr>
            <p:ph type="body" sz="quarter" idx="26"/>
          </p:nvPr>
        </p:nvSpPr>
        <p:spPr/>
        <p:txBody>
          <a:bodyPr/>
          <a:lstStyle/>
          <a:p>
            <a:endParaRPr lang="en-GB"/>
          </a:p>
        </p:txBody>
      </p:sp>
      <p:sp>
        <p:nvSpPr>
          <p:cNvPr id="2" name="TextBox 1">
            <a:extLst>
              <a:ext uri="{FF2B5EF4-FFF2-40B4-BE49-F238E27FC236}">
                <a16:creationId xmlns:a16="http://schemas.microsoft.com/office/drawing/2014/main" id="{03DD871D-8106-4A87-9BF3-AF602FCD4BB5}"/>
              </a:ext>
            </a:extLst>
          </p:cNvPr>
          <p:cNvSpPr txBox="1"/>
          <p:nvPr/>
        </p:nvSpPr>
        <p:spPr>
          <a:xfrm>
            <a:off x="34003" y="4312264"/>
            <a:ext cx="1723679" cy="790088"/>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JYSELECA, a new  treatment for moderate to severe active rheumatoid arthritis in adult patients</a:t>
            </a:r>
            <a:r>
              <a:rPr lang="en-GB" sz="1333" i="1">
                <a:solidFill>
                  <a:srgbClr val="585858"/>
                </a:solidFill>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6F4E852E-A78B-46F1-BB9B-5AAF411C43CC}"/>
              </a:ext>
            </a:extLst>
          </p:cNvPr>
          <p:cNvSpPr txBox="1"/>
          <p:nvPr/>
        </p:nvSpPr>
        <p:spPr>
          <a:xfrm>
            <a:off x="1791137" y="3621022"/>
            <a:ext cx="1800204" cy="58496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5" name="TextBox 4">
            <a:extLst>
              <a:ext uri="{FF2B5EF4-FFF2-40B4-BE49-F238E27FC236}">
                <a16:creationId xmlns:a16="http://schemas.microsoft.com/office/drawing/2014/main" id="{F641817E-B015-4CBD-93BC-6418BD9EB291}"/>
              </a:ext>
            </a:extLst>
          </p:cNvPr>
          <p:cNvSpPr txBox="1"/>
          <p:nvPr/>
        </p:nvSpPr>
        <p:spPr>
          <a:xfrm>
            <a:off x="5398227" y="3608260"/>
            <a:ext cx="1761131"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9A94FE-4E61-48AA-A117-880575A8D701}"/>
              </a:ext>
            </a:extLst>
          </p:cNvPr>
          <p:cNvSpPr txBox="1"/>
          <p:nvPr/>
        </p:nvSpPr>
        <p:spPr>
          <a:xfrm>
            <a:off x="3540816" y="4407054"/>
            <a:ext cx="1817384" cy="420756"/>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Agree on treatment goals: fast, lasting and efficacious</a:t>
            </a:r>
          </a:p>
        </p:txBody>
      </p:sp>
      <p:sp>
        <p:nvSpPr>
          <p:cNvPr id="7" name="TextBox 6">
            <a:extLst>
              <a:ext uri="{FF2B5EF4-FFF2-40B4-BE49-F238E27FC236}">
                <a16:creationId xmlns:a16="http://schemas.microsoft.com/office/drawing/2014/main" id="{84EB3394-75DF-4A63-98EB-BFEF69C74CC5}"/>
              </a:ext>
            </a:extLst>
          </p:cNvPr>
          <p:cNvSpPr txBox="1"/>
          <p:nvPr/>
        </p:nvSpPr>
        <p:spPr>
          <a:xfrm>
            <a:off x="8822388" y="3654535"/>
            <a:ext cx="1713064"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1732697"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3599723" y="1808824"/>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09CC2E-7DB5-44B1-84C7-6F4750ABBF3A}"/>
              </a:ext>
            </a:extLst>
          </p:cNvPr>
          <p:cNvCxnSpPr/>
          <p:nvPr/>
        </p:nvCxnSpPr>
        <p:spPr>
          <a:xfrm>
            <a:off x="5327915"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067451" y="179016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descr="A picture containing clipart&#10;&#10;Description automatically generated">
            <a:extLst>
              <a:ext uri="{FF2B5EF4-FFF2-40B4-BE49-F238E27FC236}">
                <a16:creationId xmlns:a16="http://schemas.microsoft.com/office/drawing/2014/main" id="{11734E4B-FF57-41CD-B94E-CCAD77AF2D84}"/>
              </a:ext>
            </a:extLst>
          </p:cNvPr>
          <p:cNvPicPr>
            <a:picLocks noChangeAspect="1"/>
          </p:cNvPicPr>
          <p:nvPr/>
        </p:nvPicPr>
        <p:blipFill>
          <a:blip r:embed="rId2">
            <a:duotone>
              <a:schemeClr val="accent1">
                <a:shade val="45000"/>
                <a:satMod val="135000"/>
              </a:schemeClr>
              <a:prstClr val="white"/>
            </a:duotone>
          </a:blip>
          <a:stretch>
            <a:fillRect/>
          </a:stretch>
        </p:blipFill>
        <p:spPr>
          <a:xfrm>
            <a:off x="44975" y="1797051"/>
            <a:ext cx="277144" cy="240000"/>
          </a:xfrm>
          <a:prstGeom prst="rect">
            <a:avLst/>
          </a:prstGeom>
        </p:spPr>
      </p:pic>
      <p:pic>
        <p:nvPicPr>
          <p:cNvPr id="41" name="Picture 40" descr="A picture containing clipart&#10;&#10;Description automatically generated">
            <a:extLst>
              <a:ext uri="{FF2B5EF4-FFF2-40B4-BE49-F238E27FC236}">
                <a16:creationId xmlns:a16="http://schemas.microsoft.com/office/drawing/2014/main" id="{DB83DF03-A805-4CF9-9F71-3A76A4C045E7}"/>
              </a:ext>
            </a:extLst>
          </p:cNvPr>
          <p:cNvPicPr>
            <a:picLocks noChangeAspect="1"/>
          </p:cNvPicPr>
          <p:nvPr/>
        </p:nvPicPr>
        <p:blipFill>
          <a:blip r:embed="rId2">
            <a:duotone>
              <a:schemeClr val="accent1">
                <a:shade val="45000"/>
                <a:satMod val="135000"/>
              </a:schemeClr>
              <a:prstClr val="white"/>
            </a:duotone>
          </a:blip>
          <a:stretch>
            <a:fillRect/>
          </a:stretch>
        </p:blipFill>
        <p:spPr>
          <a:xfrm>
            <a:off x="1820440" y="1797051"/>
            <a:ext cx="277144" cy="240000"/>
          </a:xfrm>
          <a:prstGeom prst="rect">
            <a:avLst/>
          </a:prstGeom>
        </p:spPr>
      </p:pic>
      <p:pic>
        <p:nvPicPr>
          <p:cNvPr id="43" name="Picture 42">
            <a:extLst>
              <a:ext uri="{FF2B5EF4-FFF2-40B4-BE49-F238E27FC236}">
                <a16:creationId xmlns:a16="http://schemas.microsoft.com/office/drawing/2014/main" id="{7A386765-7BE0-43A7-AF05-91C0565C4283}"/>
              </a:ext>
            </a:extLst>
          </p:cNvPr>
          <p:cNvPicPr>
            <a:picLocks noChangeAspect="1"/>
          </p:cNvPicPr>
          <p:nvPr/>
        </p:nvPicPr>
        <p:blipFill>
          <a:blip r:embed="rId3">
            <a:duotone>
              <a:schemeClr val="accent1">
                <a:shade val="45000"/>
                <a:satMod val="135000"/>
              </a:schemeClr>
              <a:prstClr val="white"/>
            </a:duotone>
          </a:blip>
          <a:stretch>
            <a:fillRect/>
          </a:stretch>
        </p:blipFill>
        <p:spPr>
          <a:xfrm>
            <a:off x="5404733" y="1784289"/>
            <a:ext cx="277144" cy="240000"/>
          </a:xfrm>
          <a:prstGeom prst="rect">
            <a:avLst/>
          </a:prstGeom>
        </p:spPr>
      </p:pic>
      <p:pic>
        <p:nvPicPr>
          <p:cNvPr id="45" name="Picture 44">
            <a:extLst>
              <a:ext uri="{FF2B5EF4-FFF2-40B4-BE49-F238E27FC236}">
                <a16:creationId xmlns:a16="http://schemas.microsoft.com/office/drawing/2014/main" id="{72B5756A-4A66-4232-A958-1FD22680DF28}"/>
              </a:ext>
            </a:extLst>
          </p:cNvPr>
          <p:cNvPicPr>
            <a:picLocks noChangeAspect="1"/>
          </p:cNvPicPr>
          <p:nvPr/>
        </p:nvPicPr>
        <p:blipFill>
          <a:blip r:embed="rId3">
            <a:duotone>
              <a:schemeClr val="accent1">
                <a:shade val="45000"/>
                <a:satMod val="135000"/>
              </a:schemeClr>
              <a:prstClr val="white"/>
            </a:duotone>
          </a:blip>
          <a:stretch>
            <a:fillRect/>
          </a:stretch>
        </p:blipFill>
        <p:spPr>
          <a:xfrm>
            <a:off x="3625768" y="1786512"/>
            <a:ext cx="277144" cy="240000"/>
          </a:xfrm>
          <a:prstGeom prst="rect">
            <a:avLst/>
          </a:prstGeom>
        </p:spPr>
      </p:pic>
      <p:pic>
        <p:nvPicPr>
          <p:cNvPr id="47" name="Picture 46">
            <a:extLst>
              <a:ext uri="{FF2B5EF4-FFF2-40B4-BE49-F238E27FC236}">
                <a16:creationId xmlns:a16="http://schemas.microsoft.com/office/drawing/2014/main" id="{FA090C90-1F1A-4C2A-B315-C6B82E3FD53F}"/>
              </a:ext>
            </a:extLst>
          </p:cNvPr>
          <p:cNvPicPr>
            <a:picLocks noChangeAspect="1"/>
          </p:cNvPicPr>
          <p:nvPr/>
        </p:nvPicPr>
        <p:blipFill>
          <a:blip r:embed="rId4">
            <a:duotone>
              <a:schemeClr val="accent1">
                <a:shade val="45000"/>
                <a:satMod val="135000"/>
              </a:schemeClr>
              <a:prstClr val="white"/>
            </a:duotone>
          </a:blip>
          <a:stretch>
            <a:fillRect/>
          </a:stretch>
        </p:blipFill>
        <p:spPr>
          <a:xfrm>
            <a:off x="8947225" y="1764388"/>
            <a:ext cx="277144" cy="240000"/>
          </a:xfrm>
          <a:prstGeom prst="rect">
            <a:avLst/>
          </a:prstGeom>
        </p:spPr>
      </p:pic>
      <p:sp>
        <p:nvSpPr>
          <p:cNvPr id="8" name="TextBox 7">
            <a:extLst>
              <a:ext uri="{FF2B5EF4-FFF2-40B4-BE49-F238E27FC236}">
                <a16:creationId xmlns:a16="http://schemas.microsoft.com/office/drawing/2014/main" id="{60CF7493-71CF-4806-B88D-489054E5A8B0}"/>
              </a:ext>
            </a:extLst>
          </p:cNvPr>
          <p:cNvSpPr txBox="1"/>
          <p:nvPr/>
        </p:nvSpPr>
        <p:spPr>
          <a:xfrm>
            <a:off x="5370100" y="4279498"/>
            <a:ext cx="1817384" cy="749179"/>
          </a:xfrm>
          <a:prstGeom prst="rect">
            <a:avLst/>
          </a:prstGeom>
          <a:noFill/>
        </p:spPr>
        <p:txBody>
          <a:bodyPr wrap="square" rtlCol="0">
            <a:spAutoFit/>
          </a:bodyPr>
          <a:lstStyle/>
          <a:p>
            <a:pPr defTabSz="914377">
              <a:defRPr/>
            </a:pPr>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defRPr/>
            </a:pPr>
            <a:endParaRPr lang="en-GB" sz="1067" i="1">
              <a:solidFill>
                <a:srgbClr val="585858"/>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A8D2F-7BF7-47DE-9586-7C3F5A9AFF1C}"/>
              </a:ext>
            </a:extLst>
          </p:cNvPr>
          <p:cNvSpPr txBox="1"/>
          <p:nvPr/>
        </p:nvSpPr>
        <p:spPr>
          <a:xfrm>
            <a:off x="1686741" y="4307985"/>
            <a:ext cx="2008992" cy="1683025"/>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Despite the advances in RA treatment, and a broad selection of available advanced therapies, new treatment options are still needed as almost a third of patients still don’t respond to current treatment options</a:t>
            </a:r>
          </a:p>
          <a:p>
            <a:pPr defTabSz="914377">
              <a:defRPr/>
            </a:pPr>
            <a:endParaRPr lang="en-GB">
              <a:solidFill>
                <a:srgbClr val="000000"/>
              </a:solidFill>
              <a:latin typeface="Calibri" panose="020F0502020204030204"/>
            </a:endParaRPr>
          </a:p>
        </p:txBody>
      </p:sp>
      <p:sp>
        <p:nvSpPr>
          <p:cNvPr id="10" name="TextBox 9">
            <a:extLst>
              <a:ext uri="{FF2B5EF4-FFF2-40B4-BE49-F238E27FC236}">
                <a16:creationId xmlns:a16="http://schemas.microsoft.com/office/drawing/2014/main" id="{DB757C49-0D78-4037-BC47-B21CDC856CF6}"/>
              </a:ext>
            </a:extLst>
          </p:cNvPr>
          <p:cNvSpPr txBox="1"/>
          <p:nvPr/>
        </p:nvSpPr>
        <p:spPr>
          <a:xfrm>
            <a:off x="-36805" y="3621022"/>
            <a:ext cx="1865295"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&amp; share the call objectives</a:t>
            </a:r>
            <a:endParaRPr lang="en-GB" sz="1067">
              <a:solidFill>
                <a:srgbClr val="000000"/>
              </a:solidFill>
              <a:latin typeface="Calibri" panose="020F0502020204030204"/>
            </a:endParaRPr>
          </a:p>
        </p:txBody>
      </p:sp>
      <p:sp>
        <p:nvSpPr>
          <p:cNvPr id="12" name="TextBox 11">
            <a:extLst>
              <a:ext uri="{FF2B5EF4-FFF2-40B4-BE49-F238E27FC236}">
                <a16:creationId xmlns:a16="http://schemas.microsoft.com/office/drawing/2014/main" id="{4285C379-3717-4F6B-8D19-2E9FEF013293}"/>
              </a:ext>
            </a:extLst>
          </p:cNvPr>
          <p:cNvSpPr txBox="1"/>
          <p:nvPr/>
        </p:nvSpPr>
        <p:spPr>
          <a:xfrm>
            <a:off x="34003" y="2974944"/>
            <a:ext cx="1723679"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JYSELECA introduction</a:t>
            </a:r>
          </a:p>
        </p:txBody>
      </p:sp>
      <p:sp>
        <p:nvSpPr>
          <p:cNvPr id="15" name="TextBox 14">
            <a:extLst>
              <a:ext uri="{FF2B5EF4-FFF2-40B4-BE49-F238E27FC236}">
                <a16:creationId xmlns:a16="http://schemas.microsoft.com/office/drawing/2014/main" id="{81EF3182-47C2-49EF-AE10-9D2026DD7EBF}"/>
              </a:ext>
            </a:extLst>
          </p:cNvPr>
          <p:cNvSpPr txBox="1"/>
          <p:nvPr/>
        </p:nvSpPr>
        <p:spPr>
          <a:xfrm>
            <a:off x="1829399" y="2996128"/>
            <a:ext cx="1723679" cy="297454"/>
          </a:xfrm>
          <a:prstGeom prst="rect">
            <a:avLst/>
          </a:prstGeom>
          <a:noFill/>
          <a:ln>
            <a:noFill/>
          </a:ln>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UNMET NEED </a:t>
            </a:r>
          </a:p>
        </p:txBody>
      </p:sp>
      <p:sp>
        <p:nvSpPr>
          <p:cNvPr id="19" name="TextBox 18">
            <a:extLst>
              <a:ext uri="{FF2B5EF4-FFF2-40B4-BE49-F238E27FC236}">
                <a16:creationId xmlns:a16="http://schemas.microsoft.com/office/drawing/2014/main" id="{5F13F6B2-8BB9-47A6-AE59-7C00C3E0AFF2}"/>
              </a:ext>
            </a:extLst>
          </p:cNvPr>
          <p:cNvSpPr txBox="1"/>
          <p:nvPr/>
        </p:nvSpPr>
        <p:spPr>
          <a:xfrm>
            <a:off x="5469390" y="3009540"/>
            <a:ext cx="1517093" cy="502573"/>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JYSELECA</a:t>
            </a:r>
            <a:br>
              <a:rPr lang="en-GB" sz="1333" cap="all">
                <a:solidFill>
                  <a:srgbClr val="FFFFFF"/>
                </a:solidFill>
                <a:latin typeface="Arial" panose="020B0604020202020204" pitchFamily="34" charset="0"/>
                <a:cs typeface="Arial" panose="020B0604020202020204" pitchFamily="34" charset="0"/>
              </a:rPr>
            </a:br>
            <a:r>
              <a:rPr lang="en-GB" sz="1333" cap="all">
                <a:solidFill>
                  <a:srgbClr val="FFFFFF"/>
                </a:solidFill>
                <a:latin typeface="Arial" panose="020B0604020202020204" pitchFamily="34" charset="0"/>
                <a:cs typeface="Arial" panose="020B0604020202020204" pitchFamily="34" charset="0"/>
              </a:rPr>
              <a:t>MOA</a:t>
            </a:r>
          </a:p>
        </p:txBody>
      </p:sp>
      <p:sp>
        <p:nvSpPr>
          <p:cNvPr id="20" name="TextBox 19">
            <a:extLst>
              <a:ext uri="{FF2B5EF4-FFF2-40B4-BE49-F238E27FC236}">
                <a16:creationId xmlns:a16="http://schemas.microsoft.com/office/drawing/2014/main" id="{812F0136-10CD-4FA8-8D32-CC7F3081C394}"/>
              </a:ext>
            </a:extLst>
          </p:cNvPr>
          <p:cNvSpPr txBox="1"/>
          <p:nvPr/>
        </p:nvSpPr>
        <p:spPr>
          <a:xfrm>
            <a:off x="3445940" y="2976901"/>
            <a:ext cx="2007136"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 intro*</a:t>
            </a:r>
          </a:p>
        </p:txBody>
      </p:sp>
      <p:sp>
        <p:nvSpPr>
          <p:cNvPr id="21" name="TextBox 20">
            <a:extLst>
              <a:ext uri="{FF2B5EF4-FFF2-40B4-BE49-F238E27FC236}">
                <a16:creationId xmlns:a16="http://schemas.microsoft.com/office/drawing/2014/main" id="{357FCB26-9F12-4FD4-93D0-54E1B4572EED}"/>
              </a:ext>
            </a:extLst>
          </p:cNvPr>
          <p:cNvSpPr txBox="1"/>
          <p:nvPr/>
        </p:nvSpPr>
        <p:spPr>
          <a:xfrm>
            <a:off x="3540816" y="3610483"/>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Agree that each RA patient is different and has individual needs and challenges</a:t>
            </a:r>
          </a:p>
        </p:txBody>
      </p:sp>
      <p:cxnSp>
        <p:nvCxnSpPr>
          <p:cNvPr id="46" name="Straight Connector 45">
            <a:extLst>
              <a:ext uri="{FF2B5EF4-FFF2-40B4-BE49-F238E27FC236}">
                <a16:creationId xmlns:a16="http://schemas.microsoft.com/office/drawing/2014/main" id="{46CF3A57-FA63-49D5-B269-BDE31A684080}"/>
              </a:ext>
            </a:extLst>
          </p:cNvPr>
          <p:cNvCxnSpPr/>
          <p:nvPr/>
        </p:nvCxnSpPr>
        <p:spPr>
          <a:xfrm>
            <a:off x="8770243" y="1764434"/>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11903B6-15E6-4A72-BBA5-F06F04A9D0AD}"/>
              </a:ext>
            </a:extLst>
          </p:cNvPr>
          <p:cNvPicPr>
            <a:picLocks noChangeAspect="1"/>
          </p:cNvPicPr>
          <p:nvPr/>
        </p:nvPicPr>
        <p:blipFill>
          <a:blip r:embed="rId4">
            <a:duotone>
              <a:schemeClr val="accent1">
                <a:shade val="45000"/>
                <a:satMod val="135000"/>
              </a:schemeClr>
              <a:prstClr val="white"/>
            </a:duotone>
          </a:blip>
          <a:stretch>
            <a:fillRect/>
          </a:stretch>
        </p:blipFill>
        <p:spPr>
          <a:xfrm>
            <a:off x="10624373" y="1786512"/>
            <a:ext cx="277144" cy="240000"/>
          </a:xfrm>
          <a:prstGeom prst="rect">
            <a:avLst/>
          </a:prstGeom>
        </p:spPr>
      </p:pic>
      <p:sp>
        <p:nvSpPr>
          <p:cNvPr id="50" name="TextBox 49">
            <a:extLst>
              <a:ext uri="{FF2B5EF4-FFF2-40B4-BE49-F238E27FC236}">
                <a16:creationId xmlns:a16="http://schemas.microsoft.com/office/drawing/2014/main" id="{0680601B-AD43-4565-B412-CB15573E7A4B}"/>
              </a:ext>
            </a:extLst>
          </p:cNvPr>
          <p:cNvSpPr txBox="1"/>
          <p:nvPr/>
        </p:nvSpPr>
        <p:spPr>
          <a:xfrm>
            <a:off x="10593230" y="2998228"/>
            <a:ext cx="1495437"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REMISSION</a:t>
            </a:r>
          </a:p>
        </p:txBody>
      </p:sp>
      <p:sp>
        <p:nvSpPr>
          <p:cNvPr id="52" name="TextBox 51">
            <a:extLst>
              <a:ext uri="{FF2B5EF4-FFF2-40B4-BE49-F238E27FC236}">
                <a16:creationId xmlns:a16="http://schemas.microsoft.com/office/drawing/2014/main" id="{728A9046-F120-4771-9A22-143D66DD9AE8}"/>
              </a:ext>
            </a:extLst>
          </p:cNvPr>
          <p:cNvSpPr txBox="1"/>
          <p:nvPr/>
        </p:nvSpPr>
        <p:spPr>
          <a:xfrm>
            <a:off x="10419708" y="3682576"/>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With JYSELECA, 50% of patients achieve remission (DAS28-CRP) through 52 weeks</a:t>
            </a:r>
          </a:p>
        </p:txBody>
      </p:sp>
      <p:cxnSp>
        <p:nvCxnSpPr>
          <p:cNvPr id="44" name="Straight Connector 43">
            <a:extLst>
              <a:ext uri="{FF2B5EF4-FFF2-40B4-BE49-F238E27FC236}">
                <a16:creationId xmlns:a16="http://schemas.microsoft.com/office/drawing/2014/main" id="{85B691CF-0265-4473-A5AD-493528A9BD67}"/>
              </a:ext>
            </a:extLst>
          </p:cNvPr>
          <p:cNvCxnSpPr/>
          <p:nvPr/>
        </p:nvCxnSpPr>
        <p:spPr>
          <a:xfrm>
            <a:off x="10563291" y="1750210"/>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5" name="Star: 5 Points 24">
            <a:extLst>
              <a:ext uri="{FF2B5EF4-FFF2-40B4-BE49-F238E27FC236}">
                <a16:creationId xmlns:a16="http://schemas.microsoft.com/office/drawing/2014/main" id="{3EE41B00-61F8-4906-9EE4-112AC8AE4B3C}"/>
              </a:ext>
            </a:extLst>
          </p:cNvPr>
          <p:cNvSpPr/>
          <p:nvPr/>
        </p:nvSpPr>
        <p:spPr>
          <a:xfrm>
            <a:off x="6737692" y="1745683"/>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4" name="Star: 5 Points 53">
            <a:extLst>
              <a:ext uri="{FF2B5EF4-FFF2-40B4-BE49-F238E27FC236}">
                <a16:creationId xmlns:a16="http://schemas.microsoft.com/office/drawing/2014/main" id="{5E4A8D02-D1FC-4E8B-9632-57AC5A4A932B}"/>
              </a:ext>
            </a:extLst>
          </p:cNvPr>
          <p:cNvSpPr/>
          <p:nvPr/>
        </p:nvSpPr>
        <p:spPr>
          <a:xfrm>
            <a:off x="10236355" y="1733522"/>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6" name="Star: 5 Points 55">
            <a:extLst>
              <a:ext uri="{FF2B5EF4-FFF2-40B4-BE49-F238E27FC236}">
                <a16:creationId xmlns:a16="http://schemas.microsoft.com/office/drawing/2014/main" id="{7E23C8B8-8E21-4FF4-ACDB-AC9024E35260}"/>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26" name="TextBox 25">
            <a:extLst>
              <a:ext uri="{FF2B5EF4-FFF2-40B4-BE49-F238E27FC236}">
                <a16:creationId xmlns:a16="http://schemas.microsoft.com/office/drawing/2014/main" id="{252F5C6C-4E9E-4D42-910B-1F599CFD3FA5}"/>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pic>
        <p:nvPicPr>
          <p:cNvPr id="33" name="Picture 32">
            <a:extLst>
              <a:ext uri="{FF2B5EF4-FFF2-40B4-BE49-F238E27FC236}">
                <a16:creationId xmlns:a16="http://schemas.microsoft.com/office/drawing/2014/main" id="{335D8E15-CA0B-4264-BF12-8B837B7ED668}"/>
              </a:ext>
            </a:extLst>
          </p:cNvPr>
          <p:cNvPicPr>
            <a:picLocks noChangeAspect="1"/>
          </p:cNvPicPr>
          <p:nvPr/>
        </p:nvPicPr>
        <p:blipFill>
          <a:blip r:embed="rId4">
            <a:duotone>
              <a:schemeClr val="accent1">
                <a:shade val="45000"/>
                <a:satMod val="135000"/>
              </a:schemeClr>
              <a:prstClr val="white"/>
            </a:duotone>
          </a:blip>
          <a:stretch>
            <a:fillRect/>
          </a:stretch>
        </p:blipFill>
        <p:spPr>
          <a:xfrm>
            <a:off x="7330145" y="1781364"/>
            <a:ext cx="277144" cy="240000"/>
          </a:xfrm>
          <a:prstGeom prst="rect">
            <a:avLst/>
          </a:prstGeom>
        </p:spPr>
      </p:pic>
      <p:sp>
        <p:nvSpPr>
          <p:cNvPr id="34" name="TextBox 33">
            <a:extLst>
              <a:ext uri="{FF2B5EF4-FFF2-40B4-BE49-F238E27FC236}">
                <a16:creationId xmlns:a16="http://schemas.microsoft.com/office/drawing/2014/main" id="{3E721E93-156B-4C80-9414-407C3D510208}"/>
              </a:ext>
            </a:extLst>
          </p:cNvPr>
          <p:cNvSpPr txBox="1"/>
          <p:nvPr/>
        </p:nvSpPr>
        <p:spPr>
          <a:xfrm>
            <a:off x="6838440" y="3020780"/>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PHASE 3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program</a:t>
            </a:r>
          </a:p>
        </p:txBody>
      </p:sp>
      <p:sp>
        <p:nvSpPr>
          <p:cNvPr id="57" name="TextBox 56">
            <a:extLst>
              <a:ext uri="{FF2B5EF4-FFF2-40B4-BE49-F238E27FC236}">
                <a16:creationId xmlns:a16="http://schemas.microsoft.com/office/drawing/2014/main" id="{A0E12CE3-08D8-4B61-A44E-0424D557704A}"/>
              </a:ext>
            </a:extLst>
          </p:cNvPr>
          <p:cNvSpPr txBox="1"/>
          <p:nvPr/>
        </p:nvSpPr>
        <p:spPr>
          <a:xfrm>
            <a:off x="7036697" y="3659754"/>
            <a:ext cx="1728192" cy="913392"/>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pic>
        <p:nvPicPr>
          <p:cNvPr id="11" name="Picture 10">
            <a:extLst>
              <a:ext uri="{FF2B5EF4-FFF2-40B4-BE49-F238E27FC236}">
                <a16:creationId xmlns:a16="http://schemas.microsoft.com/office/drawing/2014/main" id="{D474526F-7C90-47E4-A5CB-29A336D4A6B7}"/>
              </a:ext>
            </a:extLst>
          </p:cNvPr>
          <p:cNvPicPr>
            <a:picLocks noChangeAspect="1"/>
          </p:cNvPicPr>
          <p:nvPr/>
        </p:nvPicPr>
        <p:blipFill>
          <a:blip r:embed="rId5"/>
          <a:stretch>
            <a:fillRect/>
          </a:stretch>
        </p:blipFill>
        <p:spPr>
          <a:xfrm>
            <a:off x="3696420" y="2074574"/>
            <a:ext cx="1477712" cy="83244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5DBE0F9-FBD5-40FB-B76B-9E1FAD366B58}"/>
              </a:ext>
            </a:extLst>
          </p:cNvPr>
          <p:cNvPicPr>
            <a:picLocks noChangeAspect="1"/>
          </p:cNvPicPr>
          <p:nvPr/>
        </p:nvPicPr>
        <p:blipFill>
          <a:blip r:embed="rId6"/>
          <a:stretch>
            <a:fillRect/>
          </a:stretch>
        </p:blipFill>
        <p:spPr>
          <a:xfrm>
            <a:off x="109964" y="2068857"/>
            <a:ext cx="1519665" cy="85607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DC365C1-0DC1-42E6-892E-5039365D3976}"/>
              </a:ext>
            </a:extLst>
          </p:cNvPr>
          <p:cNvPicPr>
            <a:picLocks noChangeAspect="1"/>
          </p:cNvPicPr>
          <p:nvPr/>
        </p:nvPicPr>
        <p:blipFill>
          <a:blip r:embed="rId7"/>
          <a:stretch>
            <a:fillRect/>
          </a:stretch>
        </p:blipFill>
        <p:spPr>
          <a:xfrm>
            <a:off x="1900589" y="2077147"/>
            <a:ext cx="1520007" cy="856271"/>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F1058647-AEA2-493F-8E87-8B9A31C44105}"/>
              </a:ext>
            </a:extLst>
          </p:cNvPr>
          <p:cNvPicPr>
            <a:picLocks noChangeAspect="1"/>
          </p:cNvPicPr>
          <p:nvPr/>
        </p:nvPicPr>
        <p:blipFill>
          <a:blip r:embed="rId8"/>
          <a:stretch>
            <a:fillRect/>
          </a:stretch>
        </p:blipFill>
        <p:spPr>
          <a:xfrm>
            <a:off x="5486323" y="2072351"/>
            <a:ext cx="1458637" cy="821699"/>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4831BBD-82EC-48EE-91EE-B68C8D0BFC86}"/>
              </a:ext>
            </a:extLst>
          </p:cNvPr>
          <p:cNvPicPr>
            <a:picLocks noChangeAspect="1"/>
          </p:cNvPicPr>
          <p:nvPr/>
        </p:nvPicPr>
        <p:blipFill>
          <a:blip r:embed="rId9"/>
          <a:stretch>
            <a:fillRect/>
          </a:stretch>
        </p:blipFill>
        <p:spPr>
          <a:xfrm>
            <a:off x="7175992" y="2088507"/>
            <a:ext cx="1499841" cy="8449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9677CE05-C8B1-4F6C-9E5F-0750E885F242}"/>
              </a:ext>
            </a:extLst>
          </p:cNvPr>
          <p:cNvPicPr>
            <a:picLocks noChangeAspect="1"/>
          </p:cNvPicPr>
          <p:nvPr/>
        </p:nvPicPr>
        <p:blipFill>
          <a:blip r:embed="rId10"/>
          <a:stretch>
            <a:fillRect/>
          </a:stretch>
        </p:blipFill>
        <p:spPr>
          <a:xfrm>
            <a:off x="10638702" y="2103127"/>
            <a:ext cx="1428501" cy="804723"/>
          </a:xfrm>
          <a:prstGeom prst="rect">
            <a:avLst/>
          </a:prstGeom>
          <a:effectLst>
            <a:outerShdw blurRad="50800" dist="38100" dir="2700000" algn="tl" rotWithShape="0">
              <a:prstClr val="black">
                <a:alpha val="40000"/>
              </a:prstClr>
            </a:outerShdw>
          </a:effectLst>
        </p:spPr>
      </p:pic>
      <p:sp>
        <p:nvSpPr>
          <p:cNvPr id="51" name="Slide Number Placeholder 1">
            <a:extLst>
              <a:ext uri="{FF2B5EF4-FFF2-40B4-BE49-F238E27FC236}">
                <a16:creationId xmlns:a16="http://schemas.microsoft.com/office/drawing/2014/main" id="{411C1CAE-EC6D-4820-85B3-D6A3A86F5ADA}"/>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50</a:t>
            </a:fld>
            <a:endParaRPr lang="en-US">
              <a:solidFill>
                <a:srgbClr val="A5A6A5"/>
              </a:solidFill>
              <a:latin typeface="Calibri" panose="020F0502020204030204"/>
            </a:endParaRPr>
          </a:p>
        </p:txBody>
      </p:sp>
      <p:pic>
        <p:nvPicPr>
          <p:cNvPr id="17" name="Picture 16">
            <a:extLst>
              <a:ext uri="{FF2B5EF4-FFF2-40B4-BE49-F238E27FC236}">
                <a16:creationId xmlns:a16="http://schemas.microsoft.com/office/drawing/2014/main" id="{941D4A7F-7008-440A-964B-71514EA47B6D}"/>
              </a:ext>
            </a:extLst>
          </p:cNvPr>
          <p:cNvPicPr>
            <a:picLocks noChangeAspect="1"/>
          </p:cNvPicPr>
          <p:nvPr/>
        </p:nvPicPr>
        <p:blipFill>
          <a:blip r:embed="rId11"/>
          <a:stretch>
            <a:fillRect/>
          </a:stretch>
        </p:blipFill>
        <p:spPr>
          <a:xfrm>
            <a:off x="8836145" y="2086122"/>
            <a:ext cx="1472827" cy="828465"/>
          </a:xfrm>
          <a:prstGeom prst="rect">
            <a:avLst/>
          </a:prstGeom>
        </p:spPr>
      </p:pic>
      <p:pic>
        <p:nvPicPr>
          <p:cNvPr id="36" name="Picture 35">
            <a:extLst>
              <a:ext uri="{FF2B5EF4-FFF2-40B4-BE49-F238E27FC236}">
                <a16:creationId xmlns:a16="http://schemas.microsoft.com/office/drawing/2014/main" id="{055AFD20-E198-4546-8ACB-5F8FDEFF062C}"/>
              </a:ext>
            </a:extLst>
          </p:cNvPr>
          <p:cNvPicPr>
            <a:picLocks noChangeAspect="1"/>
          </p:cNvPicPr>
          <p:nvPr/>
        </p:nvPicPr>
        <p:blipFill>
          <a:blip r:embed="rId12"/>
          <a:stretch>
            <a:fillRect/>
          </a:stretch>
        </p:blipFill>
        <p:spPr>
          <a:xfrm>
            <a:off x="9067445" y="2232239"/>
            <a:ext cx="1439728" cy="821699"/>
          </a:xfrm>
          <a:prstGeom prst="rect">
            <a:avLst/>
          </a:prstGeom>
        </p:spPr>
      </p:pic>
      <p:sp>
        <p:nvSpPr>
          <p:cNvPr id="22" name="TextBox 21">
            <a:extLst>
              <a:ext uri="{FF2B5EF4-FFF2-40B4-BE49-F238E27FC236}">
                <a16:creationId xmlns:a16="http://schemas.microsoft.com/office/drawing/2014/main" id="{3920D830-30D1-4F9A-A1F7-50E1BB72723E}"/>
              </a:ext>
            </a:extLst>
          </p:cNvPr>
          <p:cNvSpPr txBox="1"/>
          <p:nvPr/>
        </p:nvSpPr>
        <p:spPr>
          <a:xfrm>
            <a:off x="8822388" y="3075188"/>
            <a:ext cx="1725979" cy="461665"/>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Efficacy </a:t>
            </a:r>
          </a:p>
          <a:p>
            <a:pPr algn="ctr" defTabSz="914377">
              <a:defRPr/>
            </a:pPr>
            <a:r>
              <a:rPr lang="en-GB" sz="1200" cap="all">
                <a:solidFill>
                  <a:srgbClr val="FFFFFF"/>
                </a:solidFill>
                <a:latin typeface="Arial" panose="020B0604020202020204" pitchFamily="34" charset="0"/>
                <a:cs typeface="Arial" panose="020B0604020202020204" pitchFamily="34" charset="0"/>
              </a:rPr>
              <a:t>ACR 50/70 </a:t>
            </a:r>
          </a:p>
        </p:txBody>
      </p:sp>
    </p:spTree>
    <p:extLst>
      <p:ext uri="{BB962C8B-B14F-4D97-AF65-F5344CB8AC3E}">
        <p14:creationId xmlns:p14="http://schemas.microsoft.com/office/powerpoint/2010/main" val="134338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9F2E6A5-6CB2-44F1-986D-84AC08C6E1B5}"/>
              </a:ext>
            </a:extLst>
          </p:cNvPr>
          <p:cNvSpPr/>
          <p:nvPr/>
        </p:nvSpPr>
        <p:spPr>
          <a:xfrm>
            <a:off x="326360" y="1704793"/>
            <a:ext cx="11628899"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4" name="Text Placeholder 3">
            <a:extLst>
              <a:ext uri="{FF2B5EF4-FFF2-40B4-BE49-F238E27FC236}">
                <a16:creationId xmlns:a16="http://schemas.microsoft.com/office/drawing/2014/main" id="{BBDA7AB8-041B-4199-A005-CF300A468F2D}"/>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22F0484-FA0E-4E68-999C-8C388E7EB72D}"/>
              </a:ext>
            </a:extLst>
          </p:cNvPr>
          <p:cNvSpPr>
            <a:spLocks noGrp="1"/>
          </p:cNvSpPr>
          <p:nvPr>
            <p:ph type="body" sz="quarter" idx="26"/>
          </p:nvPr>
        </p:nvSpPr>
        <p:spPr/>
        <p:txBody>
          <a:bodyPr/>
          <a:lstStyle/>
          <a:p>
            <a:endParaRPr lang="en-GB"/>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4317184"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6121292" y="1797048"/>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999176" y="179704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00F17C6B-A54D-47F0-916A-FAB59488E473}"/>
              </a:ext>
            </a:extLst>
          </p:cNvPr>
          <p:cNvPicPr>
            <a:picLocks noChangeAspect="1"/>
          </p:cNvPicPr>
          <p:nvPr/>
        </p:nvPicPr>
        <p:blipFill>
          <a:blip r:embed="rId2">
            <a:duotone>
              <a:schemeClr val="accent1">
                <a:shade val="45000"/>
                <a:satMod val="135000"/>
              </a:schemeClr>
              <a:prstClr val="white"/>
            </a:duotone>
          </a:blip>
          <a:stretch>
            <a:fillRect/>
          </a:stretch>
        </p:blipFill>
        <p:spPr>
          <a:xfrm>
            <a:off x="4390644" y="1874120"/>
            <a:ext cx="277144" cy="240000"/>
          </a:xfrm>
          <a:prstGeom prst="rect">
            <a:avLst/>
          </a:prstGeom>
        </p:spPr>
      </p:pic>
      <p:sp>
        <p:nvSpPr>
          <p:cNvPr id="11" name="TextBox 10">
            <a:extLst>
              <a:ext uri="{FF2B5EF4-FFF2-40B4-BE49-F238E27FC236}">
                <a16:creationId xmlns:a16="http://schemas.microsoft.com/office/drawing/2014/main" id="{5367C5FF-6AFB-426C-B218-64E7A9B22B8D}"/>
              </a:ext>
            </a:extLst>
          </p:cNvPr>
          <p:cNvSpPr txBox="1"/>
          <p:nvPr/>
        </p:nvSpPr>
        <p:spPr>
          <a:xfrm>
            <a:off x="4403994" y="3195488"/>
            <a:ext cx="1676799"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Safety - CLASS</a:t>
            </a:r>
          </a:p>
        </p:txBody>
      </p:sp>
      <p:sp>
        <p:nvSpPr>
          <p:cNvPr id="37" name="TextBox 36">
            <a:extLst>
              <a:ext uri="{FF2B5EF4-FFF2-40B4-BE49-F238E27FC236}">
                <a16:creationId xmlns:a16="http://schemas.microsoft.com/office/drawing/2014/main" id="{3C1A486E-3443-40FF-92DE-130D28807B21}"/>
              </a:ext>
            </a:extLst>
          </p:cNvPr>
          <p:cNvSpPr txBox="1"/>
          <p:nvPr/>
        </p:nvSpPr>
        <p:spPr>
          <a:xfrm>
            <a:off x="4329876" y="3725622"/>
            <a:ext cx="1779805" cy="1077603"/>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defRPr/>
            </a:pPr>
            <a:endParaRPr lang="en-GB" sz="1067">
              <a:solidFill>
                <a:srgbClr val="585858"/>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8CBA364-5904-495C-A029-8416A4C69348}"/>
              </a:ext>
            </a:extLst>
          </p:cNvPr>
          <p:cNvSpPr txBox="1"/>
          <p:nvPr/>
        </p:nvSpPr>
        <p:spPr>
          <a:xfrm>
            <a:off x="6161794" y="3670765"/>
            <a:ext cx="1870885" cy="157023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Reinforce that there are no statistical differences between JYSELECA and adalimumab expected adverse events and that there are low rates of expected adverse events also across phase 2 &amp; phase 3 trials</a:t>
            </a:r>
          </a:p>
        </p:txBody>
      </p:sp>
      <p:sp>
        <p:nvSpPr>
          <p:cNvPr id="23" name="TextBox 22">
            <a:extLst>
              <a:ext uri="{FF2B5EF4-FFF2-40B4-BE49-F238E27FC236}">
                <a16:creationId xmlns:a16="http://schemas.microsoft.com/office/drawing/2014/main" id="{007EE944-74F3-4060-8C6C-F9C73A024036}"/>
              </a:ext>
            </a:extLst>
          </p:cNvPr>
          <p:cNvSpPr txBox="1"/>
          <p:nvPr/>
        </p:nvSpPr>
        <p:spPr>
          <a:xfrm>
            <a:off x="6157668" y="3200998"/>
            <a:ext cx="1815745"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Safety - SOC</a:t>
            </a:r>
          </a:p>
        </p:txBody>
      </p:sp>
      <p:pic>
        <p:nvPicPr>
          <p:cNvPr id="36" name="Picture 35">
            <a:extLst>
              <a:ext uri="{FF2B5EF4-FFF2-40B4-BE49-F238E27FC236}">
                <a16:creationId xmlns:a16="http://schemas.microsoft.com/office/drawing/2014/main" id="{75D3A90B-4C14-491D-B982-A10E6567AC33}"/>
              </a:ext>
            </a:extLst>
          </p:cNvPr>
          <p:cNvPicPr>
            <a:picLocks noChangeAspect="1"/>
          </p:cNvPicPr>
          <p:nvPr/>
        </p:nvPicPr>
        <p:blipFill>
          <a:blip r:embed="rId2">
            <a:duotone>
              <a:schemeClr val="accent1">
                <a:shade val="45000"/>
                <a:satMod val="135000"/>
              </a:schemeClr>
              <a:prstClr val="white"/>
            </a:duotone>
          </a:blip>
          <a:stretch>
            <a:fillRect/>
          </a:stretch>
        </p:blipFill>
        <p:spPr>
          <a:xfrm>
            <a:off x="8042291" y="1864687"/>
            <a:ext cx="277144" cy="240000"/>
          </a:xfrm>
          <a:prstGeom prst="rect">
            <a:avLst/>
          </a:prstGeom>
        </p:spPr>
      </p:pic>
      <p:sp>
        <p:nvSpPr>
          <p:cNvPr id="49" name="TextBox 48">
            <a:extLst>
              <a:ext uri="{FF2B5EF4-FFF2-40B4-BE49-F238E27FC236}">
                <a16:creationId xmlns:a16="http://schemas.microsoft.com/office/drawing/2014/main" id="{25F215CC-C539-40AA-9360-FDC1B02829FA}"/>
              </a:ext>
            </a:extLst>
          </p:cNvPr>
          <p:cNvSpPr txBox="1"/>
          <p:nvPr/>
        </p:nvSpPr>
        <p:spPr>
          <a:xfrm>
            <a:off x="8149982" y="3186778"/>
            <a:ext cx="1689516"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Convenience</a:t>
            </a:r>
          </a:p>
        </p:txBody>
      </p:sp>
      <p:sp>
        <p:nvSpPr>
          <p:cNvPr id="62" name="TextBox 61">
            <a:extLst>
              <a:ext uri="{FF2B5EF4-FFF2-40B4-BE49-F238E27FC236}">
                <a16:creationId xmlns:a16="http://schemas.microsoft.com/office/drawing/2014/main" id="{39235543-6CC8-4436-9D5A-FB9120A82EB5}"/>
              </a:ext>
            </a:extLst>
          </p:cNvPr>
          <p:cNvSpPr txBox="1"/>
          <p:nvPr/>
        </p:nvSpPr>
        <p:spPr>
          <a:xfrm>
            <a:off x="8027405" y="3728919"/>
            <a:ext cx="1992411"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a:t>
            </a:r>
            <a:endParaRPr lang="en-GB" sz="1067">
              <a:solidFill>
                <a:srgbClr val="585858"/>
              </a:solidFill>
              <a:highlight>
                <a:srgbClr val="FFFF00"/>
              </a:highlight>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A9185D0-5F95-4E02-9FCF-15C0C57555D9}"/>
              </a:ext>
            </a:extLst>
          </p:cNvPr>
          <p:cNvSpPr txBox="1"/>
          <p:nvPr/>
        </p:nvSpPr>
        <p:spPr>
          <a:xfrm>
            <a:off x="10028271" y="3088005"/>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PATIENT-FOCUSED ACTION</a:t>
            </a:r>
          </a:p>
        </p:txBody>
      </p:sp>
      <p:sp>
        <p:nvSpPr>
          <p:cNvPr id="77" name="TextBox 76">
            <a:extLst>
              <a:ext uri="{FF2B5EF4-FFF2-40B4-BE49-F238E27FC236}">
                <a16:creationId xmlns:a16="http://schemas.microsoft.com/office/drawing/2014/main" id="{1B7E1C4A-4174-4B7A-B1A7-D6229B76680B}"/>
              </a:ext>
            </a:extLst>
          </p:cNvPr>
          <p:cNvSpPr txBox="1"/>
          <p:nvPr/>
        </p:nvSpPr>
        <p:spPr>
          <a:xfrm>
            <a:off x="10001749" y="3707606"/>
            <a:ext cx="2076976"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Bring back the conversation to the patient profile &amp; treatment goals selected for the call.</a:t>
            </a:r>
          </a:p>
          <a:p>
            <a:pPr algn="ctr" defTabSz="914377">
              <a:defRPr/>
            </a:pPr>
            <a:endParaRPr lang="en-GB" sz="1067">
              <a:solidFill>
                <a:srgbClr val="585858"/>
              </a:solidFill>
              <a:latin typeface="Arial" panose="020B0604020202020204" pitchFamily="34" charset="0"/>
              <a:cs typeface="Arial" panose="020B0604020202020204" pitchFamily="34" charset="0"/>
            </a:endParaRPr>
          </a:p>
          <a:p>
            <a:pPr algn="ctr" defTabSz="914377">
              <a:defRPr/>
            </a:pPr>
            <a:r>
              <a:rPr lang="en-GB" sz="1067">
                <a:solidFill>
                  <a:srgbClr val="585858"/>
                </a:solidFill>
                <a:latin typeface="Arial" panose="020B0604020202020204" pitchFamily="34" charset="0"/>
                <a:cs typeface="Arial" panose="020B0604020202020204" pitchFamily="34" charset="0"/>
              </a:rPr>
              <a:t>Close the call with an agreement to act</a:t>
            </a:r>
          </a:p>
        </p:txBody>
      </p:sp>
      <p:pic>
        <p:nvPicPr>
          <p:cNvPr id="38" name="Picture 37">
            <a:extLst>
              <a:ext uri="{FF2B5EF4-FFF2-40B4-BE49-F238E27FC236}">
                <a16:creationId xmlns:a16="http://schemas.microsoft.com/office/drawing/2014/main" id="{3540363B-95C5-46F2-A298-32CA5C124BA5}"/>
              </a:ext>
            </a:extLst>
          </p:cNvPr>
          <p:cNvPicPr>
            <a:picLocks noChangeAspect="1"/>
          </p:cNvPicPr>
          <p:nvPr/>
        </p:nvPicPr>
        <p:blipFill>
          <a:blip r:embed="rId2">
            <a:duotone>
              <a:schemeClr val="accent1">
                <a:shade val="45000"/>
                <a:satMod val="135000"/>
              </a:schemeClr>
              <a:prstClr val="white"/>
            </a:duotone>
          </a:blip>
          <a:stretch>
            <a:fillRect/>
          </a:stretch>
        </p:blipFill>
        <p:spPr>
          <a:xfrm>
            <a:off x="6216933" y="1870892"/>
            <a:ext cx="277144" cy="240000"/>
          </a:xfrm>
          <a:prstGeom prst="rect">
            <a:avLst/>
          </a:prstGeom>
        </p:spPr>
      </p:pic>
      <p:sp>
        <p:nvSpPr>
          <p:cNvPr id="27" name="Star: 5 Points 26">
            <a:extLst>
              <a:ext uri="{FF2B5EF4-FFF2-40B4-BE49-F238E27FC236}">
                <a16:creationId xmlns:a16="http://schemas.microsoft.com/office/drawing/2014/main" id="{6ECA01C5-499F-4C34-A52C-BA556271C19E}"/>
              </a:ext>
            </a:extLst>
          </p:cNvPr>
          <p:cNvSpPr/>
          <p:nvPr/>
        </p:nvSpPr>
        <p:spPr>
          <a:xfrm>
            <a:off x="5062071" y="1804475"/>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0" name="Star: 5 Points 29">
            <a:extLst>
              <a:ext uri="{FF2B5EF4-FFF2-40B4-BE49-F238E27FC236}">
                <a16:creationId xmlns:a16="http://schemas.microsoft.com/office/drawing/2014/main" id="{D1D444CB-00D4-48FD-BA52-EFFE10165A18}"/>
              </a:ext>
            </a:extLst>
          </p:cNvPr>
          <p:cNvSpPr/>
          <p:nvPr/>
        </p:nvSpPr>
        <p:spPr>
          <a:xfrm>
            <a:off x="8928239" y="1780538"/>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cxnSp>
        <p:nvCxnSpPr>
          <p:cNvPr id="34" name="Straight Connector 33">
            <a:extLst>
              <a:ext uri="{FF2B5EF4-FFF2-40B4-BE49-F238E27FC236}">
                <a16:creationId xmlns:a16="http://schemas.microsoft.com/office/drawing/2014/main" id="{20BB853C-D16E-47D4-A3A7-A46BAAAA2B97}"/>
              </a:ext>
            </a:extLst>
          </p:cNvPr>
          <p:cNvCxnSpPr/>
          <p:nvPr/>
        </p:nvCxnSpPr>
        <p:spPr>
          <a:xfrm>
            <a:off x="10048049" y="175927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E5F15B7-7314-4156-A6F9-9EA41B0460A0}"/>
              </a:ext>
            </a:extLst>
          </p:cNvPr>
          <p:cNvPicPr>
            <a:picLocks noChangeAspect="1"/>
          </p:cNvPicPr>
          <p:nvPr/>
        </p:nvPicPr>
        <p:blipFill>
          <a:blip r:embed="rId3">
            <a:duotone>
              <a:schemeClr val="accent1">
                <a:shade val="45000"/>
                <a:satMod val="135000"/>
              </a:schemeClr>
              <a:prstClr val="white"/>
            </a:duotone>
          </a:blip>
          <a:stretch>
            <a:fillRect/>
          </a:stretch>
        </p:blipFill>
        <p:spPr>
          <a:xfrm>
            <a:off x="10194272" y="1829680"/>
            <a:ext cx="277144" cy="240000"/>
          </a:xfrm>
          <a:prstGeom prst="rect">
            <a:avLst/>
          </a:prstGeom>
        </p:spPr>
      </p:pic>
      <p:pic>
        <p:nvPicPr>
          <p:cNvPr id="10" name="Picture 9">
            <a:extLst>
              <a:ext uri="{FF2B5EF4-FFF2-40B4-BE49-F238E27FC236}">
                <a16:creationId xmlns:a16="http://schemas.microsoft.com/office/drawing/2014/main" id="{BFDFA0A8-3991-4B2A-9350-31C93BE4B105}"/>
              </a:ext>
            </a:extLst>
          </p:cNvPr>
          <p:cNvPicPr>
            <a:picLocks noChangeAspect="1"/>
          </p:cNvPicPr>
          <p:nvPr/>
        </p:nvPicPr>
        <p:blipFill>
          <a:blip r:embed="rId2">
            <a:duotone>
              <a:schemeClr val="accent1">
                <a:shade val="45000"/>
                <a:satMod val="135000"/>
              </a:schemeClr>
              <a:prstClr val="white"/>
            </a:duotone>
          </a:blip>
          <a:stretch>
            <a:fillRect/>
          </a:stretch>
        </p:blipFill>
        <p:spPr>
          <a:xfrm>
            <a:off x="2354919" y="1894529"/>
            <a:ext cx="277144" cy="240000"/>
          </a:xfrm>
          <a:prstGeom prst="rect">
            <a:avLst/>
          </a:prstGeom>
        </p:spPr>
      </p:pic>
      <p:sp>
        <p:nvSpPr>
          <p:cNvPr id="12" name="TextBox 11">
            <a:extLst>
              <a:ext uri="{FF2B5EF4-FFF2-40B4-BE49-F238E27FC236}">
                <a16:creationId xmlns:a16="http://schemas.microsoft.com/office/drawing/2014/main" id="{B860B452-417A-4923-B109-E7F28ABB7F19}"/>
              </a:ext>
            </a:extLst>
          </p:cNvPr>
          <p:cNvSpPr txBox="1"/>
          <p:nvPr/>
        </p:nvSpPr>
        <p:spPr>
          <a:xfrm>
            <a:off x="2195735" y="3207297"/>
            <a:ext cx="2134141" cy="276999"/>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Comparison with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15" name="Star: 5 Points 14">
            <a:extLst>
              <a:ext uri="{FF2B5EF4-FFF2-40B4-BE49-F238E27FC236}">
                <a16:creationId xmlns:a16="http://schemas.microsoft.com/office/drawing/2014/main" id="{78CC34DE-F5F8-4069-B474-E34BD155737F}"/>
              </a:ext>
            </a:extLst>
          </p:cNvPr>
          <p:cNvSpPr/>
          <p:nvPr/>
        </p:nvSpPr>
        <p:spPr>
          <a:xfrm>
            <a:off x="3210024" y="182266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6" name="TextBox 15">
            <a:extLst>
              <a:ext uri="{FF2B5EF4-FFF2-40B4-BE49-F238E27FC236}">
                <a16:creationId xmlns:a16="http://schemas.microsoft.com/office/drawing/2014/main" id="{D690334A-1CFF-4A40-B1D8-7B4BF128678E}"/>
              </a:ext>
            </a:extLst>
          </p:cNvPr>
          <p:cNvSpPr txBox="1"/>
          <p:nvPr/>
        </p:nvSpPr>
        <p:spPr>
          <a:xfrm>
            <a:off x="2232517" y="3707605"/>
            <a:ext cx="2042075"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pic>
        <p:nvPicPr>
          <p:cNvPr id="7" name="Picture 6">
            <a:extLst>
              <a:ext uri="{FF2B5EF4-FFF2-40B4-BE49-F238E27FC236}">
                <a16:creationId xmlns:a16="http://schemas.microsoft.com/office/drawing/2014/main" id="{FABDAFC0-3AFE-4774-B918-3EB776F058D8}"/>
              </a:ext>
            </a:extLst>
          </p:cNvPr>
          <p:cNvPicPr>
            <a:picLocks noChangeAspect="1"/>
          </p:cNvPicPr>
          <p:nvPr/>
        </p:nvPicPr>
        <p:blipFill>
          <a:blip r:embed="rId4"/>
          <a:stretch>
            <a:fillRect/>
          </a:stretch>
        </p:blipFill>
        <p:spPr>
          <a:xfrm>
            <a:off x="2479774" y="2219895"/>
            <a:ext cx="1541025" cy="868111"/>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FD7AC3-2573-4741-9634-F5913D7BB3CE}"/>
              </a:ext>
            </a:extLst>
          </p:cNvPr>
          <p:cNvPicPr>
            <a:picLocks noChangeAspect="1"/>
          </p:cNvPicPr>
          <p:nvPr/>
        </p:nvPicPr>
        <p:blipFill>
          <a:blip r:embed="rId5"/>
          <a:stretch>
            <a:fillRect/>
          </a:stretch>
        </p:blipFill>
        <p:spPr>
          <a:xfrm>
            <a:off x="4432185" y="2209849"/>
            <a:ext cx="1541027" cy="8681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EFC9648-962C-4ED4-81B1-1DBB9E62C098}"/>
              </a:ext>
            </a:extLst>
          </p:cNvPr>
          <p:cNvPicPr>
            <a:picLocks noChangeAspect="1"/>
          </p:cNvPicPr>
          <p:nvPr/>
        </p:nvPicPr>
        <p:blipFill>
          <a:blip r:embed="rId6"/>
          <a:stretch>
            <a:fillRect/>
          </a:stretch>
        </p:blipFill>
        <p:spPr>
          <a:xfrm>
            <a:off x="6335346" y="2237839"/>
            <a:ext cx="1541025" cy="8681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E78ACF0-11AB-4419-B735-FACA9DF11590}"/>
              </a:ext>
            </a:extLst>
          </p:cNvPr>
          <p:cNvPicPr>
            <a:picLocks noChangeAspect="1"/>
          </p:cNvPicPr>
          <p:nvPr/>
        </p:nvPicPr>
        <p:blipFill>
          <a:blip r:embed="rId7"/>
          <a:stretch>
            <a:fillRect/>
          </a:stretch>
        </p:blipFill>
        <p:spPr>
          <a:xfrm>
            <a:off x="8183716" y="2237839"/>
            <a:ext cx="1491341" cy="840123"/>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F46ADD67-E4C8-4D85-9781-3BD68F20322D}"/>
              </a:ext>
            </a:extLst>
          </p:cNvPr>
          <p:cNvPicPr>
            <a:picLocks noChangeAspect="1"/>
          </p:cNvPicPr>
          <p:nvPr/>
        </p:nvPicPr>
        <p:blipFill>
          <a:blip r:embed="rId8"/>
          <a:stretch>
            <a:fillRect/>
          </a:stretch>
        </p:blipFill>
        <p:spPr>
          <a:xfrm>
            <a:off x="10261325" y="2209849"/>
            <a:ext cx="1541027" cy="868112"/>
          </a:xfrm>
          <a:prstGeom prst="rect">
            <a:avLst/>
          </a:prstGeom>
          <a:effectLst>
            <a:outerShdw blurRad="50800" dist="38100" dir="2700000" algn="tl" rotWithShape="0">
              <a:prstClr val="black">
                <a:alpha val="40000"/>
              </a:prstClr>
            </a:outerShdw>
          </a:effectLst>
        </p:spPr>
      </p:pic>
      <p:sp>
        <p:nvSpPr>
          <p:cNvPr id="18" name="Star: 5 Points 17">
            <a:extLst>
              <a:ext uri="{FF2B5EF4-FFF2-40B4-BE49-F238E27FC236}">
                <a16:creationId xmlns:a16="http://schemas.microsoft.com/office/drawing/2014/main" id="{219F2F39-98C2-42B6-A7DC-29F00341EBBF}"/>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9" name="TextBox 18">
            <a:extLst>
              <a:ext uri="{FF2B5EF4-FFF2-40B4-BE49-F238E27FC236}">
                <a16:creationId xmlns:a16="http://schemas.microsoft.com/office/drawing/2014/main" id="{706454B0-F571-4B8D-9B39-8AADD576F6F9}"/>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sp>
        <p:nvSpPr>
          <p:cNvPr id="39" name="Slide Number Placeholder 1">
            <a:extLst>
              <a:ext uri="{FF2B5EF4-FFF2-40B4-BE49-F238E27FC236}">
                <a16:creationId xmlns:a16="http://schemas.microsoft.com/office/drawing/2014/main" id="{9A8EBC43-B472-4F2E-B3DE-D4ED751DA15B}"/>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51</a:t>
            </a:fld>
            <a:endParaRPr lang="en-US">
              <a:solidFill>
                <a:srgbClr val="A5A6A5"/>
              </a:solidFill>
              <a:latin typeface="Calibri" panose="020F0502020204030204"/>
            </a:endParaRPr>
          </a:p>
        </p:txBody>
      </p:sp>
      <p:sp>
        <p:nvSpPr>
          <p:cNvPr id="40" name="TextBox 39">
            <a:extLst>
              <a:ext uri="{FF2B5EF4-FFF2-40B4-BE49-F238E27FC236}">
                <a16:creationId xmlns:a16="http://schemas.microsoft.com/office/drawing/2014/main" id="{2D77A89F-E42E-42EA-A7F9-5372CB960D91}"/>
              </a:ext>
            </a:extLst>
          </p:cNvPr>
          <p:cNvSpPr txBox="1"/>
          <p:nvPr/>
        </p:nvSpPr>
        <p:spPr>
          <a:xfrm>
            <a:off x="175091" y="3731692"/>
            <a:ext cx="1992411"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defRPr/>
            </a:pPr>
            <a:r>
              <a:rPr lang="en-GB" sz="1067">
                <a:solidFill>
                  <a:srgbClr val="585858"/>
                </a:solidFill>
                <a:latin typeface="Arial" panose="020B0604020202020204" pitchFamily="34" charset="0"/>
                <a:cs typeface="Arial" panose="020B0604020202020204" pitchFamily="34" charset="0"/>
              </a:rPr>
              <a:t>“</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067">
                <a:solidFill>
                  <a:srgbClr val="585858"/>
                </a:solidFill>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869A781E-9B09-40A9-8B2A-C01D3AD4BE54}"/>
              </a:ext>
            </a:extLst>
          </p:cNvPr>
          <p:cNvCxnSpPr/>
          <p:nvPr/>
        </p:nvCxnSpPr>
        <p:spPr>
          <a:xfrm>
            <a:off x="2195735" y="1762049"/>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C7F2AA-67AC-4D50-9C72-CC9FFAEEE695}"/>
              </a:ext>
            </a:extLst>
          </p:cNvPr>
          <p:cNvPicPr>
            <a:picLocks noChangeAspect="1"/>
          </p:cNvPicPr>
          <p:nvPr/>
        </p:nvPicPr>
        <p:blipFill>
          <a:blip r:embed="rId9"/>
          <a:stretch>
            <a:fillRect/>
          </a:stretch>
        </p:blipFill>
        <p:spPr>
          <a:xfrm>
            <a:off x="472604" y="2206981"/>
            <a:ext cx="1548747" cy="882824"/>
          </a:xfrm>
          <a:prstGeom prst="rect">
            <a:avLst/>
          </a:prstGeom>
        </p:spPr>
      </p:pic>
      <p:sp>
        <p:nvSpPr>
          <p:cNvPr id="43" name="TextBox 42">
            <a:extLst>
              <a:ext uri="{FF2B5EF4-FFF2-40B4-BE49-F238E27FC236}">
                <a16:creationId xmlns:a16="http://schemas.microsoft.com/office/drawing/2014/main" id="{66402E73-6099-400F-AD7C-A8536F0529DD}"/>
              </a:ext>
            </a:extLst>
          </p:cNvPr>
          <p:cNvSpPr txBox="1"/>
          <p:nvPr/>
        </p:nvSpPr>
        <p:spPr>
          <a:xfrm>
            <a:off x="339281" y="3070864"/>
            <a:ext cx="1815745"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RADIOGRAPHIC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PROGRESSION</a:t>
            </a:r>
          </a:p>
        </p:txBody>
      </p:sp>
      <p:pic>
        <p:nvPicPr>
          <p:cNvPr id="44" name="Picture 43">
            <a:extLst>
              <a:ext uri="{FF2B5EF4-FFF2-40B4-BE49-F238E27FC236}">
                <a16:creationId xmlns:a16="http://schemas.microsoft.com/office/drawing/2014/main" id="{DA0C6329-42D1-4FD3-AE1C-6E43FF786141}"/>
              </a:ext>
            </a:extLst>
          </p:cNvPr>
          <p:cNvPicPr>
            <a:picLocks noChangeAspect="1"/>
          </p:cNvPicPr>
          <p:nvPr/>
        </p:nvPicPr>
        <p:blipFill>
          <a:blip r:embed="rId2">
            <a:duotone>
              <a:schemeClr val="accent1">
                <a:shade val="45000"/>
                <a:satMod val="135000"/>
              </a:schemeClr>
              <a:prstClr val="white"/>
            </a:duotone>
          </a:blip>
          <a:stretch>
            <a:fillRect/>
          </a:stretch>
        </p:blipFill>
        <p:spPr>
          <a:xfrm>
            <a:off x="413492" y="1882275"/>
            <a:ext cx="277144" cy="240000"/>
          </a:xfrm>
          <a:prstGeom prst="rect">
            <a:avLst/>
          </a:prstGeom>
        </p:spPr>
      </p:pic>
      <p:sp>
        <p:nvSpPr>
          <p:cNvPr id="45" name="Rectangle: Rounded Corners 44">
            <a:extLst>
              <a:ext uri="{FF2B5EF4-FFF2-40B4-BE49-F238E27FC236}">
                <a16:creationId xmlns:a16="http://schemas.microsoft.com/office/drawing/2014/main" id="{BFB193EA-66A9-49AC-894E-7C2A3D2E7E9E}"/>
              </a:ext>
            </a:extLst>
          </p:cNvPr>
          <p:cNvSpPr/>
          <p:nvPr/>
        </p:nvSpPr>
        <p:spPr>
          <a:xfrm>
            <a:off x="7992999" y="4950218"/>
            <a:ext cx="2135829" cy="1629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Proposed to communicate the DDI verbally after presenting JYSELECA convenience and dosing</a:t>
            </a:r>
          </a:p>
        </p:txBody>
      </p:sp>
    </p:spTree>
    <p:extLst>
      <p:ext uri="{BB962C8B-B14F-4D97-AF65-F5344CB8AC3E}">
        <p14:creationId xmlns:p14="http://schemas.microsoft.com/office/powerpoint/2010/main" val="877171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5BF35AF-D6EE-41A5-AFC7-26F24B915AD9}"/>
              </a:ext>
            </a:extLst>
          </p:cNvPr>
          <p:cNvSpPr/>
          <p:nvPr/>
        </p:nvSpPr>
        <p:spPr>
          <a:xfrm>
            <a:off x="864919" y="1538312"/>
            <a:ext cx="10815808" cy="204878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 name="Slide Number Placeholder 1">
            <a:extLst>
              <a:ext uri="{FF2B5EF4-FFF2-40B4-BE49-F238E27FC236}">
                <a16:creationId xmlns:a16="http://schemas.microsoft.com/office/drawing/2014/main" id="{50E889AD-A70F-4FDD-9677-E8405D87AB85}"/>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52</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E72441F-4411-462E-A0FF-5F26A93CDC36}"/>
              </a:ext>
            </a:extLst>
          </p:cNvPr>
          <p:cNvSpPr>
            <a:spLocks noGrp="1"/>
          </p:cNvSpPr>
          <p:nvPr>
            <p:ph type="title"/>
          </p:nvPr>
        </p:nvSpPr>
        <p:spPr>
          <a:xfrm>
            <a:off x="846668" y="404765"/>
            <a:ext cx="10464800" cy="853279"/>
          </a:xfrm>
        </p:spPr>
        <p:txBody>
          <a:bodyPr/>
          <a:lstStyle/>
          <a:p>
            <a:r>
              <a:rPr lang="en-GB"/>
              <a:t>Story flow – short call </a:t>
            </a:r>
          </a:p>
        </p:txBody>
      </p:sp>
      <p:sp>
        <p:nvSpPr>
          <p:cNvPr id="5" name="Text Placeholder 4">
            <a:extLst>
              <a:ext uri="{FF2B5EF4-FFF2-40B4-BE49-F238E27FC236}">
                <a16:creationId xmlns:a16="http://schemas.microsoft.com/office/drawing/2014/main" id="{C313ECD4-92AC-44F3-A3E9-C0EAB02BA390}"/>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13B4094A-18FC-4D8F-B1A9-509838229959}"/>
              </a:ext>
            </a:extLst>
          </p:cNvPr>
          <p:cNvSpPr>
            <a:spLocks noGrp="1"/>
          </p:cNvSpPr>
          <p:nvPr>
            <p:ph type="body" sz="quarter" idx="26"/>
          </p:nvPr>
        </p:nvSpPr>
        <p:spPr/>
        <p:txBody>
          <a:bodyPr/>
          <a:lstStyle/>
          <a:p>
            <a:endParaRPr lang="en-GB"/>
          </a:p>
        </p:txBody>
      </p:sp>
      <p:cxnSp>
        <p:nvCxnSpPr>
          <p:cNvPr id="11" name="Straight Connector 10">
            <a:extLst>
              <a:ext uri="{FF2B5EF4-FFF2-40B4-BE49-F238E27FC236}">
                <a16:creationId xmlns:a16="http://schemas.microsoft.com/office/drawing/2014/main" id="{F8E7C51E-31AF-41D7-81E2-07CE976DCCCC}"/>
              </a:ext>
            </a:extLst>
          </p:cNvPr>
          <p:cNvCxnSpPr/>
          <p:nvPr/>
        </p:nvCxnSpPr>
        <p:spPr>
          <a:xfrm>
            <a:off x="3047451" y="1701008"/>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clipart&#10;&#10;Description automatically generated">
            <a:extLst>
              <a:ext uri="{FF2B5EF4-FFF2-40B4-BE49-F238E27FC236}">
                <a16:creationId xmlns:a16="http://schemas.microsoft.com/office/drawing/2014/main" id="{7D6CD5DE-CBE3-4EBF-AC5F-32B509786463}"/>
              </a:ext>
            </a:extLst>
          </p:cNvPr>
          <p:cNvPicPr>
            <a:picLocks noChangeAspect="1"/>
          </p:cNvPicPr>
          <p:nvPr/>
        </p:nvPicPr>
        <p:blipFill>
          <a:blip r:embed="rId2">
            <a:duotone>
              <a:schemeClr val="accent1">
                <a:shade val="45000"/>
                <a:satMod val="135000"/>
              </a:schemeClr>
              <a:prstClr val="white"/>
            </a:duotone>
          </a:blip>
          <a:stretch>
            <a:fillRect/>
          </a:stretch>
        </p:blipFill>
        <p:spPr>
          <a:xfrm>
            <a:off x="1056140" y="1692387"/>
            <a:ext cx="277144" cy="240000"/>
          </a:xfrm>
          <a:prstGeom prst="rect">
            <a:avLst/>
          </a:prstGeom>
        </p:spPr>
      </p:pic>
      <p:sp>
        <p:nvSpPr>
          <p:cNvPr id="14" name="TextBox 13">
            <a:extLst>
              <a:ext uri="{FF2B5EF4-FFF2-40B4-BE49-F238E27FC236}">
                <a16:creationId xmlns:a16="http://schemas.microsoft.com/office/drawing/2014/main" id="{C28714FB-2164-41B7-B1CF-9DF35E1F260C}"/>
              </a:ext>
            </a:extLst>
          </p:cNvPr>
          <p:cNvSpPr txBox="1"/>
          <p:nvPr/>
        </p:nvSpPr>
        <p:spPr>
          <a:xfrm>
            <a:off x="1063184" y="3174083"/>
            <a:ext cx="1846893" cy="297454"/>
          </a:xfrm>
          <a:prstGeom prst="rect">
            <a:avLst/>
          </a:prstGeom>
          <a:solidFill>
            <a:schemeClr val="accent1"/>
          </a:solidFill>
          <a:ln>
            <a:solidFill>
              <a:schemeClr val="accent1"/>
            </a:solidFill>
          </a:ln>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MOA</a:t>
            </a:r>
          </a:p>
        </p:txBody>
      </p:sp>
      <p:sp>
        <p:nvSpPr>
          <p:cNvPr id="15" name="Star: 5 Points 14">
            <a:extLst>
              <a:ext uri="{FF2B5EF4-FFF2-40B4-BE49-F238E27FC236}">
                <a16:creationId xmlns:a16="http://schemas.microsoft.com/office/drawing/2014/main" id="{C96C393B-40AD-48F3-9C87-1C1933887676}"/>
              </a:ext>
            </a:extLst>
          </p:cNvPr>
          <p:cNvSpPr/>
          <p:nvPr/>
        </p:nvSpPr>
        <p:spPr>
          <a:xfrm>
            <a:off x="1788365"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7" name="Picture 16">
            <a:extLst>
              <a:ext uri="{FF2B5EF4-FFF2-40B4-BE49-F238E27FC236}">
                <a16:creationId xmlns:a16="http://schemas.microsoft.com/office/drawing/2014/main" id="{C19F1D8E-FEBF-45E6-88C3-046D3D4042EE}"/>
              </a:ext>
            </a:extLst>
          </p:cNvPr>
          <p:cNvPicPr>
            <a:picLocks noChangeAspect="1"/>
          </p:cNvPicPr>
          <p:nvPr/>
        </p:nvPicPr>
        <p:blipFill>
          <a:blip r:embed="rId3">
            <a:duotone>
              <a:schemeClr val="accent1">
                <a:shade val="45000"/>
                <a:satMod val="135000"/>
              </a:schemeClr>
              <a:prstClr val="white"/>
            </a:duotone>
          </a:blip>
          <a:stretch>
            <a:fillRect/>
          </a:stretch>
        </p:blipFill>
        <p:spPr>
          <a:xfrm>
            <a:off x="3329888" y="1692387"/>
            <a:ext cx="277144" cy="240000"/>
          </a:xfrm>
          <a:prstGeom prst="rect">
            <a:avLst/>
          </a:prstGeom>
        </p:spPr>
      </p:pic>
      <p:sp>
        <p:nvSpPr>
          <p:cNvPr id="18" name="TextBox 17">
            <a:extLst>
              <a:ext uri="{FF2B5EF4-FFF2-40B4-BE49-F238E27FC236}">
                <a16:creationId xmlns:a16="http://schemas.microsoft.com/office/drawing/2014/main" id="{B7F49A35-84E5-4DA0-B894-9FF9DE253E7D}"/>
              </a:ext>
            </a:extLst>
          </p:cNvPr>
          <p:cNvSpPr txBox="1"/>
          <p:nvPr/>
        </p:nvSpPr>
        <p:spPr>
          <a:xfrm>
            <a:off x="3211317" y="3174083"/>
            <a:ext cx="1782323"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Efficacy </a:t>
            </a:r>
          </a:p>
        </p:txBody>
      </p:sp>
      <p:cxnSp>
        <p:nvCxnSpPr>
          <p:cNvPr id="20" name="Straight Connector 19">
            <a:extLst>
              <a:ext uri="{FF2B5EF4-FFF2-40B4-BE49-F238E27FC236}">
                <a16:creationId xmlns:a16="http://schemas.microsoft.com/office/drawing/2014/main" id="{3846592F-21D0-4A3E-B711-D7DFFA4ADD11}"/>
              </a:ext>
            </a:extLst>
          </p:cNvPr>
          <p:cNvCxnSpPr/>
          <p:nvPr/>
        </p:nvCxnSpPr>
        <p:spPr>
          <a:xfrm>
            <a:off x="5229096" y="1701008"/>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1" name="Star: 5 Points 20">
            <a:extLst>
              <a:ext uri="{FF2B5EF4-FFF2-40B4-BE49-F238E27FC236}">
                <a16:creationId xmlns:a16="http://schemas.microsoft.com/office/drawing/2014/main" id="{7EAEAC47-C7C7-4181-8064-ADD4067E3E65}"/>
              </a:ext>
            </a:extLst>
          </p:cNvPr>
          <p:cNvSpPr/>
          <p:nvPr/>
        </p:nvSpPr>
        <p:spPr>
          <a:xfrm>
            <a:off x="4000029"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cxnSp>
        <p:nvCxnSpPr>
          <p:cNvPr id="22" name="Straight Connector 21">
            <a:extLst>
              <a:ext uri="{FF2B5EF4-FFF2-40B4-BE49-F238E27FC236}">
                <a16:creationId xmlns:a16="http://schemas.microsoft.com/office/drawing/2014/main" id="{585752F3-ED57-49B4-8918-E1A779112EC9}"/>
              </a:ext>
            </a:extLst>
          </p:cNvPr>
          <p:cNvCxnSpPr/>
          <p:nvPr/>
        </p:nvCxnSpPr>
        <p:spPr>
          <a:xfrm>
            <a:off x="7572880" y="1651610"/>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61C088-FE59-427F-9C15-0AC544DDF9CC}"/>
              </a:ext>
            </a:extLst>
          </p:cNvPr>
          <p:cNvCxnSpPr/>
          <p:nvPr/>
        </p:nvCxnSpPr>
        <p:spPr>
          <a:xfrm>
            <a:off x="9654101" y="165160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6BE8F6-6286-4328-9CF1-253E0985E861}"/>
              </a:ext>
            </a:extLst>
          </p:cNvPr>
          <p:cNvPicPr>
            <a:picLocks noChangeAspect="1"/>
          </p:cNvPicPr>
          <p:nvPr/>
        </p:nvPicPr>
        <p:blipFill>
          <a:blip r:embed="rId3">
            <a:duotone>
              <a:schemeClr val="accent1">
                <a:shade val="45000"/>
                <a:satMod val="135000"/>
              </a:schemeClr>
              <a:prstClr val="white"/>
            </a:duotone>
          </a:blip>
          <a:stretch>
            <a:fillRect/>
          </a:stretch>
        </p:blipFill>
        <p:spPr>
          <a:xfrm>
            <a:off x="7767619" y="1692387"/>
            <a:ext cx="277144" cy="240000"/>
          </a:xfrm>
          <a:prstGeom prst="rect">
            <a:avLst/>
          </a:prstGeom>
        </p:spPr>
      </p:pic>
      <p:sp>
        <p:nvSpPr>
          <p:cNvPr id="26" name="TextBox 25">
            <a:extLst>
              <a:ext uri="{FF2B5EF4-FFF2-40B4-BE49-F238E27FC236}">
                <a16:creationId xmlns:a16="http://schemas.microsoft.com/office/drawing/2014/main" id="{4B5D60A5-12C4-4DE1-99BA-7A9419C42D19}"/>
              </a:ext>
            </a:extLst>
          </p:cNvPr>
          <p:cNvSpPr txBox="1"/>
          <p:nvPr/>
        </p:nvSpPr>
        <p:spPr>
          <a:xfrm>
            <a:off x="7782953" y="3174084"/>
            <a:ext cx="1720440"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Safety - CLASS</a:t>
            </a:r>
          </a:p>
        </p:txBody>
      </p:sp>
      <p:sp>
        <p:nvSpPr>
          <p:cNvPr id="28" name="Star: 5 Points 27">
            <a:extLst>
              <a:ext uri="{FF2B5EF4-FFF2-40B4-BE49-F238E27FC236}">
                <a16:creationId xmlns:a16="http://schemas.microsoft.com/office/drawing/2014/main" id="{5E28FB21-603B-4AE5-9024-E76D0871D510}"/>
              </a:ext>
            </a:extLst>
          </p:cNvPr>
          <p:cNvSpPr/>
          <p:nvPr/>
        </p:nvSpPr>
        <p:spPr>
          <a:xfrm>
            <a:off x="8482780"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0" name="Picture 29">
            <a:extLst>
              <a:ext uri="{FF2B5EF4-FFF2-40B4-BE49-F238E27FC236}">
                <a16:creationId xmlns:a16="http://schemas.microsoft.com/office/drawing/2014/main" id="{60940BD8-D0B6-4231-9067-1AE79D75AD12}"/>
              </a:ext>
            </a:extLst>
          </p:cNvPr>
          <p:cNvPicPr>
            <a:picLocks noChangeAspect="1"/>
          </p:cNvPicPr>
          <p:nvPr/>
        </p:nvPicPr>
        <p:blipFill>
          <a:blip r:embed="rId3">
            <a:duotone>
              <a:schemeClr val="accent1">
                <a:shade val="45000"/>
                <a:satMod val="135000"/>
              </a:schemeClr>
              <a:prstClr val="white"/>
            </a:duotone>
          </a:blip>
          <a:stretch>
            <a:fillRect/>
          </a:stretch>
        </p:blipFill>
        <p:spPr>
          <a:xfrm>
            <a:off x="5567640" y="1685983"/>
            <a:ext cx="277144" cy="240000"/>
          </a:xfrm>
          <a:prstGeom prst="rect">
            <a:avLst/>
          </a:prstGeom>
        </p:spPr>
      </p:pic>
      <p:sp>
        <p:nvSpPr>
          <p:cNvPr id="31" name="TextBox 30">
            <a:extLst>
              <a:ext uri="{FF2B5EF4-FFF2-40B4-BE49-F238E27FC236}">
                <a16:creationId xmlns:a16="http://schemas.microsoft.com/office/drawing/2014/main" id="{06B4D78D-E6C5-4C24-A270-E3D00919B1D2}"/>
              </a:ext>
            </a:extLst>
          </p:cNvPr>
          <p:cNvSpPr txBox="1"/>
          <p:nvPr/>
        </p:nvSpPr>
        <p:spPr>
          <a:xfrm>
            <a:off x="5428504" y="3174084"/>
            <a:ext cx="1970813" cy="276999"/>
          </a:xfrm>
          <a:prstGeom prst="rect">
            <a:avLst/>
          </a:prstGeom>
          <a:solidFill>
            <a:schemeClr val="accent1"/>
          </a:solidFill>
        </p:spPr>
        <p:txBody>
          <a:bodyPr wrap="square" rtlCol="0">
            <a:spAutoFit/>
          </a:bodyPr>
          <a:lstStyle/>
          <a:p>
            <a:pPr algn="ctr" defTabSz="914377"/>
            <a:r>
              <a:rPr lang="en-GB" sz="1200" cap="all">
                <a:solidFill>
                  <a:srgbClr val="FFFFFF"/>
                </a:solidFill>
                <a:latin typeface="Arial" panose="020B0604020202020204" pitchFamily="34" charset="0"/>
                <a:cs typeface="Arial" panose="020B0604020202020204" pitchFamily="34" charset="0"/>
              </a:rPr>
              <a:t>Comparable to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32" name="Star: 5 Points 31">
            <a:extLst>
              <a:ext uri="{FF2B5EF4-FFF2-40B4-BE49-F238E27FC236}">
                <a16:creationId xmlns:a16="http://schemas.microsoft.com/office/drawing/2014/main" id="{AA914757-ADFD-42B6-969F-775F5857B81D}"/>
              </a:ext>
            </a:extLst>
          </p:cNvPr>
          <p:cNvSpPr/>
          <p:nvPr/>
        </p:nvSpPr>
        <p:spPr>
          <a:xfrm>
            <a:off x="6275339" y="164163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4" name="Picture 33">
            <a:extLst>
              <a:ext uri="{FF2B5EF4-FFF2-40B4-BE49-F238E27FC236}">
                <a16:creationId xmlns:a16="http://schemas.microsoft.com/office/drawing/2014/main" id="{227C7C30-D800-4DC2-8301-3BCA77816F5C}"/>
              </a:ext>
            </a:extLst>
          </p:cNvPr>
          <p:cNvPicPr>
            <a:picLocks noChangeAspect="1"/>
          </p:cNvPicPr>
          <p:nvPr/>
        </p:nvPicPr>
        <p:blipFill>
          <a:blip r:embed="rId3">
            <a:duotone>
              <a:schemeClr val="accent1">
                <a:shade val="45000"/>
                <a:satMod val="135000"/>
              </a:schemeClr>
              <a:prstClr val="white"/>
            </a:duotone>
          </a:blip>
          <a:stretch>
            <a:fillRect/>
          </a:stretch>
        </p:blipFill>
        <p:spPr>
          <a:xfrm>
            <a:off x="9834141" y="1692387"/>
            <a:ext cx="277144" cy="240000"/>
          </a:xfrm>
          <a:prstGeom prst="rect">
            <a:avLst/>
          </a:prstGeom>
        </p:spPr>
      </p:pic>
      <p:sp>
        <p:nvSpPr>
          <p:cNvPr id="36" name="TextBox 35">
            <a:extLst>
              <a:ext uri="{FF2B5EF4-FFF2-40B4-BE49-F238E27FC236}">
                <a16:creationId xmlns:a16="http://schemas.microsoft.com/office/drawing/2014/main" id="{E22B8262-8EF3-4E1E-A7B4-C37605D72EBA}"/>
              </a:ext>
            </a:extLst>
          </p:cNvPr>
          <p:cNvSpPr txBox="1"/>
          <p:nvPr/>
        </p:nvSpPr>
        <p:spPr>
          <a:xfrm>
            <a:off x="9847957" y="3174084"/>
            <a:ext cx="1689516"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Convenience</a:t>
            </a:r>
          </a:p>
        </p:txBody>
      </p:sp>
      <p:sp>
        <p:nvSpPr>
          <p:cNvPr id="38" name="Star: 5 Points 37">
            <a:extLst>
              <a:ext uri="{FF2B5EF4-FFF2-40B4-BE49-F238E27FC236}">
                <a16:creationId xmlns:a16="http://schemas.microsoft.com/office/drawing/2014/main" id="{6EF84C26-1A95-46B2-BA66-CE99AF3C1C98}"/>
              </a:ext>
            </a:extLst>
          </p:cNvPr>
          <p:cNvSpPr/>
          <p:nvPr/>
        </p:nvSpPr>
        <p:spPr>
          <a:xfrm>
            <a:off x="10563973"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5" name="TextBox 24">
            <a:extLst>
              <a:ext uri="{FF2B5EF4-FFF2-40B4-BE49-F238E27FC236}">
                <a16:creationId xmlns:a16="http://schemas.microsoft.com/office/drawing/2014/main" id="{CE7C81E5-BE31-4B5F-9A17-6CEC22995927}"/>
              </a:ext>
            </a:extLst>
          </p:cNvPr>
          <p:cNvSpPr txBox="1"/>
          <p:nvPr/>
        </p:nvSpPr>
        <p:spPr>
          <a:xfrm>
            <a:off x="1084267" y="3608760"/>
            <a:ext cx="1761131" cy="420756"/>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Introduce differentiating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7FB3A67-E8E7-4680-A686-BAADD66154DB}"/>
              </a:ext>
            </a:extLst>
          </p:cNvPr>
          <p:cNvPicPr>
            <a:picLocks noChangeAspect="1"/>
          </p:cNvPicPr>
          <p:nvPr/>
        </p:nvPicPr>
        <p:blipFill>
          <a:blip r:embed="rId4"/>
          <a:stretch>
            <a:fillRect/>
          </a:stretch>
        </p:blipFill>
        <p:spPr>
          <a:xfrm>
            <a:off x="3276257" y="2099766"/>
            <a:ext cx="1631913" cy="92906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FE7437-DD7A-4DDB-9014-DC0A1E550D40}"/>
              </a:ext>
            </a:extLst>
          </p:cNvPr>
          <p:cNvPicPr>
            <a:picLocks noChangeAspect="1"/>
          </p:cNvPicPr>
          <p:nvPr/>
        </p:nvPicPr>
        <p:blipFill>
          <a:blip r:embed="rId5"/>
          <a:stretch>
            <a:fillRect/>
          </a:stretch>
        </p:blipFill>
        <p:spPr>
          <a:xfrm>
            <a:off x="1183181" y="2099765"/>
            <a:ext cx="1603385" cy="90324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3280738-EC8B-4A7D-A778-F700D9E73D98}"/>
              </a:ext>
            </a:extLst>
          </p:cNvPr>
          <p:cNvPicPr>
            <a:picLocks noChangeAspect="1"/>
          </p:cNvPicPr>
          <p:nvPr/>
        </p:nvPicPr>
        <p:blipFill>
          <a:blip r:embed="rId6"/>
          <a:stretch>
            <a:fillRect/>
          </a:stretch>
        </p:blipFill>
        <p:spPr>
          <a:xfrm>
            <a:off x="5651524" y="2099766"/>
            <a:ext cx="1541025" cy="868111"/>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18F6AB5C-FC4B-4B17-97E7-B90F6FB3233A}"/>
              </a:ext>
            </a:extLst>
          </p:cNvPr>
          <p:cNvPicPr>
            <a:picLocks noChangeAspect="1"/>
          </p:cNvPicPr>
          <p:nvPr/>
        </p:nvPicPr>
        <p:blipFill>
          <a:blip r:embed="rId7"/>
          <a:stretch>
            <a:fillRect/>
          </a:stretch>
        </p:blipFill>
        <p:spPr>
          <a:xfrm>
            <a:off x="7852879" y="2099765"/>
            <a:ext cx="1541027" cy="868112"/>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B4350A34-4C9E-44A4-A85A-D583120957EB}"/>
              </a:ext>
            </a:extLst>
          </p:cNvPr>
          <p:cNvPicPr>
            <a:picLocks noChangeAspect="1"/>
          </p:cNvPicPr>
          <p:nvPr/>
        </p:nvPicPr>
        <p:blipFill>
          <a:blip r:embed="rId8"/>
          <a:stretch>
            <a:fillRect/>
          </a:stretch>
        </p:blipFill>
        <p:spPr>
          <a:xfrm>
            <a:off x="9956335" y="2099765"/>
            <a:ext cx="1491341" cy="840123"/>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01EB860C-FB29-4D80-8AD1-394D85F3FDCF}"/>
              </a:ext>
            </a:extLst>
          </p:cNvPr>
          <p:cNvSpPr txBox="1"/>
          <p:nvPr/>
        </p:nvSpPr>
        <p:spPr>
          <a:xfrm>
            <a:off x="1064940" y="4295573"/>
            <a:ext cx="1817384" cy="749179"/>
          </a:xfrm>
          <a:prstGeom prst="rect">
            <a:avLst/>
          </a:prstGeom>
          <a:noFill/>
        </p:spPr>
        <p:txBody>
          <a:bodyPr wrap="square" rtlCol="0">
            <a:spAutoFit/>
          </a:bodyPr>
          <a:lstStyle/>
          <a:p>
            <a:pPr defTabSz="914377"/>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endParaRPr lang="en-GB" sz="1067" i="1">
              <a:solidFill>
                <a:srgbClr val="585858"/>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F2993C1A-8350-4999-A913-A33C248AB8F2}"/>
              </a:ext>
            </a:extLst>
          </p:cNvPr>
          <p:cNvSpPr txBox="1"/>
          <p:nvPr/>
        </p:nvSpPr>
        <p:spPr>
          <a:xfrm>
            <a:off x="3211317" y="3698679"/>
            <a:ext cx="185265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sp>
        <p:nvSpPr>
          <p:cNvPr id="60" name="TextBox 59">
            <a:extLst>
              <a:ext uri="{FF2B5EF4-FFF2-40B4-BE49-F238E27FC236}">
                <a16:creationId xmlns:a16="http://schemas.microsoft.com/office/drawing/2014/main" id="{912DDB7E-C936-4555-9594-A2AB987B510C}"/>
              </a:ext>
            </a:extLst>
          </p:cNvPr>
          <p:cNvSpPr txBox="1"/>
          <p:nvPr/>
        </p:nvSpPr>
        <p:spPr>
          <a:xfrm>
            <a:off x="5357243" y="3698679"/>
            <a:ext cx="2042075" cy="749179"/>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sp>
        <p:nvSpPr>
          <p:cNvPr id="62" name="TextBox 61">
            <a:extLst>
              <a:ext uri="{FF2B5EF4-FFF2-40B4-BE49-F238E27FC236}">
                <a16:creationId xmlns:a16="http://schemas.microsoft.com/office/drawing/2014/main" id="{1C9AC659-4FEE-4746-9C06-8A38608516BF}"/>
              </a:ext>
            </a:extLst>
          </p:cNvPr>
          <p:cNvSpPr txBox="1"/>
          <p:nvPr/>
        </p:nvSpPr>
        <p:spPr>
          <a:xfrm>
            <a:off x="7723588" y="3674083"/>
            <a:ext cx="1779805" cy="1077603"/>
          </a:xfrm>
          <a:prstGeom prst="rect">
            <a:avLst/>
          </a:prstGeom>
          <a:noFill/>
        </p:spPr>
        <p:txBody>
          <a:bodyPr wrap="square">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endParaRPr lang="en-GB" sz="1067">
              <a:solidFill>
                <a:srgbClr val="585858"/>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E3630AD5-8DD7-489E-A818-B404B294C4FF}"/>
              </a:ext>
            </a:extLst>
          </p:cNvPr>
          <p:cNvSpPr txBox="1"/>
          <p:nvPr/>
        </p:nvSpPr>
        <p:spPr>
          <a:xfrm>
            <a:off x="9742912" y="3643479"/>
            <a:ext cx="199241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 </a:t>
            </a:r>
          </a:p>
          <a:p>
            <a:pPr algn="ctr" defTabSz="914377"/>
            <a:r>
              <a:rPr lang="en-GB" sz="1067">
                <a:solidFill>
                  <a:srgbClr val="585858"/>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6754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Core story -  page by page</a:t>
            </a:r>
            <a:br>
              <a:rPr lang="en-GB"/>
            </a:br>
            <a:r>
              <a:rPr lang="en-GB" sz="1867"/>
              <a:t>Including suggested ELITE Performance questions </a:t>
            </a:r>
            <a:br>
              <a:rPr lang="en-GB" sz="1867"/>
            </a:br>
            <a:r>
              <a:rPr lang="en-GB" sz="1867"/>
              <a:t>&amp; </a:t>
            </a:r>
            <a:br>
              <a:rPr lang="en-GB" sz="1867"/>
            </a:br>
            <a:r>
              <a:rPr lang="en-GB" sz="1867"/>
              <a:t>segment key highlights from market research</a:t>
            </a:r>
          </a:p>
        </p:txBody>
      </p:sp>
    </p:spTree>
    <p:extLst>
      <p:ext uri="{BB962C8B-B14F-4D97-AF65-F5344CB8AC3E}">
        <p14:creationId xmlns:p14="http://schemas.microsoft.com/office/powerpoint/2010/main" val="2514884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76730" y="1002373"/>
            <a:ext cx="7627404" cy="4199615"/>
          </a:xfrm>
          <a:prstGeom prst="rect">
            <a:avLst/>
          </a:prstGeom>
        </p:spPr>
        <p:style>
          <a:lnRef idx="2">
            <a:schemeClr val="accent2"/>
          </a:lnRef>
          <a:fillRef idx="1">
            <a:schemeClr val="lt1"/>
          </a:fillRef>
          <a:effectRef idx="0">
            <a:schemeClr val="accent2"/>
          </a:effectRef>
          <a:fontRef idx="minor">
            <a:schemeClr val="dk1"/>
          </a:fontRef>
        </p:style>
        <p:txBody>
          <a:bodyPr rIns="240000"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If this is an early stage of your relationship with the customer, this is a key point to better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understand the customer, determine which segment they may align with and uncover their experiences relating to the patient focus: moderate to severe active rheumatoid arthritis in adults</a:t>
            </a:r>
            <a:r>
              <a:rPr lang="en-GB" sz="14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cs typeface="Arial" panose="020B0604020202020204" pitchFamily="34" charset="0"/>
              </a:rPr>
              <a:t> Highlight that the picture represents a combination of efficacy &amp; safety and understand their perspective on this balance.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It is critical to set out your objectives for the engagement here (e.g. depending on customer type, stage of launch and your relationship, objectives may vary from gaining their feedback on the information around JYSELECA to starting to get experience &amp; identifying an appropriate patient). In addition, ensure you understand what they are seeking to achieve from seeing you today.</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Before we discuss JYSELECA in more detail, I’d love to know about how familiar you are with the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class and JYSELECA in particular</a:t>
            </a:r>
            <a:r>
              <a:rPr lang="en-GB" sz="1200">
                <a:solidFill>
                  <a:srgbClr val="585858"/>
                </a:solidFill>
                <a:latin typeface="Arial" panose="020B0604020202020204" pitchFamily="34" charset="0"/>
                <a:cs typeface="Arial" panose="020B0604020202020204" pitchFamily="34" charset="0"/>
              </a:rPr>
              <a:t> (If knowledgeable about JYSELECA then explore deeper on what they understand and their perceptions, how they have heard about it)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How do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currently fit in to your treatment approaches for moderate to severe RA patients?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focuses on establishing the need for JYSELECA. Depending on their answers to the questions suggested above, start to move to a discussion on “the reason we have developed JYSELECA is…”</a:t>
            </a:r>
          </a:p>
        </p:txBody>
      </p:sp>
      <p:sp>
        <p:nvSpPr>
          <p:cNvPr id="14" name="Text Placeholder 13">
            <a:extLst>
              <a:ext uri="{FF2B5EF4-FFF2-40B4-BE49-F238E27FC236}">
                <a16:creationId xmlns:a16="http://schemas.microsoft.com/office/drawing/2014/main" id="{BE962F93-5E0F-47E5-8C9B-5B10477F75F5}"/>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1DE075BB-AA2F-48C8-8305-0234167B881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06467" y="425653"/>
            <a:ext cx="10274427"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3245" y="3006568"/>
            <a:ext cx="3236708" cy="21930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defRPr/>
            </a:pPr>
            <a:r>
              <a:rPr lang="en-GB" sz="1200">
                <a:solidFill>
                  <a:srgbClr val="585858"/>
                </a:solidFill>
                <a:latin typeface="Arial" panose="020B0604020202020204" pitchFamily="34" charset="0"/>
                <a:cs typeface="Arial" panose="020B0604020202020204" pitchFamily="34" charset="0"/>
              </a:rPr>
              <a:t>Introduce JYSELECA: a new treatment for moderate to severe active rheumatoid arthritis in adult patients.</a:t>
            </a:r>
          </a:p>
        </p:txBody>
      </p:sp>
      <p:sp>
        <p:nvSpPr>
          <p:cNvPr id="3" name="Rectangle 2">
            <a:extLst>
              <a:ext uri="{FF2B5EF4-FFF2-40B4-BE49-F238E27FC236}">
                <a16:creationId xmlns:a16="http://schemas.microsoft.com/office/drawing/2014/main" id="{330901CE-52DB-47DE-A1D2-98064AE8BD45}"/>
              </a:ext>
            </a:extLst>
          </p:cNvPr>
          <p:cNvSpPr/>
          <p:nvPr/>
        </p:nvSpPr>
        <p:spPr>
          <a:xfrm>
            <a:off x="11065645" y="127545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5" name="Picture 4" descr="A picture containing clipart&#10;&#10;Description automatically generated">
            <a:extLst>
              <a:ext uri="{FF2B5EF4-FFF2-40B4-BE49-F238E27FC236}">
                <a16:creationId xmlns:a16="http://schemas.microsoft.com/office/drawing/2014/main" id="{20D95F4A-F145-467E-A519-B8A98456E9B5}"/>
              </a:ext>
            </a:extLst>
          </p:cNvPr>
          <p:cNvPicPr>
            <a:picLocks noChangeAspect="1"/>
          </p:cNvPicPr>
          <p:nvPr/>
        </p:nvPicPr>
        <p:blipFill>
          <a:blip r:embed="rId3">
            <a:duotone>
              <a:schemeClr val="accent1">
                <a:shade val="45000"/>
                <a:satMod val="135000"/>
              </a:schemeClr>
              <a:prstClr val="white"/>
            </a:duotone>
          </a:blip>
          <a:stretch>
            <a:fillRect/>
          </a:stretch>
        </p:blipFill>
        <p:spPr>
          <a:xfrm>
            <a:off x="11082916" y="804493"/>
            <a:ext cx="498861" cy="432000"/>
          </a:xfrm>
          <a:prstGeom prst="rect">
            <a:avLst/>
          </a:prstGeom>
        </p:spPr>
      </p:pic>
      <p:sp>
        <p:nvSpPr>
          <p:cNvPr id="19" name="Slide Number Placeholder 1">
            <a:extLst>
              <a:ext uri="{FF2B5EF4-FFF2-40B4-BE49-F238E27FC236}">
                <a16:creationId xmlns:a16="http://schemas.microsoft.com/office/drawing/2014/main" id="{1C1102B6-5FF0-499C-A098-F34E20D41FE2}"/>
              </a:ext>
            </a:extLst>
          </p:cNvPr>
          <p:cNvSpPr>
            <a:spLocks noGrp="1"/>
          </p:cNvSpPr>
          <p:nvPr>
            <p:ph type="sldNum" sz="quarter" idx="11"/>
          </p:nvPr>
        </p:nvSpPr>
        <p:spPr>
          <a:xfrm>
            <a:off x="11053234" y="366185"/>
            <a:ext cx="601133" cy="171449"/>
          </a:xfrm>
        </p:spPr>
        <p:txBody>
          <a:bodyPr/>
          <a:lstStyle/>
          <a:p>
            <a:pPr defTabSz="914377"/>
            <a:fld id="{72704E50-790F-004D-A3FC-F1A2CCAC1708}" type="slidenum">
              <a:rPr lang="en-US">
                <a:solidFill>
                  <a:srgbClr val="A5A6A5"/>
                </a:solidFill>
                <a:latin typeface="Calibri" panose="020F0502020204030204"/>
              </a:rPr>
              <a:pPr defTabSz="914377"/>
              <a:t>54</a:t>
            </a:fld>
            <a:endParaRPr lang="en-US">
              <a:solidFill>
                <a:srgbClr val="A5A6A5"/>
              </a:solidFill>
              <a:latin typeface="Calibri" panose="020F0502020204030204"/>
            </a:endParaRPr>
          </a:p>
        </p:txBody>
      </p:sp>
      <p:sp>
        <p:nvSpPr>
          <p:cNvPr id="7" name="TextBox 6">
            <a:extLst>
              <a:ext uri="{FF2B5EF4-FFF2-40B4-BE49-F238E27FC236}">
                <a16:creationId xmlns:a16="http://schemas.microsoft.com/office/drawing/2014/main" id="{913861DD-3208-425F-8A48-40CD8EBF5C8B}"/>
              </a:ext>
            </a:extLst>
          </p:cNvPr>
          <p:cNvSpPr txBox="1"/>
          <p:nvPr/>
        </p:nvSpPr>
        <p:spPr>
          <a:xfrm>
            <a:off x="1187965" y="5373951"/>
            <a:ext cx="326400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Naturally powerful - leader of the pack</a:t>
            </a:r>
          </a:p>
        </p:txBody>
      </p:sp>
      <p:sp>
        <p:nvSpPr>
          <p:cNvPr id="9" name="TextBox 8">
            <a:extLst>
              <a:ext uri="{FF2B5EF4-FFF2-40B4-BE49-F238E27FC236}">
                <a16:creationId xmlns:a16="http://schemas.microsoft.com/office/drawing/2014/main" id="{221E421F-FF7F-41A7-81D2-7BEE477D84C5}"/>
              </a:ext>
            </a:extLst>
          </p:cNvPr>
          <p:cNvSpPr txBox="1"/>
          <p:nvPr/>
        </p:nvSpPr>
        <p:spPr>
          <a:xfrm>
            <a:off x="4877094" y="5377066"/>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Can be strong &amp; gentle – secure</a:t>
            </a:r>
          </a:p>
        </p:txBody>
      </p:sp>
      <p:sp>
        <p:nvSpPr>
          <p:cNvPr id="10" name="TextBox 9">
            <a:extLst>
              <a:ext uri="{FF2B5EF4-FFF2-40B4-BE49-F238E27FC236}">
                <a16:creationId xmlns:a16="http://schemas.microsoft.com/office/drawing/2014/main" id="{6B5C7E9C-523D-46F8-B2D3-F9762C7E7014}"/>
              </a:ext>
            </a:extLst>
          </p:cNvPr>
          <p:cNvSpPr txBox="1"/>
          <p:nvPr/>
        </p:nvSpPr>
        <p:spPr>
          <a:xfrm>
            <a:off x="8623393" y="5377065"/>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Balance of two things, flower = gift / caring</a:t>
            </a:r>
          </a:p>
        </p:txBody>
      </p:sp>
      <p:pic>
        <p:nvPicPr>
          <p:cNvPr id="16" name="Picture 15" descr="A picture containing drawing, sign&#10;&#10;Description automatically generated">
            <a:extLst>
              <a:ext uri="{FF2B5EF4-FFF2-40B4-BE49-F238E27FC236}">
                <a16:creationId xmlns:a16="http://schemas.microsoft.com/office/drawing/2014/main" id="{5793658E-BE57-4D13-AA1B-CBD2291270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4115" y="5279103"/>
            <a:ext cx="336000" cy="336283"/>
          </a:xfrm>
          <a:prstGeom prst="rect">
            <a:avLst/>
          </a:prstGeom>
        </p:spPr>
      </p:pic>
      <p:pic>
        <p:nvPicPr>
          <p:cNvPr id="15" name="Picture 14" descr="A close up of a sign&#10;&#10;Description automatically generated">
            <a:extLst>
              <a:ext uri="{FF2B5EF4-FFF2-40B4-BE49-F238E27FC236}">
                <a16:creationId xmlns:a16="http://schemas.microsoft.com/office/drawing/2014/main" id="{C656EC1C-D90A-48D0-BA58-CDF9AF1684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7557" y="52793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BCACE13B-2BEE-4D73-A519-83E8419FF2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459" y="5277156"/>
            <a:ext cx="336000" cy="336000"/>
          </a:xfrm>
          <a:prstGeom prst="rect">
            <a:avLst/>
          </a:prstGeom>
        </p:spPr>
      </p:pic>
      <p:pic>
        <p:nvPicPr>
          <p:cNvPr id="4" name="Picture 3">
            <a:extLst>
              <a:ext uri="{FF2B5EF4-FFF2-40B4-BE49-F238E27FC236}">
                <a16:creationId xmlns:a16="http://schemas.microsoft.com/office/drawing/2014/main" id="{684B24FC-7F18-4787-8D98-8579A30188D6}"/>
              </a:ext>
            </a:extLst>
          </p:cNvPr>
          <p:cNvPicPr>
            <a:picLocks noChangeAspect="1"/>
          </p:cNvPicPr>
          <p:nvPr/>
        </p:nvPicPr>
        <p:blipFill>
          <a:blip r:embed="rId7"/>
          <a:stretch>
            <a:fillRect/>
          </a:stretch>
        </p:blipFill>
        <p:spPr>
          <a:xfrm>
            <a:off x="873245" y="1008848"/>
            <a:ext cx="3236708" cy="1823345"/>
          </a:xfrm>
          <a:prstGeom prst="rect">
            <a:avLst/>
          </a:prstGeom>
          <a:ln w="12700">
            <a:solidFill>
              <a:schemeClr val="accent2"/>
            </a:solidFill>
          </a:ln>
        </p:spPr>
      </p:pic>
      <p:sp>
        <p:nvSpPr>
          <p:cNvPr id="20" name="Slide Number Placeholder 1">
            <a:extLst>
              <a:ext uri="{FF2B5EF4-FFF2-40B4-BE49-F238E27FC236}">
                <a16:creationId xmlns:a16="http://schemas.microsoft.com/office/drawing/2014/main" id="{7DBFB3C4-7625-45AC-B71A-F650CD7AA59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54</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65665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36274" y="1075079"/>
            <a:ext cx="7667860" cy="407941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Set up the unmet need upfront but don’t focus on the treatment refractory patients of the </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Individual physician as it could be misinterpreted as an accusation. Focus on the EULAR reference to avoid misunderstanding and the chance of the HCP taking it personally.</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Get acknowledgement first before moving on but don’t spend too much time unless doctor shows interest. Research shows that this step doesn’t need to be overstressed – it is well accepted.</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If the HCP does not consider there is room for new options in RA treatment, ask them for 5 minutes to present a high-level overview on JYSELECA and the outcomes achieved in clinical trials. </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US" sz="1200" i="1">
                <a:solidFill>
                  <a:srgbClr val="585858"/>
                </a:solidFill>
                <a:latin typeface="Arial" panose="020B0604020202020204" pitchFamily="34" charset="0"/>
                <a:cs typeface="Arial" panose="020B0604020202020204" pitchFamily="34" charset="0"/>
              </a:rPr>
              <a:t>Do you agree that there is room for new options in RA treatment? </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In case the HCP says there is no improvement needed: </a:t>
            </a:r>
            <a:r>
              <a:rPr lang="en-US" sz="1200" i="1">
                <a:solidFill>
                  <a:srgbClr val="585858"/>
                </a:solidFill>
                <a:latin typeface="Arial" panose="020B0604020202020204" pitchFamily="34" charset="0"/>
                <a:cs typeface="Arial" panose="020B0604020202020204" pitchFamily="34" charset="0"/>
              </a:rPr>
              <a:t>How do you define treatment success? </a:t>
            </a:r>
            <a:r>
              <a:rPr lang="en-US" sz="1200">
                <a:solidFill>
                  <a:srgbClr val="585858"/>
                </a:solidFill>
                <a:latin typeface="Arial" panose="020B0604020202020204" pitchFamily="34" charset="0"/>
                <a:cs typeface="Arial" panose="020B0604020202020204" pitchFamily="34" charset="0"/>
              </a:rPr>
              <a:t>(be ready to describe the definition of ‘refractory to treatment options’ in EULAR guidelines)</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If there is the perception that there is no unmet need: </a:t>
            </a:r>
            <a:r>
              <a:rPr lang="en-US" sz="1200" i="1">
                <a:solidFill>
                  <a:srgbClr val="585858"/>
                </a:solidFill>
                <a:latin typeface="Arial" panose="020B0604020202020204" pitchFamily="34" charset="0"/>
                <a:cs typeface="Arial" panose="020B0604020202020204" pitchFamily="34" charset="0"/>
              </a:rPr>
              <a:t>How do you gain experience of the new treatments that become available? Will you be willing to try a new JAK 1?</a:t>
            </a:r>
            <a:endParaRPr lang="en-US"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Do not proceed until the HCP agrees that there is room for new treatment options in some patient types or at least a willingness to hear more.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 me introduce you to the features of JYSELECA – I would really like to hear your perspective</a:t>
            </a:r>
          </a:p>
        </p:txBody>
      </p:sp>
      <p:sp>
        <p:nvSpPr>
          <p:cNvPr id="8" name="Text Placeholder 7">
            <a:extLst>
              <a:ext uri="{FF2B5EF4-FFF2-40B4-BE49-F238E27FC236}">
                <a16:creationId xmlns:a16="http://schemas.microsoft.com/office/drawing/2014/main" id="{F59F2ED7-5686-473C-B03B-8EFE658A6E0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8AA185A4-2795-448D-8EAF-C7EE625EEAED}"/>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8312" y="442681"/>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Unmet need </a:t>
            </a:r>
          </a:p>
        </p:txBody>
      </p:sp>
      <p:sp>
        <p:nvSpPr>
          <p:cNvPr id="11" name="Rectangle 10">
            <a:extLst>
              <a:ext uri="{FF2B5EF4-FFF2-40B4-BE49-F238E27FC236}">
                <a16:creationId xmlns:a16="http://schemas.microsoft.com/office/drawing/2014/main" id="{6721B435-6DD2-4F13-9867-DFC80054A2F2}"/>
              </a:ext>
            </a:extLst>
          </p:cNvPr>
          <p:cNvSpPr/>
          <p:nvPr/>
        </p:nvSpPr>
        <p:spPr>
          <a:xfrm>
            <a:off x="879509" y="3251394"/>
            <a:ext cx="3195569" cy="1876569"/>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73BE"/>
                </a:solidFill>
                <a:latin typeface="Arial" panose="020B0604020202020204" pitchFamily="34" charset="0"/>
                <a:cs typeface="Arial" panose="020B0604020202020204" pitchFamily="34" charset="0"/>
              </a:rPr>
              <a:t>Purpose of this page:</a:t>
            </a:r>
          </a:p>
          <a:p>
            <a:pPr algn="ctr" defTabSz="914377"/>
            <a:endParaRPr lang="en-GB" sz="1200">
              <a:solidFill>
                <a:srgbClr val="0073BE"/>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Each country to build their slide with their preferred visuals and claims, and local guidelines or references</a:t>
            </a:r>
          </a:p>
        </p:txBody>
      </p:sp>
      <p:pic>
        <p:nvPicPr>
          <p:cNvPr id="15" name="Picture 14" descr="A picture containing clock, drawing, room&#10;&#10;Description automatically generated">
            <a:extLst>
              <a:ext uri="{FF2B5EF4-FFF2-40B4-BE49-F238E27FC236}">
                <a16:creationId xmlns:a16="http://schemas.microsoft.com/office/drawing/2014/main" id="{4CA195FA-D754-4F7D-BCD4-217BED660A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129" y="5208451"/>
            <a:ext cx="336000" cy="336000"/>
          </a:xfrm>
          <a:prstGeom prst="rect">
            <a:avLst/>
          </a:prstGeom>
        </p:spPr>
      </p:pic>
      <p:sp>
        <p:nvSpPr>
          <p:cNvPr id="6" name="TextBox 5">
            <a:extLst>
              <a:ext uri="{FF2B5EF4-FFF2-40B4-BE49-F238E27FC236}">
                <a16:creationId xmlns:a16="http://schemas.microsoft.com/office/drawing/2014/main" id="{69447C5D-8B9B-4AA7-A66C-21ED0B640523}"/>
              </a:ext>
            </a:extLst>
          </p:cNvPr>
          <p:cNvSpPr txBox="1"/>
          <p:nvPr/>
        </p:nvSpPr>
        <p:spPr>
          <a:xfrm>
            <a:off x="8946101" y="5292337"/>
            <a:ext cx="295803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on EULAR guidance and what a treatment failure means for the HCP/practice. Reminds them that new treatments are valuable  </a:t>
            </a:r>
          </a:p>
        </p:txBody>
      </p:sp>
      <p:sp>
        <p:nvSpPr>
          <p:cNvPr id="7" name="TextBox 6">
            <a:extLst>
              <a:ext uri="{FF2B5EF4-FFF2-40B4-BE49-F238E27FC236}">
                <a16:creationId xmlns:a16="http://schemas.microsoft.com/office/drawing/2014/main" id="{80BACB04-9C03-4293-974D-141D757F1E48}"/>
              </a:ext>
            </a:extLst>
          </p:cNvPr>
          <p:cNvSpPr txBox="1"/>
          <p:nvPr/>
        </p:nvSpPr>
        <p:spPr>
          <a:xfrm>
            <a:off x="5288018" y="5302712"/>
            <a:ext cx="281901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EULAR guidance and what a treatment failure means for the patient – this patient focus sets a good context for the discussion</a:t>
            </a:r>
          </a:p>
        </p:txBody>
      </p:sp>
      <p:sp>
        <p:nvSpPr>
          <p:cNvPr id="19" name="TextBox 18">
            <a:extLst>
              <a:ext uri="{FF2B5EF4-FFF2-40B4-BE49-F238E27FC236}">
                <a16:creationId xmlns:a16="http://schemas.microsoft.com/office/drawing/2014/main" id="{0515FD93-BADD-404E-BAF8-FF2FABFB9FE9}"/>
              </a:ext>
            </a:extLst>
          </p:cNvPr>
          <p:cNvSpPr txBox="1"/>
          <p:nvPr/>
        </p:nvSpPr>
        <p:spPr>
          <a:xfrm>
            <a:off x="863599" y="5278563"/>
            <a:ext cx="391496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Most likely groups to be willing to try new treatment options &amp; want to develop personal experience. They know &amp; recognise the statistics  – move quite quickly to avoid over emphasising &amp; frustrating the customer</a:t>
            </a:r>
          </a:p>
        </p:txBody>
      </p:sp>
      <p:pic>
        <p:nvPicPr>
          <p:cNvPr id="18" name="Picture 17" descr="A picture containing clock, room&#10;&#10;Description automatically generated">
            <a:extLst>
              <a:ext uri="{FF2B5EF4-FFF2-40B4-BE49-F238E27FC236}">
                <a16:creationId xmlns:a16="http://schemas.microsoft.com/office/drawing/2014/main" id="{2089968A-6556-4AFC-8BA2-42AB2C2000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0243" y="5229115"/>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FAA090B2-EA8D-48BD-9DB0-A35C99C2CD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6052" y="5229115"/>
            <a:ext cx="335717"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7C7B5DF-9608-4A02-9A70-A980279448D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2881" y="5208451"/>
            <a:ext cx="336000" cy="336000"/>
          </a:xfrm>
          <a:prstGeom prst="rect">
            <a:avLst/>
          </a:prstGeom>
        </p:spPr>
      </p:pic>
      <p:pic>
        <p:nvPicPr>
          <p:cNvPr id="9" name="Picture 8">
            <a:extLst>
              <a:ext uri="{FF2B5EF4-FFF2-40B4-BE49-F238E27FC236}">
                <a16:creationId xmlns:a16="http://schemas.microsoft.com/office/drawing/2014/main" id="{A018885E-28B5-4496-B221-362FA4F897F8}"/>
              </a:ext>
            </a:extLst>
          </p:cNvPr>
          <p:cNvPicPr>
            <a:picLocks noChangeAspect="1"/>
          </p:cNvPicPr>
          <p:nvPr/>
        </p:nvPicPr>
        <p:blipFill>
          <a:blip r:embed="rId7"/>
          <a:stretch>
            <a:fillRect/>
          </a:stretch>
        </p:blipFill>
        <p:spPr>
          <a:xfrm>
            <a:off x="879509" y="1075080"/>
            <a:ext cx="3195569" cy="1800171"/>
          </a:xfrm>
          <a:prstGeom prst="rect">
            <a:avLst/>
          </a:prstGeom>
          <a:ln w="12700">
            <a:solidFill>
              <a:schemeClr val="accent2"/>
            </a:solidFill>
          </a:ln>
        </p:spPr>
      </p:pic>
      <p:sp>
        <p:nvSpPr>
          <p:cNvPr id="14" name="Rectangle 13">
            <a:extLst>
              <a:ext uri="{FF2B5EF4-FFF2-40B4-BE49-F238E27FC236}">
                <a16:creationId xmlns:a16="http://schemas.microsoft.com/office/drawing/2014/main" id="{67F0DDE5-E3C2-4129-B215-5A6DA3149DC7}"/>
              </a:ext>
            </a:extLst>
          </p:cNvPr>
          <p:cNvSpPr/>
          <p:nvPr/>
        </p:nvSpPr>
        <p:spPr>
          <a:xfrm>
            <a:off x="11065645" y="1328466"/>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0" name="Picture 19" descr="A picture containing clipart&#10;&#10;Description automatically generated">
            <a:extLst>
              <a:ext uri="{FF2B5EF4-FFF2-40B4-BE49-F238E27FC236}">
                <a16:creationId xmlns:a16="http://schemas.microsoft.com/office/drawing/2014/main" id="{1346A15A-6007-41E3-9C5A-866DD1D167EF}"/>
              </a:ext>
            </a:extLst>
          </p:cNvPr>
          <p:cNvPicPr>
            <a:picLocks noChangeAspect="1"/>
          </p:cNvPicPr>
          <p:nvPr/>
        </p:nvPicPr>
        <p:blipFill>
          <a:blip r:embed="rId8">
            <a:duotone>
              <a:schemeClr val="accent1">
                <a:shade val="45000"/>
                <a:satMod val="135000"/>
              </a:schemeClr>
              <a:prstClr val="white"/>
            </a:duotone>
          </a:blip>
          <a:stretch>
            <a:fillRect/>
          </a:stretch>
        </p:blipFill>
        <p:spPr>
          <a:xfrm>
            <a:off x="11082916" y="857500"/>
            <a:ext cx="498861" cy="432000"/>
          </a:xfrm>
          <a:prstGeom prst="rect">
            <a:avLst/>
          </a:prstGeom>
        </p:spPr>
      </p:pic>
      <p:sp>
        <p:nvSpPr>
          <p:cNvPr id="21" name="Slide Number Placeholder 1">
            <a:extLst>
              <a:ext uri="{FF2B5EF4-FFF2-40B4-BE49-F238E27FC236}">
                <a16:creationId xmlns:a16="http://schemas.microsoft.com/office/drawing/2014/main" id="{74D62EF0-7BAD-497D-B8BA-EEB55469D2EF}"/>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86622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8E2DF8-983A-423C-88FD-1237D0B99206}"/>
              </a:ext>
            </a:extLst>
          </p:cNvPr>
          <p:cNvSpPr/>
          <p:nvPr/>
        </p:nvSpPr>
        <p:spPr>
          <a:xfrm>
            <a:off x="863599" y="922028"/>
            <a:ext cx="3330375" cy="19645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endParaRPr lang="en-GB" sz="1200" b="1">
              <a:solidFill>
                <a:srgbClr val="005DAB"/>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8C8A4F2-599D-4661-B39F-572B06CCC1C9}"/>
              </a:ext>
            </a:extLst>
          </p:cNvPr>
          <p:cNvSpPr/>
          <p:nvPr/>
        </p:nvSpPr>
        <p:spPr>
          <a:xfrm>
            <a:off x="4408925" y="947417"/>
            <a:ext cx="7495208" cy="431971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is a great opportunity to understand the different types of patients that they treat and what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they are aiming to achieve. When exploring the treatment expectations, start to set up the need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to </a:t>
            </a:r>
            <a:r>
              <a:rPr lang="en-US" sz="1200">
                <a:solidFill>
                  <a:srgbClr val="585858"/>
                </a:solidFill>
                <a:latin typeface="Arial" panose="020B0604020202020204" pitchFamily="34" charset="0"/>
                <a:cs typeface="Arial" panose="020B0604020202020204" pitchFamily="34" charset="0"/>
              </a:rPr>
              <a:t>balance between efficacy (fast &amp; lasting) as well as safety. Discuss further in order to gain insight into what drives them and motivates them to prescribe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(or what stops them from considering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This is an important step in the call whilst also balancing time available to discuss the data.</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Get agreement: </a:t>
            </a:r>
            <a:r>
              <a:rPr lang="en-US" sz="1200" i="1">
                <a:solidFill>
                  <a:srgbClr val="585858"/>
                </a:solidFill>
                <a:latin typeface="Arial" panose="020B0604020202020204" pitchFamily="34" charset="0"/>
                <a:cs typeface="Arial" panose="020B0604020202020204" pitchFamily="34" charset="0"/>
              </a:rPr>
              <a:t>What types of patient do you see most frequently and what are their challenges? What impact does that have on you / your clinic / them?</a:t>
            </a:r>
          </a:p>
          <a:p>
            <a:pPr marL="228594" indent="-228594" defTabSz="914377">
              <a:lnSpc>
                <a:spcPct val="112000"/>
              </a:lnSpc>
              <a:spcBef>
                <a:spcPts val="800"/>
              </a:spcBef>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Uncover their prescribing driver: </a:t>
            </a:r>
            <a:r>
              <a:rPr lang="en-GB" sz="1200" i="1">
                <a:solidFill>
                  <a:srgbClr val="585858"/>
                </a:solidFill>
                <a:latin typeface="Arial" panose="020B0604020202020204" pitchFamily="34" charset="0"/>
                <a:cs typeface="Arial" panose="020B0604020202020204" pitchFamily="34" charset="0"/>
              </a:rPr>
              <a:t>How do your treatment goals vary depending on the patient you are treating? What drives the goal that you set for treatment success for individual patients? Does the balance of efficacy and safety that you are looking for vary depending on the patient needs?</a:t>
            </a:r>
          </a:p>
          <a:p>
            <a:pPr marL="228594" indent="-228594" defTabSz="914377">
              <a:lnSpc>
                <a:spcPct val="112000"/>
              </a:lnSpc>
              <a:buFont typeface="Arial" panose="020B0604020202020204" pitchFamily="34" charset="0"/>
              <a:buChar char="•"/>
            </a:pPr>
            <a:endParaRPr lang="en-US" sz="1200" i="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Guide the HCP to focus on a patient they may already be thinking for JAKI – </a:t>
            </a:r>
            <a:r>
              <a:rPr lang="en-US" sz="1200" i="1">
                <a:solidFill>
                  <a:srgbClr val="585858"/>
                </a:solidFill>
                <a:latin typeface="Arial" panose="020B0604020202020204" pitchFamily="34" charset="0"/>
                <a:cs typeface="Arial" panose="020B0604020202020204" pitchFamily="34" charset="0"/>
              </a:rPr>
              <a:t>what are the types of situations or patient needs that lead you to consider a </a:t>
            </a:r>
            <a:r>
              <a:rPr lang="en-US" sz="1200" i="1" err="1">
                <a:solidFill>
                  <a:srgbClr val="585858"/>
                </a:solidFill>
                <a:latin typeface="Arial" panose="020B0604020202020204" pitchFamily="34" charset="0"/>
                <a:cs typeface="Arial" panose="020B0604020202020204" pitchFamily="34" charset="0"/>
              </a:rPr>
              <a:t>JAKi</a:t>
            </a:r>
            <a:r>
              <a:rPr lang="en-US" sz="1200" i="1">
                <a:solidFill>
                  <a:srgbClr val="585858"/>
                </a:solidFill>
                <a:latin typeface="Arial" panose="020B0604020202020204" pitchFamily="34" charset="0"/>
                <a:cs typeface="Arial" panose="020B0604020202020204" pitchFamily="34" charset="0"/>
              </a:rPr>
              <a:t>? </a:t>
            </a: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Introduce the clinical trial comparator. Get consensus that the SoC is adalimumab</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The comparator that was used in the pivotal studies for JYSELECA was adalimumab – would you describe that as standard of care in your clinic? Why is that? </a:t>
            </a:r>
          </a:p>
        </p:txBody>
      </p:sp>
      <p:sp>
        <p:nvSpPr>
          <p:cNvPr id="14" name="Text Placeholder 13">
            <a:extLst>
              <a:ext uri="{FF2B5EF4-FFF2-40B4-BE49-F238E27FC236}">
                <a16:creationId xmlns:a16="http://schemas.microsoft.com/office/drawing/2014/main" id="{B8C2D335-E43D-4D19-8184-1F1A7554173B}"/>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F689AD1-473E-4758-918D-089B579B7E0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4685" y="359032"/>
            <a:ext cx="1032086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 type</a:t>
            </a:r>
          </a:p>
        </p:txBody>
      </p:sp>
      <p:sp>
        <p:nvSpPr>
          <p:cNvPr id="11" name="Rectangle 10">
            <a:extLst>
              <a:ext uri="{FF2B5EF4-FFF2-40B4-BE49-F238E27FC236}">
                <a16:creationId xmlns:a16="http://schemas.microsoft.com/office/drawing/2014/main" id="{6721B435-6DD2-4F13-9867-DFC80054A2F2}"/>
              </a:ext>
            </a:extLst>
          </p:cNvPr>
          <p:cNvSpPr/>
          <p:nvPr/>
        </p:nvSpPr>
        <p:spPr>
          <a:xfrm>
            <a:off x="863598" y="3070788"/>
            <a:ext cx="3330375" cy="21963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 </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Agree that each RA patient is different and has individual needs and challenges</a:t>
            </a:r>
          </a:p>
          <a:p>
            <a:pPr algn="ctr" defTabSz="914377"/>
            <a:endParaRPr lang="en-GB" sz="800">
              <a:solidFill>
                <a:srgbClr val="005DAB"/>
              </a:solidFill>
              <a:latin typeface="Calibri" panose="020F0502020204030204"/>
            </a:endParaRPr>
          </a:p>
          <a:p>
            <a:pPr algn="ctr" defTabSz="914377"/>
            <a:endParaRPr lang="en-GB" sz="935" b="1">
              <a:solidFill>
                <a:srgbClr val="005DAB"/>
              </a:solidFill>
              <a:latin typeface="Calibri" panose="020F0502020204030204"/>
            </a:endParaRPr>
          </a:p>
          <a:p>
            <a:pPr algn="ctr" defTabSz="914377"/>
            <a:r>
              <a:rPr lang="en-GB" sz="935">
                <a:solidFill>
                  <a:srgbClr val="005DAB"/>
                </a:solidFill>
                <a:latin typeface="Calibri" panose="020F0502020204030204"/>
              </a:rPr>
              <a:t>. </a:t>
            </a:r>
          </a:p>
          <a:p>
            <a:pPr algn="ctr" defTabSz="914377"/>
            <a:endParaRPr lang="en-GB" sz="935">
              <a:solidFill>
                <a:srgbClr val="005DAB"/>
              </a:solidFill>
              <a:latin typeface="Calibri" panose="020F0502020204030204"/>
            </a:endParaRPr>
          </a:p>
        </p:txBody>
      </p:sp>
      <p:sp>
        <p:nvSpPr>
          <p:cNvPr id="5" name="TextBox 4">
            <a:extLst>
              <a:ext uri="{FF2B5EF4-FFF2-40B4-BE49-F238E27FC236}">
                <a16:creationId xmlns:a16="http://schemas.microsoft.com/office/drawing/2014/main" id="{CF622004-6ECA-4003-BF13-710A6C6C0243}"/>
              </a:ext>
            </a:extLst>
          </p:cNvPr>
          <p:cNvSpPr txBox="1"/>
          <p:nvPr/>
        </p:nvSpPr>
        <p:spPr>
          <a:xfrm>
            <a:off x="1279555" y="5393904"/>
            <a:ext cx="4816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Focus on each case being different – almost like a puzzle that is waiting to be solved. They will have a standard of care but will be flexible depending on the situation. Mavericks use </a:t>
            </a:r>
            <a:r>
              <a:rPr lang="en-GB" sz="1067" err="1">
                <a:solidFill>
                  <a:srgbClr val="585858"/>
                </a:solidFill>
                <a:latin typeface="Arial" panose="020B0604020202020204" pitchFamily="34" charset="0"/>
                <a:cs typeface="Arial" panose="020B0604020202020204" pitchFamily="34" charset="0"/>
              </a:rPr>
              <a:t>JAKi</a:t>
            </a:r>
            <a:r>
              <a:rPr lang="en-GB" sz="1067">
                <a:solidFill>
                  <a:srgbClr val="585858"/>
                </a:solidFill>
                <a:latin typeface="Arial" panose="020B0604020202020204" pitchFamily="34" charset="0"/>
                <a:cs typeface="Arial" panose="020B0604020202020204" pitchFamily="34" charset="0"/>
              </a:rPr>
              <a:t> in early line and as monotherapy</a:t>
            </a:r>
          </a:p>
        </p:txBody>
      </p:sp>
      <p:pic>
        <p:nvPicPr>
          <p:cNvPr id="6" name="Picture 5">
            <a:extLst>
              <a:ext uri="{FF2B5EF4-FFF2-40B4-BE49-F238E27FC236}">
                <a16:creationId xmlns:a16="http://schemas.microsoft.com/office/drawing/2014/main" id="{29AE9739-BE7E-436C-A9D3-29D84F19E9B8}"/>
              </a:ext>
            </a:extLst>
          </p:cNvPr>
          <p:cNvPicPr>
            <a:picLocks noChangeAspect="1"/>
          </p:cNvPicPr>
          <p:nvPr/>
        </p:nvPicPr>
        <p:blipFill>
          <a:blip r:embed="rId3">
            <a:duotone>
              <a:schemeClr val="accent1">
                <a:shade val="45000"/>
                <a:satMod val="135000"/>
              </a:schemeClr>
              <a:prstClr val="white"/>
            </a:duotone>
          </a:blip>
          <a:stretch>
            <a:fillRect/>
          </a:stretch>
        </p:blipFill>
        <p:spPr>
          <a:xfrm>
            <a:off x="11053233" y="731417"/>
            <a:ext cx="498859" cy="432000"/>
          </a:xfrm>
          <a:prstGeom prst="rect">
            <a:avLst/>
          </a:prstGeom>
        </p:spPr>
      </p:pic>
      <p:sp>
        <p:nvSpPr>
          <p:cNvPr id="20" name="Rectangle 19">
            <a:extLst>
              <a:ext uri="{FF2B5EF4-FFF2-40B4-BE49-F238E27FC236}">
                <a16:creationId xmlns:a16="http://schemas.microsoft.com/office/drawing/2014/main" id="{A63D3DC9-E136-4C12-BE70-07417A026D65}"/>
              </a:ext>
            </a:extLst>
          </p:cNvPr>
          <p:cNvSpPr/>
          <p:nvPr/>
        </p:nvSpPr>
        <p:spPr>
          <a:xfrm>
            <a:off x="11043291" y="1270283"/>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333">
                <a:solidFill>
                  <a:srgbClr val="FFFFFF"/>
                </a:solidFill>
                <a:latin typeface="Calibri" panose="020F0502020204030204"/>
              </a:rPr>
              <a:t>L&amp;I</a:t>
            </a:r>
          </a:p>
        </p:txBody>
      </p:sp>
      <p:sp>
        <p:nvSpPr>
          <p:cNvPr id="23" name="TextBox 22">
            <a:extLst>
              <a:ext uri="{FF2B5EF4-FFF2-40B4-BE49-F238E27FC236}">
                <a16:creationId xmlns:a16="http://schemas.microsoft.com/office/drawing/2014/main" id="{9A70BFB2-7567-429B-A33B-EAD8CCC4ECE7}"/>
              </a:ext>
            </a:extLst>
          </p:cNvPr>
          <p:cNvSpPr txBox="1"/>
          <p:nvPr/>
        </p:nvSpPr>
        <p:spPr>
          <a:xfrm>
            <a:off x="9180415" y="5389726"/>
            <a:ext cx="272371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Most likely to perceive patients as homogeneous – some different types but won’t focus on individual needs so much </a:t>
            </a:r>
          </a:p>
        </p:txBody>
      </p:sp>
      <p:sp>
        <p:nvSpPr>
          <p:cNvPr id="24" name="TextBox 23">
            <a:extLst>
              <a:ext uri="{FF2B5EF4-FFF2-40B4-BE49-F238E27FC236}">
                <a16:creationId xmlns:a16="http://schemas.microsoft.com/office/drawing/2014/main" id="{2B33966F-CB7A-44F5-B589-0EE41196D629}"/>
              </a:ext>
            </a:extLst>
          </p:cNvPr>
          <p:cNvSpPr txBox="1"/>
          <p:nvPr/>
        </p:nvSpPr>
        <p:spPr>
          <a:xfrm>
            <a:off x="6521794" y="5393905"/>
            <a:ext cx="2284452"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the patient perspective of treatment challenges &amp; expectations</a:t>
            </a:r>
          </a:p>
        </p:txBody>
      </p:sp>
      <p:pic>
        <p:nvPicPr>
          <p:cNvPr id="22" name="Picture 21" descr="A picture containing clock, room&#10;&#10;Description automatically generated">
            <a:extLst>
              <a:ext uri="{FF2B5EF4-FFF2-40B4-BE49-F238E27FC236}">
                <a16:creationId xmlns:a16="http://schemas.microsoft.com/office/drawing/2014/main" id="{352FB37C-B6D2-4E03-877C-1D53B9157A3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7927" y="5315131"/>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89A530BE-8680-459A-9402-82CCB301CC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0485" y="5314057"/>
            <a:ext cx="336000" cy="336283"/>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2330D651-D3A8-4F75-8091-D23B5ACEB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2925" y="5338513"/>
            <a:ext cx="336000"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D2B8D9-62A9-4EAB-A197-3EE71B1EFF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2673" y="5339569"/>
            <a:ext cx="336000" cy="336000"/>
          </a:xfrm>
          <a:prstGeom prst="rect">
            <a:avLst/>
          </a:prstGeom>
        </p:spPr>
      </p:pic>
      <p:sp>
        <p:nvSpPr>
          <p:cNvPr id="26" name="Slide Number Placeholder 1">
            <a:extLst>
              <a:ext uri="{FF2B5EF4-FFF2-40B4-BE49-F238E27FC236}">
                <a16:creationId xmlns:a16="http://schemas.microsoft.com/office/drawing/2014/main" id="{488BC25E-E1D3-453C-90E7-27F493A4CB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56</a:t>
            </a:fld>
            <a:endParaRPr lang="en-US" sz="933">
              <a:solidFill>
                <a:srgbClr val="A5A6A5"/>
              </a:solidFill>
              <a:latin typeface="Calibri" panose="020F0502020204030204"/>
            </a:endParaRPr>
          </a:p>
        </p:txBody>
      </p:sp>
      <p:pic>
        <p:nvPicPr>
          <p:cNvPr id="27" name="Picture 26">
            <a:extLst>
              <a:ext uri="{FF2B5EF4-FFF2-40B4-BE49-F238E27FC236}">
                <a16:creationId xmlns:a16="http://schemas.microsoft.com/office/drawing/2014/main" id="{F853E751-9B21-4265-9DFB-22B18066CDB3}"/>
              </a:ext>
            </a:extLst>
          </p:cNvPr>
          <p:cNvPicPr>
            <a:picLocks noChangeAspect="1"/>
          </p:cNvPicPr>
          <p:nvPr/>
        </p:nvPicPr>
        <p:blipFill>
          <a:blip r:embed="rId8"/>
          <a:stretch>
            <a:fillRect/>
          </a:stretch>
        </p:blipFill>
        <p:spPr>
          <a:xfrm>
            <a:off x="2814489" y="1163418"/>
            <a:ext cx="1242396" cy="966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04C330BC-FDAC-4162-824D-FB312B74A831}"/>
              </a:ext>
            </a:extLst>
          </p:cNvPr>
          <p:cNvPicPr>
            <a:picLocks noChangeAspect="1"/>
          </p:cNvPicPr>
          <p:nvPr/>
        </p:nvPicPr>
        <p:blipFill>
          <a:blip r:embed="rId9"/>
          <a:stretch>
            <a:fillRect/>
          </a:stretch>
        </p:blipFill>
        <p:spPr>
          <a:xfrm>
            <a:off x="948320" y="1010523"/>
            <a:ext cx="1192443" cy="888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ectangle 28">
            <a:extLst>
              <a:ext uri="{FF2B5EF4-FFF2-40B4-BE49-F238E27FC236}">
                <a16:creationId xmlns:a16="http://schemas.microsoft.com/office/drawing/2014/main" id="{4772A35A-1DAE-4AE2-AD0F-33C3679EB1C2}"/>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This slide of the campaign has to be built locally based on the patient portraits and images from the next slide</a:t>
            </a:r>
          </a:p>
        </p:txBody>
      </p:sp>
      <p:pic>
        <p:nvPicPr>
          <p:cNvPr id="25" name="Picture 24">
            <a:extLst>
              <a:ext uri="{FF2B5EF4-FFF2-40B4-BE49-F238E27FC236}">
                <a16:creationId xmlns:a16="http://schemas.microsoft.com/office/drawing/2014/main" id="{49FDCDD4-4D4B-41D1-A4C0-AA81DE00397B}"/>
              </a:ext>
            </a:extLst>
          </p:cNvPr>
          <p:cNvPicPr>
            <a:picLocks noChangeAspect="1"/>
          </p:cNvPicPr>
          <p:nvPr/>
        </p:nvPicPr>
        <p:blipFill>
          <a:blip r:embed="rId10"/>
          <a:stretch>
            <a:fillRect/>
          </a:stretch>
        </p:blipFill>
        <p:spPr>
          <a:xfrm>
            <a:off x="1605409" y="1676025"/>
            <a:ext cx="1285663" cy="865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240A7F-D97D-43B7-86F1-4176BFBF441D}"/>
              </a:ext>
            </a:extLst>
          </p:cNvPr>
          <p:cNvSpPr txBox="1"/>
          <p:nvPr/>
        </p:nvSpPr>
        <p:spPr>
          <a:xfrm>
            <a:off x="1000925" y="2423419"/>
            <a:ext cx="2920091" cy="369332"/>
          </a:xfrm>
          <a:prstGeom prst="rect">
            <a:avLst/>
          </a:prstGeom>
          <a:noFill/>
        </p:spPr>
        <p:txBody>
          <a:bodyPr wrap="square" rtlCol="0">
            <a:spAutoFit/>
          </a:bodyPr>
          <a:lstStyle/>
          <a:p>
            <a:pPr defTabSz="914377"/>
            <a:r>
              <a:rPr lang="en-GB">
                <a:solidFill>
                  <a:srgbClr val="000000"/>
                </a:solidFill>
                <a:highlight>
                  <a:srgbClr val="FFFF00"/>
                </a:highlight>
                <a:latin typeface="Calibri" panose="020F0502020204030204"/>
              </a:rPr>
              <a:t>Slide to be developed locally </a:t>
            </a:r>
          </a:p>
        </p:txBody>
      </p:sp>
    </p:spTree>
    <p:extLst>
      <p:ext uri="{BB962C8B-B14F-4D97-AF65-F5344CB8AC3E}">
        <p14:creationId xmlns:p14="http://schemas.microsoft.com/office/powerpoint/2010/main" val="2054521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7E9D8-5027-469F-89A6-1D1D50E4F049}"/>
              </a:ext>
            </a:extLst>
          </p:cNvPr>
          <p:cNvSpPr>
            <a:spLocks noGrp="1"/>
          </p:cNvSpPr>
          <p:nvPr>
            <p:ph type="body" sz="quarter" idx="26"/>
          </p:nvPr>
        </p:nvSpPr>
        <p:spPr>
          <a:xfrm>
            <a:off x="863600" y="6151776"/>
            <a:ext cx="7759793" cy="216765"/>
          </a:xfrm>
          <a:noFill/>
        </p:spPr>
        <p:txBody>
          <a:bodyPr/>
          <a:lstStyle/>
          <a:p>
            <a:r>
              <a:rPr lang="en-GB"/>
              <a:t>*Detailed patient profiles in the appendix</a:t>
            </a:r>
          </a:p>
        </p:txBody>
      </p:sp>
      <p:sp>
        <p:nvSpPr>
          <p:cNvPr id="5" name="Text Placeholder 4">
            <a:extLst>
              <a:ext uri="{FF2B5EF4-FFF2-40B4-BE49-F238E27FC236}">
                <a16:creationId xmlns:a16="http://schemas.microsoft.com/office/drawing/2014/main" id="{ACD51BBE-0B13-46A2-A05C-A55FBA7B3FE6}"/>
              </a:ext>
            </a:extLst>
          </p:cNvPr>
          <p:cNvSpPr>
            <a:spLocks noGrp="1"/>
          </p:cNvSpPr>
          <p:nvPr>
            <p:ph type="body" sz="quarter" idx="13"/>
          </p:nvPr>
        </p:nvSpPr>
        <p:spPr/>
        <p:txBody>
          <a:bodyPr/>
          <a:lstStyle/>
          <a:p>
            <a:endParaRPr lang="en-GB"/>
          </a:p>
        </p:txBody>
      </p:sp>
      <p:sp>
        <p:nvSpPr>
          <p:cNvPr id="8" name="Title 1">
            <a:extLst>
              <a:ext uri="{FF2B5EF4-FFF2-40B4-BE49-F238E27FC236}">
                <a16:creationId xmlns:a16="http://schemas.microsoft.com/office/drawing/2014/main" id="{1118196B-8A52-479C-984E-A91EA9DC345B}"/>
              </a:ext>
            </a:extLst>
          </p:cNvPr>
          <p:cNvSpPr txBox="1">
            <a:spLocks/>
          </p:cNvSpPr>
          <p:nvPr/>
        </p:nvSpPr>
        <p:spPr>
          <a:xfrm>
            <a:off x="714685" y="359032"/>
            <a:ext cx="10320867"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Patient portraits – short*</a:t>
            </a:r>
          </a:p>
        </p:txBody>
      </p:sp>
      <p:sp>
        <p:nvSpPr>
          <p:cNvPr id="10" name="Rectangle 9">
            <a:extLst>
              <a:ext uri="{FF2B5EF4-FFF2-40B4-BE49-F238E27FC236}">
                <a16:creationId xmlns:a16="http://schemas.microsoft.com/office/drawing/2014/main" id="{46F98B53-25A3-4232-AE78-E599F09A2125}"/>
              </a:ext>
            </a:extLst>
          </p:cNvPr>
          <p:cNvSpPr/>
          <p:nvPr/>
        </p:nvSpPr>
        <p:spPr>
          <a:xfrm>
            <a:off x="7105875" y="947416"/>
            <a:ext cx="4798259" cy="503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Review the market research results locally to understand which portraits resonated best &amp; adapt as needed. We recommend incorporating only 1 or 2 portraits within the story flow. More guidance will be provided on completion of the market research testing on the portraits. These portraits provide an opportunity to stimulate the customer to identify a patient who may be appropriate for JYSELECA aligned to where JYSELECA provides the most benefit &amp; our strategy. This also provides an opportunity to probe further on a number of levels: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Is this a patient you see commonly?</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treatment would this type of patient typically be on? Why is that? What stimulates you to review their treatment in this situation – clinical markers or patient feedback?</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your concerns for the future with this patient? What is most important to them?</a:t>
            </a:r>
            <a:endParaRPr lang="en-US" sz="1200" i="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As I share more with you about the profile of JYSELECA, I would love to hear your opinion on how JYSELECA may benefit patients like XXX and you may choose to use JYSELECA in your treatment decisions with this type of patient.</a:t>
            </a:r>
          </a:p>
        </p:txBody>
      </p:sp>
      <p:sp>
        <p:nvSpPr>
          <p:cNvPr id="3" name="Slide Number Placeholder 1">
            <a:extLst>
              <a:ext uri="{FF2B5EF4-FFF2-40B4-BE49-F238E27FC236}">
                <a16:creationId xmlns:a16="http://schemas.microsoft.com/office/drawing/2014/main" id="{A4CACF99-C071-46A0-8AEB-B7A2422CCB4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57</a:t>
            </a:fld>
            <a:endParaRPr lang="en-US" sz="933">
              <a:solidFill>
                <a:srgbClr val="A5A6A5"/>
              </a:solidFill>
              <a:latin typeface="Calibri" panose="020F0502020204030204"/>
            </a:endParaRPr>
          </a:p>
        </p:txBody>
      </p:sp>
      <p:pic>
        <p:nvPicPr>
          <p:cNvPr id="7" name="Picture 6">
            <a:extLst>
              <a:ext uri="{FF2B5EF4-FFF2-40B4-BE49-F238E27FC236}">
                <a16:creationId xmlns:a16="http://schemas.microsoft.com/office/drawing/2014/main" id="{51CFF459-8A0A-42EC-9245-1F62AD13A927}"/>
              </a:ext>
            </a:extLst>
          </p:cNvPr>
          <p:cNvPicPr>
            <a:picLocks noChangeAspect="1"/>
          </p:cNvPicPr>
          <p:nvPr/>
        </p:nvPicPr>
        <p:blipFill>
          <a:blip r:embed="rId2"/>
          <a:stretch>
            <a:fillRect/>
          </a:stretch>
        </p:blipFill>
        <p:spPr>
          <a:xfrm>
            <a:off x="2804295" y="1006666"/>
            <a:ext cx="1944951" cy="1308993"/>
          </a:xfrm>
          <a:prstGeom prst="rect">
            <a:avLst/>
          </a:prstGeom>
        </p:spPr>
      </p:pic>
      <p:pic>
        <p:nvPicPr>
          <p:cNvPr id="2" name="Picture 1">
            <a:extLst>
              <a:ext uri="{FF2B5EF4-FFF2-40B4-BE49-F238E27FC236}">
                <a16:creationId xmlns:a16="http://schemas.microsoft.com/office/drawing/2014/main" id="{519F9D1D-00F6-4BE8-8A10-AF8A16D8D439}"/>
              </a:ext>
            </a:extLst>
          </p:cNvPr>
          <p:cNvPicPr>
            <a:picLocks noChangeAspect="1"/>
          </p:cNvPicPr>
          <p:nvPr/>
        </p:nvPicPr>
        <p:blipFill>
          <a:blip r:embed="rId3"/>
          <a:stretch>
            <a:fillRect/>
          </a:stretch>
        </p:blipFill>
        <p:spPr>
          <a:xfrm>
            <a:off x="4935370" y="875685"/>
            <a:ext cx="1879497" cy="1462380"/>
          </a:xfrm>
          <a:prstGeom prst="rect">
            <a:avLst/>
          </a:prstGeom>
        </p:spPr>
      </p:pic>
      <p:pic>
        <p:nvPicPr>
          <p:cNvPr id="6" name="Picture 5">
            <a:extLst>
              <a:ext uri="{FF2B5EF4-FFF2-40B4-BE49-F238E27FC236}">
                <a16:creationId xmlns:a16="http://schemas.microsoft.com/office/drawing/2014/main" id="{E8276B34-03AC-4522-B90B-705CE3ACBB80}"/>
              </a:ext>
            </a:extLst>
          </p:cNvPr>
          <p:cNvPicPr>
            <a:picLocks noChangeAspect="1"/>
          </p:cNvPicPr>
          <p:nvPr/>
        </p:nvPicPr>
        <p:blipFill>
          <a:blip r:embed="rId4"/>
          <a:stretch>
            <a:fillRect/>
          </a:stretch>
        </p:blipFill>
        <p:spPr>
          <a:xfrm>
            <a:off x="762207" y="1006666"/>
            <a:ext cx="1803928" cy="1344169"/>
          </a:xfrm>
          <a:prstGeom prst="rect">
            <a:avLst/>
          </a:prstGeom>
        </p:spPr>
      </p:pic>
      <p:sp>
        <p:nvSpPr>
          <p:cNvPr id="9" name="TextBox 8">
            <a:extLst>
              <a:ext uri="{FF2B5EF4-FFF2-40B4-BE49-F238E27FC236}">
                <a16:creationId xmlns:a16="http://schemas.microsoft.com/office/drawing/2014/main" id="{677CF30E-2623-4CAE-8A8B-9A5043250739}"/>
              </a:ext>
            </a:extLst>
          </p:cNvPr>
          <p:cNvSpPr txBox="1"/>
          <p:nvPr/>
        </p:nvSpPr>
        <p:spPr>
          <a:xfrm>
            <a:off x="762207" y="2372189"/>
            <a:ext cx="1803928"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In pain/rapidly progressing</a:t>
            </a:r>
          </a:p>
        </p:txBody>
      </p:sp>
      <p:sp>
        <p:nvSpPr>
          <p:cNvPr id="11" name="TextBox 10">
            <a:extLst>
              <a:ext uri="{FF2B5EF4-FFF2-40B4-BE49-F238E27FC236}">
                <a16:creationId xmlns:a16="http://schemas.microsoft.com/office/drawing/2014/main" id="{7D5059E0-AFDF-40C4-B1DC-CC1941D219B2}"/>
              </a:ext>
            </a:extLst>
          </p:cNvPr>
          <p:cNvSpPr txBox="1"/>
          <p:nvPr/>
        </p:nvSpPr>
        <p:spPr>
          <a:xfrm>
            <a:off x="762207" y="2913053"/>
            <a:ext cx="1803928"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Female in 40s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No plans to have (more) children</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Increasing pain severely impacts work and home life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Expressed interest in oral treatment as compatible with active lifestyle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Concerned about day-to-day tolerability</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fast, lasting efficacy </a:t>
            </a:r>
            <a:r>
              <a:rPr lang="en-GB" sz="1067">
                <a:solidFill>
                  <a:srgbClr val="585858"/>
                </a:solidFill>
                <a:latin typeface="Arial" panose="020B0604020202020204" pitchFamily="34" charset="0"/>
                <a:cs typeface="Arial" panose="020B0604020202020204" pitchFamily="34" charset="0"/>
              </a:rPr>
              <a:t>in the</a:t>
            </a:r>
            <a:r>
              <a:rPr lang="en-GB" sz="1067">
                <a:solidFill>
                  <a:srgbClr val="4F81BD"/>
                </a:solidFill>
                <a:latin typeface="Arial" panose="020B0604020202020204" pitchFamily="34" charset="0"/>
                <a:cs typeface="Arial" panose="020B0604020202020204" pitchFamily="34" charset="0"/>
              </a:rPr>
              <a:t> </a:t>
            </a:r>
            <a:r>
              <a:rPr lang="en-GB" sz="1067" b="1">
                <a:solidFill>
                  <a:srgbClr val="4F81BD"/>
                </a:solidFill>
                <a:latin typeface="Arial" panose="020B0604020202020204" pitchFamily="34" charset="0"/>
                <a:cs typeface="Arial" panose="020B0604020202020204" pitchFamily="34" charset="0"/>
              </a:rPr>
              <a:t>simplicity of an oral</a:t>
            </a:r>
          </a:p>
        </p:txBody>
      </p:sp>
      <p:sp>
        <p:nvSpPr>
          <p:cNvPr id="16" name="TextBox 15">
            <a:extLst>
              <a:ext uri="{FF2B5EF4-FFF2-40B4-BE49-F238E27FC236}">
                <a16:creationId xmlns:a16="http://schemas.microsoft.com/office/drawing/2014/main" id="{F34A008B-8789-4E3E-9BD1-314E8CC041F4}"/>
              </a:ext>
            </a:extLst>
          </p:cNvPr>
          <p:cNvSpPr txBox="1"/>
          <p:nvPr/>
        </p:nvSpPr>
        <p:spPr>
          <a:xfrm>
            <a:off x="2758386" y="2372188"/>
            <a:ext cx="2017193"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Need for monotherapy or convenience</a:t>
            </a:r>
          </a:p>
        </p:txBody>
      </p:sp>
      <p:sp>
        <p:nvSpPr>
          <p:cNvPr id="17" name="TextBox 16">
            <a:extLst>
              <a:ext uri="{FF2B5EF4-FFF2-40B4-BE49-F238E27FC236}">
                <a16:creationId xmlns:a16="http://schemas.microsoft.com/office/drawing/2014/main" id="{253016DA-A44E-42A5-A23D-33A500088D75}"/>
              </a:ext>
            </a:extLst>
          </p:cNvPr>
          <p:cNvSpPr txBox="1"/>
          <p:nvPr/>
        </p:nvSpPr>
        <p:spPr>
          <a:xfrm>
            <a:off x="2758180" y="2913053"/>
            <a:ext cx="2017192"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Middle-aged female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Inadequate pain relief and SEs from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prefer oral treatment to better fit with busy work schedule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Wants to avoid multiple drug regimens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Finds adherence challenging due to side effects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convenience, efficacy </a:t>
            </a:r>
            <a:r>
              <a:rPr lang="en-GB" sz="1067">
                <a:solidFill>
                  <a:srgbClr val="585858"/>
                </a:solidFill>
                <a:latin typeface="Arial" panose="020B0604020202020204" pitchFamily="34" charset="0"/>
                <a:cs typeface="Arial" panose="020B0604020202020204" pitchFamily="34" charset="0"/>
              </a:rPr>
              <a:t>&amp; </a:t>
            </a:r>
            <a:r>
              <a:rPr lang="en-GB" sz="1067" b="1">
                <a:solidFill>
                  <a:srgbClr val="4F81BD"/>
                </a:solidFill>
                <a:latin typeface="Arial" panose="020B0604020202020204" pitchFamily="34" charset="0"/>
                <a:cs typeface="Arial" panose="020B0604020202020204" pitchFamily="34" charset="0"/>
              </a:rPr>
              <a:t>safety without MTX</a:t>
            </a:r>
          </a:p>
        </p:txBody>
      </p:sp>
      <p:sp>
        <p:nvSpPr>
          <p:cNvPr id="18" name="TextBox 17">
            <a:extLst>
              <a:ext uri="{FF2B5EF4-FFF2-40B4-BE49-F238E27FC236}">
                <a16:creationId xmlns:a16="http://schemas.microsoft.com/office/drawing/2014/main" id="{EBB35BCA-3106-4D8F-BC1E-37B64ABB0E2F}"/>
              </a:ext>
            </a:extLst>
          </p:cNvPr>
          <p:cNvSpPr txBox="1"/>
          <p:nvPr/>
        </p:nvSpPr>
        <p:spPr>
          <a:xfrm>
            <a:off x="4908290" y="2372188"/>
            <a:ext cx="1906577"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Essential to maintain physical function</a:t>
            </a:r>
          </a:p>
        </p:txBody>
      </p:sp>
      <p:sp>
        <p:nvSpPr>
          <p:cNvPr id="19" name="TextBox 18">
            <a:extLst>
              <a:ext uri="{FF2B5EF4-FFF2-40B4-BE49-F238E27FC236}">
                <a16:creationId xmlns:a16="http://schemas.microsoft.com/office/drawing/2014/main" id="{2C41B2D4-857B-4C95-8E2A-C14DB5FC0E6C}"/>
              </a:ext>
            </a:extLst>
          </p:cNvPr>
          <p:cNvSpPr txBox="1"/>
          <p:nvPr/>
        </p:nvSpPr>
        <p:spPr>
          <a:xfrm>
            <a:off x="4908855" y="2905669"/>
            <a:ext cx="1906012" cy="2652073"/>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Male over 50</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Poor response to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Reduced joint function would severely impact livelihood</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Hypertensive but no other comorbidities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like alternative to injections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to </a:t>
            </a:r>
            <a:r>
              <a:rPr lang="en-GB" sz="1067" b="1">
                <a:solidFill>
                  <a:srgbClr val="4F81BD"/>
                </a:solidFill>
                <a:latin typeface="Arial" panose="020B0604020202020204" pitchFamily="34" charset="0"/>
                <a:cs typeface="Arial" panose="020B0604020202020204" pitchFamily="34" charset="0"/>
              </a:rPr>
              <a:t>prevent progression</a:t>
            </a:r>
            <a:r>
              <a:rPr lang="en-GB" sz="1067">
                <a:solidFill>
                  <a:srgbClr val="585858"/>
                </a:solidFill>
                <a:latin typeface="Arial" panose="020B0604020202020204" pitchFamily="34" charset="0"/>
                <a:cs typeface="Arial" panose="020B0604020202020204" pitchFamily="34" charset="0"/>
              </a:rPr>
              <a:t> with an </a:t>
            </a:r>
            <a:r>
              <a:rPr lang="en-GB" sz="1067" b="1">
                <a:solidFill>
                  <a:srgbClr val="4F81BD"/>
                </a:solidFill>
                <a:latin typeface="Arial" panose="020B0604020202020204" pitchFamily="34" charset="0"/>
                <a:cs typeface="Arial" panose="020B0604020202020204" pitchFamily="34" charset="0"/>
              </a:rPr>
              <a:t>easy to manage </a:t>
            </a:r>
            <a:r>
              <a:rPr lang="en-GB" sz="1067">
                <a:solidFill>
                  <a:srgbClr val="585858"/>
                </a:solidFill>
                <a:latin typeface="Arial" panose="020B0604020202020204" pitchFamily="34" charset="0"/>
                <a:cs typeface="Arial" panose="020B0604020202020204" pitchFamily="34" charset="0"/>
              </a:rPr>
              <a:t>treatment</a:t>
            </a:r>
            <a:endParaRPr lang="en-GB" sz="1067" b="1">
              <a:solidFill>
                <a:srgbClr val="4F81BD"/>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161B1D8D-B8AD-4AC0-B5B7-F296EC3D486C}"/>
              </a:ext>
            </a:extLst>
          </p:cNvPr>
          <p:cNvCxnSpPr>
            <a:cxnSpLocks/>
          </p:cNvCxnSpPr>
          <p:nvPr/>
        </p:nvCxnSpPr>
        <p:spPr>
          <a:xfrm>
            <a:off x="872066" y="5274733"/>
            <a:ext cx="162560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060AA-2133-4E38-A92A-3FAEDFA428AD}"/>
              </a:ext>
            </a:extLst>
          </p:cNvPr>
          <p:cNvCxnSpPr>
            <a:cxnSpLocks/>
          </p:cNvCxnSpPr>
          <p:nvPr/>
        </p:nvCxnSpPr>
        <p:spPr>
          <a:xfrm>
            <a:off x="2855096" y="5274733"/>
            <a:ext cx="184776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B27F3B-7904-40FE-876B-7F24A898202B}"/>
              </a:ext>
            </a:extLst>
          </p:cNvPr>
          <p:cNvCxnSpPr/>
          <p:nvPr/>
        </p:nvCxnSpPr>
        <p:spPr>
          <a:xfrm>
            <a:off x="5010309" y="4885267"/>
            <a:ext cx="1702536"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C561058-A185-4E5A-9344-0BB8733B67EE}"/>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113722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414037" y="1001031"/>
            <a:ext cx="7490096" cy="40476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provides the reason to believe that JYSELECA is different to other JAKs. Different customer segments will have different levels of interest in the precise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details. Ensure that regardless of segment the message is clear that there is a high degree of selectivity &amp; that JAK 1 was chosen on purpose as a new treatment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in RA (language refinement to come following finalisation of research). JYSELECA’s JAK-1 selectivity is key to leverage as a point of difference.</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takeaway from this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What implications could it have for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role does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play in your treatment decision making process?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Would you like to receive the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video? (reason to get consent, follow-up)</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Let’s explore which patients could benefit from JYSELECA treatment </a:t>
            </a:r>
          </a:p>
        </p:txBody>
      </p:sp>
      <p:sp>
        <p:nvSpPr>
          <p:cNvPr id="7" name="Text Placeholder 6">
            <a:extLst>
              <a:ext uri="{FF2B5EF4-FFF2-40B4-BE49-F238E27FC236}">
                <a16:creationId xmlns:a16="http://schemas.microsoft.com/office/drawing/2014/main" id="{D89EFC8A-189B-4F7C-8A92-E90C9B9DD4B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100816E-3BB3-4ABC-8FA4-271CB25EDD08}"/>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7791" y="428646"/>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Mode of action – 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63599" y="3078525"/>
            <a:ext cx="3404979" cy="1970129"/>
          </a:xfrm>
          <a:prstGeom prst="rect">
            <a:avLst/>
          </a:prstGeom>
          <a:solidFill>
            <a:srgbClr val="1163BA"/>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 </a:t>
            </a:r>
          </a:p>
          <a:p>
            <a:pPr algn="ctr" defTabSz="914377"/>
            <a:br>
              <a:rPr lang="en-GB" sz="800" b="1">
                <a:solidFill>
                  <a:srgbClr val="FFFFFF"/>
                </a:solidFill>
                <a:latin typeface="Arial" panose="020B0604020202020204" pitchFamily="34" charset="0"/>
                <a:cs typeface="Arial" panose="020B0604020202020204" pitchFamily="34" charset="0"/>
              </a:rPr>
            </a:br>
            <a:r>
              <a:rPr lang="en-GB" sz="1200">
                <a:solidFill>
                  <a:srgbClr val="FFFFFF"/>
                </a:solidFill>
                <a:latin typeface="Arial" panose="020B0604020202020204" pitchFamily="34" charset="0"/>
                <a:cs typeface="Arial" panose="020B0604020202020204" pitchFamily="34" charset="0"/>
              </a:rPr>
              <a:t>Introduce JYSELECA </a:t>
            </a:r>
            <a:r>
              <a:rPr lang="en-GB" sz="1200" err="1">
                <a:solidFill>
                  <a:srgbClr val="FFFFFF"/>
                </a:solidFill>
                <a:latin typeface="Arial" panose="020B0604020202020204" pitchFamily="34" charset="0"/>
                <a:cs typeface="Arial" panose="020B0604020202020204" pitchFamily="34" charset="0"/>
              </a:rPr>
              <a:t>MoA</a:t>
            </a:r>
            <a:r>
              <a:rPr lang="en-GB" sz="1200">
                <a:solidFill>
                  <a:srgbClr val="FFFFFF"/>
                </a:solidFill>
                <a:latin typeface="Arial" panose="020B0604020202020204" pitchFamily="34" charset="0"/>
                <a:cs typeface="Arial" panose="020B0604020202020204" pitchFamily="34" charset="0"/>
              </a:rPr>
              <a:t> &amp; level of selectivity for JAK1-dependent signalling over JAK2-dependent signalling</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13" name="Picture 12" descr="A picture containing clock, drawing, room&#10;&#10;Description automatically generated">
            <a:extLst>
              <a:ext uri="{FF2B5EF4-FFF2-40B4-BE49-F238E27FC236}">
                <a16:creationId xmlns:a16="http://schemas.microsoft.com/office/drawing/2014/main" id="{51835666-6F99-4159-8A58-F5416F533E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7379" y="5198325"/>
            <a:ext cx="336000" cy="336000"/>
          </a:xfrm>
          <a:prstGeom prst="rect">
            <a:avLst/>
          </a:prstGeom>
        </p:spPr>
      </p:pic>
      <p:sp>
        <p:nvSpPr>
          <p:cNvPr id="5" name="TextBox 4">
            <a:extLst>
              <a:ext uri="{FF2B5EF4-FFF2-40B4-BE49-F238E27FC236}">
                <a16:creationId xmlns:a16="http://schemas.microsoft.com/office/drawing/2014/main" id="{C8C5038A-2790-45C2-A2A0-9126F3570717}"/>
              </a:ext>
            </a:extLst>
          </p:cNvPr>
          <p:cNvSpPr txBox="1"/>
          <p:nvPr/>
        </p:nvSpPr>
        <p:spPr>
          <a:xfrm>
            <a:off x="1210213" y="5321865"/>
            <a:ext cx="2592288" cy="369332"/>
          </a:xfrm>
          <a:prstGeom prst="rect">
            <a:avLst/>
          </a:prstGeom>
          <a:noFill/>
        </p:spPr>
        <p:txBody>
          <a:bodyPr wrap="square" rtlCol="0">
            <a:spAutoFit/>
          </a:bodyPr>
          <a:lstStyle/>
          <a:p>
            <a:pPr defTabSz="914377"/>
            <a:endParaRPr lang="en-GB">
              <a:solidFill>
                <a:srgbClr val="000000"/>
              </a:solidFill>
              <a:latin typeface="Calibri" panose="020F0502020204030204"/>
            </a:endParaRPr>
          </a:p>
        </p:txBody>
      </p:sp>
      <p:sp>
        <p:nvSpPr>
          <p:cNvPr id="15" name="TextBox 14">
            <a:extLst>
              <a:ext uri="{FF2B5EF4-FFF2-40B4-BE49-F238E27FC236}">
                <a16:creationId xmlns:a16="http://schemas.microsoft.com/office/drawing/2014/main" id="{D3F64813-3821-432F-9016-81A578BF6496}"/>
              </a:ext>
            </a:extLst>
          </p:cNvPr>
          <p:cNvSpPr txBox="1"/>
          <p:nvPr/>
        </p:nvSpPr>
        <p:spPr>
          <a:xfrm>
            <a:off x="1613179" y="5266237"/>
            <a:ext cx="5422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The video might resonate better with Mavericks &amp; Pragmatists than other segments. Mavericks especially have strong belief in selectivity leading to clinically significant differences. If possible, call out positive differences over </a:t>
            </a:r>
            <a:r>
              <a:rPr lang="en-GB" sz="1067" err="1">
                <a:solidFill>
                  <a:srgbClr val="585858"/>
                </a:solidFill>
                <a:latin typeface="Arial" panose="020B0604020202020204" pitchFamily="34" charset="0"/>
                <a:cs typeface="Arial" panose="020B0604020202020204" pitchFamily="34" charset="0"/>
              </a:rPr>
              <a:t>Rinvoq</a:t>
            </a:r>
            <a:r>
              <a:rPr lang="en-GB" sz="1067">
                <a:solidFill>
                  <a:srgbClr val="585858"/>
                </a:solidFill>
                <a:latin typeface="Arial" panose="020B0604020202020204" pitchFamily="34" charset="0"/>
                <a:cs typeface="Arial" panose="020B0604020202020204" pitchFamily="34" charset="0"/>
              </a:rPr>
              <a:t> regarding selectivity </a:t>
            </a:r>
          </a:p>
        </p:txBody>
      </p:sp>
      <p:pic>
        <p:nvPicPr>
          <p:cNvPr id="20" name="Picture 19" descr="A close up of a sign&#10;&#10;Description automatically generated">
            <a:extLst>
              <a:ext uri="{FF2B5EF4-FFF2-40B4-BE49-F238E27FC236}">
                <a16:creationId xmlns:a16="http://schemas.microsoft.com/office/drawing/2014/main" id="{66416F04-2D15-424F-8D74-43C0154E65F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75" y="5200727"/>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254F85F3-1531-4AF1-A8B1-9C08F0128C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0228" y="5196405"/>
            <a:ext cx="336000" cy="336283"/>
          </a:xfrm>
          <a:prstGeom prst="rect">
            <a:avLst/>
          </a:prstGeom>
        </p:spPr>
      </p:pic>
      <p:sp>
        <p:nvSpPr>
          <p:cNvPr id="24" name="TextBox 23">
            <a:extLst>
              <a:ext uri="{FF2B5EF4-FFF2-40B4-BE49-F238E27FC236}">
                <a16:creationId xmlns:a16="http://schemas.microsoft.com/office/drawing/2014/main" id="{F1AD4911-58CD-4213-8E2B-8B2CACC07A40}"/>
              </a:ext>
            </a:extLst>
          </p:cNvPr>
          <p:cNvSpPr txBox="1"/>
          <p:nvPr/>
        </p:nvSpPr>
        <p:spPr>
          <a:xfrm>
            <a:off x="7820834" y="5270396"/>
            <a:ext cx="408330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Introduce the MOA to ensure clarity on selectivity as a differentiator but do not go into much detail at this stage – unlikely to be their priority</a:t>
            </a:r>
          </a:p>
        </p:txBody>
      </p:sp>
      <p:sp>
        <p:nvSpPr>
          <p:cNvPr id="19" name="Rectangle 18">
            <a:extLst>
              <a:ext uri="{FF2B5EF4-FFF2-40B4-BE49-F238E27FC236}">
                <a16:creationId xmlns:a16="http://schemas.microsoft.com/office/drawing/2014/main" id="{6EC5AD08-5C20-4E89-BFDA-50C59B44523E}"/>
              </a:ext>
            </a:extLst>
          </p:cNvPr>
          <p:cNvSpPr/>
          <p:nvPr/>
        </p:nvSpPr>
        <p:spPr>
          <a:xfrm>
            <a:off x="11108447" y="1266938"/>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3" name="Picture 22" descr="A picture containing clipart&#10;&#10;Description automatically generated">
            <a:extLst>
              <a:ext uri="{FF2B5EF4-FFF2-40B4-BE49-F238E27FC236}">
                <a16:creationId xmlns:a16="http://schemas.microsoft.com/office/drawing/2014/main" id="{6644F3C4-3EDB-4612-9987-27632007E6A5}"/>
              </a:ext>
            </a:extLst>
          </p:cNvPr>
          <p:cNvPicPr>
            <a:picLocks noChangeAspect="1"/>
          </p:cNvPicPr>
          <p:nvPr/>
        </p:nvPicPr>
        <p:blipFill>
          <a:blip r:embed="rId6">
            <a:duotone>
              <a:schemeClr val="accent1">
                <a:shade val="45000"/>
                <a:satMod val="135000"/>
              </a:schemeClr>
              <a:prstClr val="white"/>
            </a:duotone>
          </a:blip>
          <a:stretch>
            <a:fillRect/>
          </a:stretch>
        </p:blipFill>
        <p:spPr>
          <a:xfrm>
            <a:off x="11094896" y="795972"/>
            <a:ext cx="498861" cy="432000"/>
          </a:xfrm>
          <a:prstGeom prst="rect">
            <a:avLst/>
          </a:prstGeom>
        </p:spPr>
      </p:pic>
      <p:pic>
        <p:nvPicPr>
          <p:cNvPr id="22" name="Picture 21" descr="A picture containing clock, room&#10;&#10;Description automatically generated">
            <a:extLst>
              <a:ext uri="{FF2B5EF4-FFF2-40B4-BE49-F238E27FC236}">
                <a16:creationId xmlns:a16="http://schemas.microsoft.com/office/drawing/2014/main" id="{AE43F4A1-529F-4B9B-AE2C-610974A00E6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5181" y="5198352"/>
            <a:ext cx="336000" cy="336000"/>
          </a:xfrm>
          <a:prstGeom prst="rect">
            <a:avLst/>
          </a:prstGeom>
        </p:spPr>
      </p:pic>
      <p:sp>
        <p:nvSpPr>
          <p:cNvPr id="4" name="Star: 5 Points 3">
            <a:extLst>
              <a:ext uri="{FF2B5EF4-FFF2-40B4-BE49-F238E27FC236}">
                <a16:creationId xmlns:a16="http://schemas.microsoft.com/office/drawing/2014/main" id="{AB93479B-6FFB-477A-A143-630B6A0E5133}"/>
              </a:ext>
            </a:extLst>
          </p:cNvPr>
          <p:cNvSpPr/>
          <p:nvPr/>
        </p:nvSpPr>
        <p:spPr>
          <a:xfrm>
            <a:off x="5782551" y="464127"/>
            <a:ext cx="437669" cy="36694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9" name="Picture 8">
            <a:extLst>
              <a:ext uri="{FF2B5EF4-FFF2-40B4-BE49-F238E27FC236}">
                <a16:creationId xmlns:a16="http://schemas.microsoft.com/office/drawing/2014/main" id="{17D0F847-5A29-4F9D-9374-002B912DF108}"/>
              </a:ext>
            </a:extLst>
          </p:cNvPr>
          <p:cNvPicPr>
            <a:picLocks noChangeAspect="1"/>
          </p:cNvPicPr>
          <p:nvPr/>
        </p:nvPicPr>
        <p:blipFill>
          <a:blip r:embed="rId8"/>
          <a:stretch>
            <a:fillRect/>
          </a:stretch>
        </p:blipFill>
        <p:spPr>
          <a:xfrm>
            <a:off x="882290" y="1016114"/>
            <a:ext cx="3377389" cy="1902596"/>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8D8D5634-F557-48D4-ACE2-4DB0B7491B46}"/>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4057471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1266" y="1017787"/>
            <a:ext cx="7612869"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Provide an overview of the JYSELECA Phase 3 trials – especially in the initial calls and if country legislation requires this. The PYE for JYSELECA (Patient Years Experience) is shown on this page so it is important that the TS can confidently explain what this means. Highlight that ACR20 is statistically significant across all target populations (try not to spend too much time here as ACR20 is not the most important efficacy outcome) </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a:solidFill>
                  <a:srgbClr val="585858"/>
                </a:solidFill>
                <a:latin typeface="Arial" panose="020B0604020202020204" pitchFamily="34" charset="0"/>
                <a:cs typeface="Arial" panose="020B0604020202020204" pitchFamily="34" charset="0"/>
              </a:rPr>
              <a:t>None recommended – focus more on responding to any queries that the customer may have and moving on to the harder to reach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like to hear your perspective on the JYSELECA data for the more difficult to achieve outcomes, such as ACR 50 &amp; 70…</a:t>
            </a:r>
            <a:endParaRPr lang="en-GB" sz="1400"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981" y="419385"/>
            <a:ext cx="10515600"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Phase 3 program</a:t>
            </a:r>
          </a:p>
        </p:txBody>
      </p:sp>
      <p:sp>
        <p:nvSpPr>
          <p:cNvPr id="11" name="Rectangle 10">
            <a:extLst>
              <a:ext uri="{FF2B5EF4-FFF2-40B4-BE49-F238E27FC236}">
                <a16:creationId xmlns:a16="http://schemas.microsoft.com/office/drawing/2014/main" id="{6721B435-6DD2-4F13-9867-DFC80054A2F2}"/>
              </a:ext>
            </a:extLst>
          </p:cNvPr>
          <p:cNvSpPr/>
          <p:nvPr/>
        </p:nvSpPr>
        <p:spPr>
          <a:xfrm>
            <a:off x="886063"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sp>
        <p:nvSpPr>
          <p:cNvPr id="17" name="Rectangle 16">
            <a:extLst>
              <a:ext uri="{FF2B5EF4-FFF2-40B4-BE49-F238E27FC236}">
                <a16:creationId xmlns:a16="http://schemas.microsoft.com/office/drawing/2014/main" id="{5FDD1434-035E-4D81-8BC3-D77E3801BA18}"/>
              </a:ext>
            </a:extLst>
          </p:cNvPr>
          <p:cNvSpPr/>
          <p:nvPr/>
        </p:nvSpPr>
        <p:spPr>
          <a:xfrm>
            <a:off x="863600" y="6252537"/>
            <a:ext cx="7759792" cy="4010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Adaptation:</a:t>
            </a:r>
            <a:endParaRPr lang="en-GB" sz="1333">
              <a:solidFill>
                <a:srgbClr val="FF0000"/>
              </a:solidFill>
              <a:latin typeface="Arial" panose="020B0604020202020204" pitchFamily="34" charset="0"/>
              <a:cs typeface="Arial" panose="020B0604020202020204" pitchFamily="34" charset="0"/>
            </a:endParaRPr>
          </a:p>
          <a:p>
            <a:pPr algn="ctr" defTabSz="914377"/>
            <a:r>
              <a:rPr lang="en-GB" sz="1333">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7942907" y="5164644"/>
            <a:ext cx="396122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Use as a foundation to highlight the weight of evidence through clinical trials conducted: A clear need to see that JYSELECA is built on a strong foundation (given the lack of personal experience) </a:t>
            </a:r>
          </a:p>
        </p:txBody>
      </p:sp>
      <p:sp>
        <p:nvSpPr>
          <p:cNvPr id="8" name="TextBox 7">
            <a:extLst>
              <a:ext uri="{FF2B5EF4-FFF2-40B4-BE49-F238E27FC236}">
                <a16:creationId xmlns:a16="http://schemas.microsoft.com/office/drawing/2014/main" id="{79E7EA07-4A93-477E-A375-C3ACEC808B3B}"/>
              </a:ext>
            </a:extLst>
          </p:cNvPr>
          <p:cNvSpPr txBox="1"/>
          <p:nvPr/>
        </p:nvSpPr>
        <p:spPr>
          <a:xfrm>
            <a:off x="1548657" y="5164645"/>
            <a:ext cx="236688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Minimal focus for these segments, move quickly to ACR50 and ACR70</a:t>
            </a:r>
          </a:p>
          <a:p>
            <a:pPr defTabSz="914377"/>
            <a:endParaRPr lang="en-GB" sz="1067">
              <a:solidFill>
                <a:srgbClr val="585858"/>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2B13565-9962-4F5C-86E3-3E70D9FE56F9}"/>
              </a:ext>
            </a:extLst>
          </p:cNvPr>
          <p:cNvSpPr txBox="1"/>
          <p:nvPr/>
        </p:nvSpPr>
        <p:spPr>
          <a:xfrm>
            <a:off x="4378441" y="5159277"/>
            <a:ext cx="291145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Demonstrating strong efficacy across multiple patient groups: can enable them to ‘solve problems’ across a wide group of patients</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3708" y="5086599"/>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65117" y="5094183"/>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94183"/>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72459" y="5094183"/>
            <a:ext cx="336000" cy="336283"/>
          </a:xfrm>
          <a:prstGeom prst="rect">
            <a:avLst/>
          </a:prstGeom>
        </p:spPr>
      </p:pic>
      <p:pic>
        <p:nvPicPr>
          <p:cNvPr id="5" name="Picture 4">
            <a:extLst>
              <a:ext uri="{FF2B5EF4-FFF2-40B4-BE49-F238E27FC236}">
                <a16:creationId xmlns:a16="http://schemas.microsoft.com/office/drawing/2014/main" id="{FCCC4E78-DDB7-4CC4-AE96-EBE8AD11C2D3}"/>
              </a:ext>
            </a:extLst>
          </p:cNvPr>
          <p:cNvPicPr>
            <a:picLocks noChangeAspect="1"/>
          </p:cNvPicPr>
          <p:nvPr/>
        </p:nvPicPr>
        <p:blipFill>
          <a:blip r:embed="rId8"/>
          <a:stretch>
            <a:fillRect/>
          </a:stretch>
        </p:blipFill>
        <p:spPr>
          <a:xfrm>
            <a:off x="886063" y="1026686"/>
            <a:ext cx="3233120" cy="1821324"/>
          </a:xfrm>
          <a:prstGeom prst="rect">
            <a:avLst/>
          </a:prstGeom>
          <a:ln w="12700">
            <a:solidFill>
              <a:schemeClr val="accent2"/>
            </a:solidFill>
          </a:ln>
        </p:spPr>
      </p:pic>
      <p:sp>
        <p:nvSpPr>
          <p:cNvPr id="9" name="Rectangle 8">
            <a:extLst>
              <a:ext uri="{FF2B5EF4-FFF2-40B4-BE49-F238E27FC236}">
                <a16:creationId xmlns:a16="http://schemas.microsoft.com/office/drawing/2014/main" id="{E63D85A2-BC59-4EFE-A7CA-68526DF2ABB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1719CE03-6AB1-413F-AA06-7615754A9A1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59</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4247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30B4E-309D-4A59-94DD-37775FE9B2C3}"/>
              </a:ext>
            </a:extLst>
          </p:cNvPr>
          <p:cNvSpPr txBox="1"/>
          <p:nvPr/>
        </p:nvSpPr>
        <p:spPr>
          <a:xfrm>
            <a:off x="-23683" y="912634"/>
            <a:ext cx="3406140" cy="461665"/>
          </a:xfrm>
          <a:prstGeom prst="rect">
            <a:avLst/>
          </a:prstGeom>
          <a:noFill/>
        </p:spPr>
        <p:txBody>
          <a:bodyPr wrap="square" rtlCol="0">
            <a:spAutoFit/>
          </a:bodyPr>
          <a:lstStyle/>
          <a:p>
            <a:pPr algn="ctr"/>
            <a:r>
              <a:rPr lang="en-GB" sz="2400" b="1">
                <a:solidFill>
                  <a:schemeClr val="accent1"/>
                </a:solidFill>
              </a:rPr>
              <a:t>Adoption Ladder</a:t>
            </a:r>
          </a:p>
        </p:txBody>
      </p:sp>
      <p:sp>
        <p:nvSpPr>
          <p:cNvPr id="6" name="TextBox 5">
            <a:extLst>
              <a:ext uri="{FF2B5EF4-FFF2-40B4-BE49-F238E27FC236}">
                <a16:creationId xmlns:a16="http://schemas.microsoft.com/office/drawing/2014/main" id="{3DBA0410-5795-45EC-893C-8C933CAC3795}"/>
              </a:ext>
            </a:extLst>
          </p:cNvPr>
          <p:cNvSpPr txBox="1"/>
          <p:nvPr/>
        </p:nvSpPr>
        <p:spPr>
          <a:xfrm>
            <a:off x="3885243" y="925297"/>
            <a:ext cx="4421514" cy="461665"/>
          </a:xfrm>
          <a:prstGeom prst="rect">
            <a:avLst/>
          </a:prstGeom>
          <a:noFill/>
        </p:spPr>
        <p:txBody>
          <a:bodyPr wrap="square" lIns="91440" tIns="45720" rIns="91440" bIns="45720" rtlCol="0" anchor="t">
            <a:spAutoFit/>
          </a:bodyPr>
          <a:lstStyle/>
          <a:p>
            <a:pPr algn="ctr"/>
            <a:r>
              <a:rPr lang="en-GB" sz="2400" b="1">
                <a:solidFill>
                  <a:schemeClr val="accent1"/>
                </a:solidFill>
              </a:rPr>
              <a:t>HCP Journey</a:t>
            </a:r>
          </a:p>
        </p:txBody>
      </p:sp>
      <p:pic>
        <p:nvPicPr>
          <p:cNvPr id="9" name="Picture 8">
            <a:extLst>
              <a:ext uri="{FF2B5EF4-FFF2-40B4-BE49-F238E27FC236}">
                <a16:creationId xmlns:a16="http://schemas.microsoft.com/office/drawing/2014/main" id="{B62A6A67-3FA7-40A1-A17F-FC2F65CCC18C}"/>
              </a:ext>
            </a:extLst>
          </p:cNvPr>
          <p:cNvPicPr>
            <a:picLocks noChangeAspect="1"/>
          </p:cNvPicPr>
          <p:nvPr/>
        </p:nvPicPr>
        <p:blipFill>
          <a:blip r:embed="rId2"/>
          <a:stretch>
            <a:fillRect/>
          </a:stretch>
        </p:blipFill>
        <p:spPr>
          <a:xfrm>
            <a:off x="612769" y="3052382"/>
            <a:ext cx="2133237" cy="1035379"/>
          </a:xfrm>
          <a:prstGeom prst="rect">
            <a:avLst/>
          </a:prstGeom>
        </p:spPr>
      </p:pic>
      <p:sp>
        <p:nvSpPr>
          <p:cNvPr id="12" name="TextBox 11">
            <a:extLst>
              <a:ext uri="{FF2B5EF4-FFF2-40B4-BE49-F238E27FC236}">
                <a16:creationId xmlns:a16="http://schemas.microsoft.com/office/drawing/2014/main" id="{0DF71DE9-3A68-4EA1-8221-5A0F172EBE5A}"/>
              </a:ext>
            </a:extLst>
          </p:cNvPr>
          <p:cNvSpPr txBox="1"/>
          <p:nvPr/>
        </p:nvSpPr>
        <p:spPr>
          <a:xfrm>
            <a:off x="77451" y="1379650"/>
            <a:ext cx="3239632" cy="923330"/>
          </a:xfrm>
          <a:prstGeom prst="rect">
            <a:avLst/>
          </a:prstGeom>
          <a:noFill/>
        </p:spPr>
        <p:txBody>
          <a:bodyPr wrap="square" lIns="91440" tIns="45720" rIns="91440" bIns="45720" rtlCol="0" anchor="t">
            <a:spAutoFit/>
          </a:bodyPr>
          <a:lstStyle/>
          <a:p>
            <a:pPr algn="ctr"/>
            <a:r>
              <a:rPr lang="en-GB" b="1">
                <a:solidFill>
                  <a:schemeClr val="bg1">
                    <a:lumMod val="50000"/>
                  </a:schemeClr>
                </a:solidFill>
              </a:rPr>
              <a:t>The HCP-focused mapping of the level of product adoption.</a:t>
            </a:r>
          </a:p>
        </p:txBody>
      </p:sp>
      <p:sp>
        <p:nvSpPr>
          <p:cNvPr id="13" name="TextBox 12">
            <a:extLst>
              <a:ext uri="{FF2B5EF4-FFF2-40B4-BE49-F238E27FC236}">
                <a16:creationId xmlns:a16="http://schemas.microsoft.com/office/drawing/2014/main" id="{6B5CFAFF-68AD-43DB-9B0B-B50E8CC84109}"/>
              </a:ext>
            </a:extLst>
          </p:cNvPr>
          <p:cNvSpPr txBox="1"/>
          <p:nvPr/>
        </p:nvSpPr>
        <p:spPr>
          <a:xfrm>
            <a:off x="3549311" y="1439730"/>
            <a:ext cx="5590900" cy="646331"/>
          </a:xfrm>
          <a:prstGeom prst="rect">
            <a:avLst/>
          </a:prstGeom>
          <a:noFill/>
        </p:spPr>
        <p:txBody>
          <a:bodyPr wrap="square" lIns="91440" tIns="45720" rIns="91440" bIns="45720" rtlCol="0" anchor="t">
            <a:spAutoFit/>
          </a:bodyPr>
          <a:lstStyle/>
          <a:p>
            <a:pPr algn="ctr"/>
            <a:r>
              <a:rPr lang="en-GB" b="1">
                <a:solidFill>
                  <a:schemeClr val="bg1">
                    <a:lumMod val="50000"/>
                  </a:schemeClr>
                </a:solidFill>
              </a:rPr>
              <a:t>The articulation of the </a:t>
            </a:r>
          </a:p>
          <a:p>
            <a:pPr algn="ctr"/>
            <a:r>
              <a:rPr lang="en-GB" b="1">
                <a:solidFill>
                  <a:schemeClr val="bg1">
                    <a:lumMod val="50000"/>
                  </a:schemeClr>
                </a:solidFill>
              </a:rPr>
              <a:t>touchpoints with a HCP.</a:t>
            </a:r>
          </a:p>
        </p:txBody>
      </p:sp>
      <p:pic>
        <p:nvPicPr>
          <p:cNvPr id="17" name="Picture 16" descr="A picture containing text, electronics, screenshot, display&#10;&#10;Description automatically generated">
            <a:extLst>
              <a:ext uri="{FF2B5EF4-FFF2-40B4-BE49-F238E27FC236}">
                <a16:creationId xmlns:a16="http://schemas.microsoft.com/office/drawing/2014/main" id="{1DB6095E-0CDC-4CC6-82DD-48FE40C95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00" y="2803956"/>
            <a:ext cx="2836061" cy="1817395"/>
          </a:xfrm>
          <a:prstGeom prst="rect">
            <a:avLst/>
          </a:prstGeom>
        </p:spPr>
      </p:pic>
      <p:sp>
        <p:nvSpPr>
          <p:cNvPr id="18" name="TextBox 17">
            <a:extLst>
              <a:ext uri="{FF2B5EF4-FFF2-40B4-BE49-F238E27FC236}">
                <a16:creationId xmlns:a16="http://schemas.microsoft.com/office/drawing/2014/main" id="{B95E1E2C-F4FA-4D0F-9286-669DAB79EE0E}"/>
              </a:ext>
            </a:extLst>
          </p:cNvPr>
          <p:cNvSpPr txBox="1"/>
          <p:nvPr/>
        </p:nvSpPr>
        <p:spPr>
          <a:xfrm>
            <a:off x="7212446" y="983897"/>
            <a:ext cx="6764989" cy="461665"/>
          </a:xfrm>
          <a:prstGeom prst="rect">
            <a:avLst/>
          </a:prstGeom>
          <a:noFill/>
        </p:spPr>
        <p:txBody>
          <a:bodyPr wrap="square" lIns="91440" tIns="45720" rIns="91440" bIns="45720" rtlCol="0" anchor="t">
            <a:spAutoFit/>
          </a:bodyPr>
          <a:lstStyle/>
          <a:p>
            <a:pPr algn="ctr"/>
            <a:r>
              <a:rPr lang="en-GB" sz="2400" b="1">
                <a:solidFill>
                  <a:schemeClr val="accent1"/>
                </a:solidFill>
              </a:rPr>
              <a:t>Execution plan</a:t>
            </a:r>
          </a:p>
        </p:txBody>
      </p:sp>
      <p:grpSp>
        <p:nvGrpSpPr>
          <p:cNvPr id="11" name="Group 10">
            <a:extLst>
              <a:ext uri="{FF2B5EF4-FFF2-40B4-BE49-F238E27FC236}">
                <a16:creationId xmlns:a16="http://schemas.microsoft.com/office/drawing/2014/main" id="{9AD7DDAC-AE22-3A4B-BA4C-6FA7D8F4C673}"/>
              </a:ext>
            </a:extLst>
          </p:cNvPr>
          <p:cNvGrpSpPr/>
          <p:nvPr/>
        </p:nvGrpSpPr>
        <p:grpSpPr>
          <a:xfrm>
            <a:off x="9287060" y="2139504"/>
            <a:ext cx="2615762" cy="2481848"/>
            <a:chOff x="8183039" y="1471438"/>
            <a:chExt cx="3375784" cy="3202961"/>
          </a:xfrm>
        </p:grpSpPr>
        <p:grpSp>
          <p:nvGrpSpPr>
            <p:cNvPr id="35" name="Group 34">
              <a:extLst>
                <a:ext uri="{FF2B5EF4-FFF2-40B4-BE49-F238E27FC236}">
                  <a16:creationId xmlns:a16="http://schemas.microsoft.com/office/drawing/2014/main" id="{FB88CEC0-8507-B44F-8650-27363BA44916}"/>
                </a:ext>
              </a:extLst>
            </p:cNvPr>
            <p:cNvGrpSpPr/>
            <p:nvPr/>
          </p:nvGrpSpPr>
          <p:grpSpPr>
            <a:xfrm>
              <a:off x="8183039" y="1471438"/>
              <a:ext cx="3375784" cy="3202961"/>
              <a:chOff x="3013075" y="342900"/>
              <a:chExt cx="6218617" cy="6172199"/>
            </a:xfrm>
          </p:grpSpPr>
          <p:sp>
            <p:nvSpPr>
              <p:cNvPr id="36" name="Google Shape;493;p22">
                <a:extLst>
                  <a:ext uri="{FF2B5EF4-FFF2-40B4-BE49-F238E27FC236}">
                    <a16:creationId xmlns:a16="http://schemas.microsoft.com/office/drawing/2014/main" id="{01A82F43-64C2-D24B-A2A6-5FA8A3470252}"/>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close/>
                    <a:moveTo>
                      <a:pt x="331" y="0"/>
                    </a:moveTo>
                    <a:lnTo>
                      <a:pt x="0" y="582"/>
                    </a:lnTo>
                    <a:lnTo>
                      <a:pt x="331" y="0"/>
                    </a:lnTo>
                    <a:lnTo>
                      <a:pt x="345" y="0"/>
                    </a:lnTo>
                    <a:lnTo>
                      <a:pt x="33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7" name="Google Shape;494;p22">
                <a:extLst>
                  <a:ext uri="{FF2B5EF4-FFF2-40B4-BE49-F238E27FC236}">
                    <a16:creationId xmlns:a16="http://schemas.microsoft.com/office/drawing/2014/main" id="{4A941B94-4D43-1747-84AA-420D5916E2C4}"/>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moveTo>
                      <a:pt x="331" y="0"/>
                    </a:moveTo>
                    <a:lnTo>
                      <a:pt x="0" y="582"/>
                    </a:lnTo>
                    <a:lnTo>
                      <a:pt x="331" y="0"/>
                    </a:lnTo>
                    <a:lnTo>
                      <a:pt x="345" y="0"/>
                    </a:lnTo>
                    <a:lnTo>
                      <a:pt x="3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8" name="Google Shape;500;p22">
                <a:extLst>
                  <a:ext uri="{FF2B5EF4-FFF2-40B4-BE49-F238E27FC236}">
                    <a16:creationId xmlns:a16="http://schemas.microsoft.com/office/drawing/2014/main" id="{987C183E-A72B-EA40-BFF7-720EAEE7247C}"/>
                  </a:ext>
                </a:extLst>
              </p:cNvPr>
              <p:cNvSpPr/>
              <p:nvPr/>
            </p:nvSpPr>
            <p:spPr>
              <a:xfrm>
                <a:off x="4910137" y="342900"/>
                <a:ext cx="3436937" cy="2527300"/>
              </a:xfrm>
              <a:custGeom>
                <a:avLst/>
                <a:gdLst/>
                <a:ahLst/>
                <a:cxnLst/>
                <a:rect l="l" t="t" r="r" b="b"/>
                <a:pathLst>
                  <a:path w="442" h="325" extrusionOk="0">
                    <a:moveTo>
                      <a:pt x="104" y="236"/>
                    </a:moveTo>
                    <a:cubicBezTo>
                      <a:pt x="442" y="126"/>
                      <a:pt x="442" y="126"/>
                      <a:pt x="442" y="126"/>
                    </a:cubicBezTo>
                    <a:cubicBezTo>
                      <a:pt x="368" y="46"/>
                      <a:pt x="263" y="0"/>
                      <a:pt x="153" y="0"/>
                    </a:cubicBezTo>
                    <a:cubicBezTo>
                      <a:pt x="100" y="0"/>
                      <a:pt x="49" y="10"/>
                      <a:pt x="0" y="31"/>
                    </a:cubicBezTo>
                    <a:cubicBezTo>
                      <a:pt x="0" y="325"/>
                      <a:pt x="0" y="325"/>
                      <a:pt x="0" y="325"/>
                    </a:cubicBezTo>
                    <a:cubicBezTo>
                      <a:pt x="5" y="315"/>
                      <a:pt x="11" y="305"/>
                      <a:pt x="18" y="296"/>
                    </a:cubicBezTo>
                    <a:cubicBezTo>
                      <a:pt x="40" y="267"/>
                      <a:pt x="70" y="246"/>
                      <a:pt x="104" y="236"/>
                    </a:cubicBezTo>
                    <a:close/>
                  </a:path>
                </a:pathLst>
              </a:custGeom>
              <a:solidFill>
                <a:schemeClr val="accent5">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9" name="Google Shape;501;p22">
                <a:extLst>
                  <a:ext uri="{FF2B5EF4-FFF2-40B4-BE49-F238E27FC236}">
                    <a16:creationId xmlns:a16="http://schemas.microsoft.com/office/drawing/2014/main" id="{3C38C403-410B-8448-ABA0-A9B10BE9D7C2}"/>
                  </a:ext>
                </a:extLst>
              </p:cNvPr>
              <p:cNvSpPr/>
              <p:nvPr/>
            </p:nvSpPr>
            <p:spPr>
              <a:xfrm>
                <a:off x="3013075" y="638175"/>
                <a:ext cx="2192337" cy="3746500"/>
              </a:xfrm>
              <a:custGeom>
                <a:avLst/>
                <a:gdLst/>
                <a:ahLst/>
                <a:cxnLst/>
                <a:rect l="l" t="t" r="r" b="b"/>
                <a:pathLst>
                  <a:path w="282" h="482" extrusionOk="0">
                    <a:moveTo>
                      <a:pt x="0" y="359"/>
                    </a:moveTo>
                    <a:cubicBezTo>
                      <a:pt x="0" y="370"/>
                      <a:pt x="1" y="380"/>
                      <a:pt x="1" y="391"/>
                    </a:cubicBezTo>
                    <a:cubicBezTo>
                      <a:pt x="282" y="482"/>
                      <a:pt x="282" y="482"/>
                      <a:pt x="282" y="482"/>
                    </a:cubicBezTo>
                    <a:cubicBezTo>
                      <a:pt x="248" y="451"/>
                      <a:pt x="228" y="407"/>
                      <a:pt x="228" y="359"/>
                    </a:cubicBezTo>
                    <a:cubicBezTo>
                      <a:pt x="228" y="0"/>
                      <a:pt x="228" y="0"/>
                      <a:pt x="228" y="0"/>
                    </a:cubicBezTo>
                    <a:cubicBezTo>
                      <a:pt x="89" y="65"/>
                      <a:pt x="0" y="205"/>
                      <a:pt x="0" y="359"/>
                    </a:cubicBezTo>
                    <a:close/>
                  </a:path>
                </a:pathLst>
              </a:custGeom>
              <a:solidFill>
                <a:schemeClr val="accent6">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0" name="Google Shape;502;p22">
                <a:extLst>
                  <a:ext uri="{FF2B5EF4-FFF2-40B4-BE49-F238E27FC236}">
                    <a16:creationId xmlns:a16="http://schemas.microsoft.com/office/drawing/2014/main" id="{7A85C03A-13B9-7140-888C-B241213C72FD}"/>
                  </a:ext>
                </a:extLst>
              </p:cNvPr>
              <p:cNvSpPr/>
              <p:nvPr/>
            </p:nvSpPr>
            <p:spPr>
              <a:xfrm>
                <a:off x="6262687" y="1423987"/>
                <a:ext cx="2924175" cy="3497262"/>
              </a:xfrm>
              <a:custGeom>
                <a:avLst/>
                <a:gdLst/>
                <a:ahLst/>
                <a:cxnLst/>
                <a:rect l="l" t="t" r="r" b="b"/>
                <a:pathLst>
                  <a:path w="376" h="450" extrusionOk="0">
                    <a:moveTo>
                      <a:pt x="280" y="0"/>
                    </a:moveTo>
                    <a:cubicBezTo>
                      <a:pt x="0" y="91"/>
                      <a:pt x="0" y="91"/>
                      <a:pt x="0" y="91"/>
                    </a:cubicBezTo>
                    <a:cubicBezTo>
                      <a:pt x="46" y="96"/>
                      <a:pt x="88" y="121"/>
                      <a:pt x="115" y="159"/>
                    </a:cubicBezTo>
                    <a:cubicBezTo>
                      <a:pt x="117" y="160"/>
                      <a:pt x="117" y="160"/>
                      <a:pt x="117" y="160"/>
                    </a:cubicBezTo>
                    <a:cubicBezTo>
                      <a:pt x="327" y="450"/>
                      <a:pt x="327" y="450"/>
                      <a:pt x="327" y="450"/>
                    </a:cubicBezTo>
                    <a:cubicBezTo>
                      <a:pt x="359" y="391"/>
                      <a:pt x="376" y="325"/>
                      <a:pt x="376" y="258"/>
                    </a:cubicBezTo>
                    <a:cubicBezTo>
                      <a:pt x="376" y="163"/>
                      <a:pt x="342" y="71"/>
                      <a:pt x="280" y="0"/>
                    </a:cubicBezTo>
                    <a:close/>
                  </a:path>
                </a:pathLst>
              </a:custGeom>
              <a:solidFill>
                <a:schemeClr val="accent1"/>
              </a:solidFill>
              <a:ln w="38100">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1" name="Google Shape;503;p22">
                <a:extLst>
                  <a:ext uri="{FF2B5EF4-FFF2-40B4-BE49-F238E27FC236}">
                    <a16:creationId xmlns:a16="http://schemas.microsoft.com/office/drawing/2014/main" id="{A8AED92A-DE9B-4748-92DC-E98D4EE5B816}"/>
                  </a:ext>
                </a:extLst>
              </p:cNvPr>
              <p:cNvSpPr/>
              <p:nvPr/>
            </p:nvSpPr>
            <p:spPr>
              <a:xfrm>
                <a:off x="3035300" y="3810000"/>
                <a:ext cx="3702050" cy="2619375"/>
              </a:xfrm>
              <a:custGeom>
                <a:avLst/>
                <a:gdLst/>
                <a:ahLst/>
                <a:cxnLst/>
                <a:rect l="l" t="t" r="r" b="b"/>
                <a:pathLst>
                  <a:path w="476" h="337" extrusionOk="0">
                    <a:moveTo>
                      <a:pt x="302" y="337"/>
                    </a:moveTo>
                    <a:cubicBezTo>
                      <a:pt x="476" y="98"/>
                      <a:pt x="476" y="98"/>
                      <a:pt x="476" y="98"/>
                    </a:cubicBezTo>
                    <a:cubicBezTo>
                      <a:pt x="451" y="112"/>
                      <a:pt x="423" y="120"/>
                      <a:pt x="394" y="120"/>
                    </a:cubicBezTo>
                    <a:cubicBezTo>
                      <a:pt x="375" y="120"/>
                      <a:pt x="356" y="117"/>
                      <a:pt x="339" y="110"/>
                    </a:cubicBezTo>
                    <a:cubicBezTo>
                      <a:pt x="0" y="0"/>
                      <a:pt x="0" y="0"/>
                      <a:pt x="0" y="0"/>
                    </a:cubicBezTo>
                    <a:cubicBezTo>
                      <a:pt x="21" y="165"/>
                      <a:pt x="140" y="299"/>
                      <a:pt x="302" y="337"/>
                    </a:cubicBezTo>
                    <a:close/>
                  </a:path>
                </a:pathLst>
              </a:custGeom>
              <a:solidFill>
                <a:schemeClr val="accent6">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2" name="Google Shape;504;p22">
                <a:extLst>
                  <a:ext uri="{FF2B5EF4-FFF2-40B4-BE49-F238E27FC236}">
                    <a16:creationId xmlns:a16="http://schemas.microsoft.com/office/drawing/2014/main" id="{6972E35D-2BA6-B344-AC83-17DC9F1378C8}"/>
                  </a:ext>
                </a:extLst>
              </p:cNvPr>
              <p:cNvSpPr/>
              <p:nvPr/>
            </p:nvSpPr>
            <p:spPr>
              <a:xfrm>
                <a:off x="5516562" y="3179762"/>
                <a:ext cx="3219450" cy="3335337"/>
              </a:xfrm>
              <a:custGeom>
                <a:avLst/>
                <a:gdLst/>
                <a:ahLst/>
                <a:cxnLst/>
                <a:rect l="l" t="t" r="r" b="b"/>
                <a:pathLst>
                  <a:path w="414" h="429" extrusionOk="0">
                    <a:moveTo>
                      <a:pt x="75" y="429"/>
                    </a:moveTo>
                    <a:cubicBezTo>
                      <a:pt x="213" y="429"/>
                      <a:pt x="342" y="356"/>
                      <a:pt x="414" y="239"/>
                    </a:cubicBezTo>
                    <a:cubicBezTo>
                      <a:pt x="241" y="0"/>
                      <a:pt x="241" y="0"/>
                      <a:pt x="241" y="0"/>
                    </a:cubicBezTo>
                    <a:cubicBezTo>
                      <a:pt x="243" y="10"/>
                      <a:pt x="244" y="21"/>
                      <a:pt x="244" y="32"/>
                    </a:cubicBezTo>
                    <a:cubicBezTo>
                      <a:pt x="244" y="68"/>
                      <a:pt x="232" y="102"/>
                      <a:pt x="211" y="131"/>
                    </a:cubicBezTo>
                    <a:cubicBezTo>
                      <a:pt x="0" y="422"/>
                      <a:pt x="0" y="422"/>
                      <a:pt x="0" y="422"/>
                    </a:cubicBezTo>
                    <a:cubicBezTo>
                      <a:pt x="25" y="426"/>
                      <a:pt x="50" y="429"/>
                      <a:pt x="75" y="429"/>
                    </a:cubicBezTo>
                    <a:close/>
                  </a:path>
                </a:pathLst>
              </a:cu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800" b="0" i="0" u="none">
                    <a:solidFill>
                      <a:schemeClr val="bg1"/>
                    </a:solidFill>
                    <a:latin typeface="Calibri"/>
                    <a:ea typeface="Calibri"/>
                    <a:cs typeface="Calibri"/>
                    <a:sym typeface="Calibri"/>
                  </a:rPr>
                  <a:t>t</a:t>
                </a:r>
                <a:endParaRPr sz="800">
                  <a:solidFill>
                    <a:schemeClr val="bg1"/>
                  </a:solidFill>
                </a:endParaRPr>
              </a:p>
            </p:txBody>
          </p:sp>
          <p:sp>
            <p:nvSpPr>
              <p:cNvPr id="43" name="Google Shape;510;p22">
                <a:extLst>
                  <a:ext uri="{FF2B5EF4-FFF2-40B4-BE49-F238E27FC236}">
                    <a16:creationId xmlns:a16="http://schemas.microsoft.com/office/drawing/2014/main" id="{4FD7B90E-D63F-3446-9BBC-3C456777F9FA}"/>
                  </a:ext>
                </a:extLst>
              </p:cNvPr>
              <p:cNvSpPr txBox="1"/>
              <p:nvPr/>
            </p:nvSpPr>
            <p:spPr>
              <a:xfrm>
                <a:off x="5091776" y="1660842"/>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i="0" u="none">
                    <a:solidFill>
                      <a:schemeClr val="bg1"/>
                    </a:solidFill>
                    <a:latin typeface="PT Sans"/>
                    <a:ea typeface="PT Sans"/>
                    <a:cs typeface="PT Sans"/>
                    <a:sym typeface="PT Sans"/>
                  </a:rPr>
                  <a:t>01</a:t>
                </a:r>
                <a:endParaRPr sz="1000">
                  <a:solidFill>
                    <a:schemeClr val="bg1"/>
                  </a:solidFill>
                </a:endParaRPr>
              </a:p>
            </p:txBody>
          </p:sp>
          <p:sp>
            <p:nvSpPr>
              <p:cNvPr id="44" name="Google Shape;511;p22">
                <a:extLst>
                  <a:ext uri="{FF2B5EF4-FFF2-40B4-BE49-F238E27FC236}">
                    <a16:creationId xmlns:a16="http://schemas.microsoft.com/office/drawing/2014/main" id="{388081CE-7578-5546-B3E8-D24C81B454C2}"/>
                  </a:ext>
                </a:extLst>
              </p:cNvPr>
              <p:cNvSpPr txBox="1"/>
              <p:nvPr/>
            </p:nvSpPr>
            <p:spPr>
              <a:xfrm>
                <a:off x="7026273" y="1948178"/>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02</a:t>
                </a:r>
                <a:endParaRPr>
                  <a:solidFill>
                    <a:schemeClr val="bg1"/>
                  </a:solidFill>
                </a:endParaRPr>
              </a:p>
            </p:txBody>
          </p:sp>
          <p:sp>
            <p:nvSpPr>
              <p:cNvPr id="45" name="Google Shape;512;p22">
                <a:extLst>
                  <a:ext uri="{FF2B5EF4-FFF2-40B4-BE49-F238E27FC236}">
                    <a16:creationId xmlns:a16="http://schemas.microsoft.com/office/drawing/2014/main" id="{462A6843-5BCF-3D4D-BACF-0C10EC80AD48}"/>
                  </a:ext>
                </a:extLst>
              </p:cNvPr>
              <p:cNvSpPr txBox="1"/>
              <p:nvPr/>
            </p:nvSpPr>
            <p:spPr>
              <a:xfrm>
                <a:off x="7392986" y="3894693"/>
                <a:ext cx="687871" cy="54554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36363"/>
                  </a:buClr>
                  <a:buSzPts val="3900"/>
                  <a:buFont typeface="PT Sans"/>
                  <a:buNone/>
                </a:pPr>
                <a:r>
                  <a:rPr lang="en-US" b="0" i="0" u="none">
                    <a:solidFill>
                      <a:schemeClr val="bg1"/>
                    </a:solidFill>
                    <a:latin typeface="PT Sans"/>
                    <a:ea typeface="PT Sans"/>
                    <a:cs typeface="PT Sans"/>
                    <a:sym typeface="PT Sans"/>
                  </a:rPr>
                  <a:t>03</a:t>
                </a:r>
                <a:endParaRPr>
                  <a:solidFill>
                    <a:schemeClr val="bg1"/>
                  </a:solidFill>
                </a:endParaRPr>
              </a:p>
            </p:txBody>
          </p:sp>
          <p:sp>
            <p:nvSpPr>
              <p:cNvPr id="46" name="Google Shape;513;p22">
                <a:extLst>
                  <a:ext uri="{FF2B5EF4-FFF2-40B4-BE49-F238E27FC236}">
                    <a16:creationId xmlns:a16="http://schemas.microsoft.com/office/drawing/2014/main" id="{C4AB92AF-326E-E443-9157-64CB2C3D1597}"/>
                  </a:ext>
                </a:extLst>
              </p:cNvPr>
              <p:cNvSpPr txBox="1"/>
              <p:nvPr/>
            </p:nvSpPr>
            <p:spPr>
              <a:xfrm>
                <a:off x="5782204" y="4789085"/>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04</a:t>
                </a:r>
                <a:endParaRPr>
                  <a:solidFill>
                    <a:schemeClr val="bg1"/>
                  </a:solidFill>
                </a:endParaRPr>
              </a:p>
            </p:txBody>
          </p:sp>
          <p:sp>
            <p:nvSpPr>
              <p:cNvPr id="47" name="Google Shape;514;p22">
                <a:extLst>
                  <a:ext uri="{FF2B5EF4-FFF2-40B4-BE49-F238E27FC236}">
                    <a16:creationId xmlns:a16="http://schemas.microsoft.com/office/drawing/2014/main" id="{4720DB01-2206-6F4C-AEA1-17F746BD6455}"/>
                  </a:ext>
                </a:extLst>
              </p:cNvPr>
              <p:cNvSpPr txBox="1"/>
              <p:nvPr/>
            </p:nvSpPr>
            <p:spPr>
              <a:xfrm>
                <a:off x="4136268" y="3424334"/>
                <a:ext cx="815976" cy="7937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05</a:t>
                </a:r>
                <a:endParaRPr>
                  <a:solidFill>
                    <a:schemeClr val="bg1"/>
                  </a:solidFill>
                </a:endParaRPr>
              </a:p>
            </p:txBody>
          </p:sp>
          <p:sp>
            <p:nvSpPr>
              <p:cNvPr id="48" name="Google Shape;516;p22">
                <a:extLst>
                  <a:ext uri="{FF2B5EF4-FFF2-40B4-BE49-F238E27FC236}">
                    <a16:creationId xmlns:a16="http://schemas.microsoft.com/office/drawing/2014/main" id="{4E1F5048-0D82-8049-9A32-2346D08B54D1}"/>
                  </a:ext>
                </a:extLst>
              </p:cNvPr>
              <p:cNvSpPr txBox="1"/>
              <p:nvPr/>
            </p:nvSpPr>
            <p:spPr>
              <a:xfrm>
                <a:off x="5152779" y="668408"/>
                <a:ext cx="1830540" cy="954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discovery</a:t>
                </a:r>
                <a:endParaRPr sz="1050" b="1">
                  <a:solidFill>
                    <a:schemeClr val="bg1"/>
                  </a:solidFill>
                </a:endParaRPr>
              </a:p>
            </p:txBody>
          </p:sp>
          <p:sp>
            <p:nvSpPr>
              <p:cNvPr id="49" name="Google Shape;517;p22">
                <a:extLst>
                  <a:ext uri="{FF2B5EF4-FFF2-40B4-BE49-F238E27FC236}">
                    <a16:creationId xmlns:a16="http://schemas.microsoft.com/office/drawing/2014/main" id="{92B93679-BFAC-A445-BBC0-DD46E0456FFA}"/>
                  </a:ext>
                </a:extLst>
              </p:cNvPr>
              <p:cNvSpPr txBox="1"/>
              <p:nvPr/>
            </p:nvSpPr>
            <p:spPr>
              <a:xfrm>
                <a:off x="7186195" y="2162175"/>
                <a:ext cx="2045497" cy="9540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Mapping</a:t>
                </a:r>
                <a:endParaRPr sz="900" b="1">
                  <a:solidFill>
                    <a:schemeClr val="bg1"/>
                  </a:solidFill>
                </a:endParaRPr>
              </a:p>
            </p:txBody>
          </p:sp>
          <p:sp>
            <p:nvSpPr>
              <p:cNvPr id="50" name="Google Shape;498;p22">
                <a:extLst>
                  <a:ext uri="{FF2B5EF4-FFF2-40B4-BE49-F238E27FC236}">
                    <a16:creationId xmlns:a16="http://schemas.microsoft.com/office/drawing/2014/main" id="{C76F73A1-B47B-764E-A70B-8BF6D5DB31AE}"/>
                  </a:ext>
                </a:extLst>
              </p:cNvPr>
              <p:cNvSpPr txBox="1"/>
              <p:nvPr/>
            </p:nvSpPr>
            <p:spPr>
              <a:xfrm>
                <a:off x="5074968" y="3020291"/>
                <a:ext cx="2099826" cy="890525"/>
              </a:xfrm>
              <a:prstGeom prst="rect">
                <a:avLst/>
              </a:prstGeom>
              <a:solidFill>
                <a:schemeClr val="bg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SzPts val="2300"/>
                  <a:buFont typeface="PT Sans"/>
                  <a:buNone/>
                </a:pPr>
                <a:r>
                  <a:rPr lang="en-US" sz="900" b="1" i="0" u="none">
                    <a:solidFill>
                      <a:srgbClr val="000000"/>
                    </a:solidFill>
                    <a:latin typeface="PT Sans"/>
                    <a:ea typeface="PT Sans"/>
                    <a:cs typeface="PT Sans"/>
                    <a:sym typeface="PT Sans"/>
                  </a:rPr>
                  <a:t>HCP Journey Capabilities </a:t>
                </a:r>
                <a:endParaRPr sz="700">
                  <a:solidFill>
                    <a:srgbClr val="000000"/>
                  </a:solidFill>
                </a:endParaRPr>
              </a:p>
            </p:txBody>
          </p:sp>
        </p:grpSp>
        <p:sp>
          <p:nvSpPr>
            <p:cNvPr id="51" name="Google Shape;517;p22">
              <a:extLst>
                <a:ext uri="{FF2B5EF4-FFF2-40B4-BE49-F238E27FC236}">
                  <a16:creationId xmlns:a16="http://schemas.microsoft.com/office/drawing/2014/main" id="{7A250661-9D51-7849-A7F1-3F8D1AD1190D}"/>
                </a:ext>
              </a:extLst>
            </p:cNvPr>
            <p:cNvSpPr txBox="1"/>
            <p:nvPr/>
          </p:nvSpPr>
          <p:spPr>
            <a:xfrm>
              <a:off x="9866721" y="3768807"/>
              <a:ext cx="1338591"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Orchestration</a:t>
              </a:r>
              <a:endParaRPr sz="900" b="1">
                <a:solidFill>
                  <a:schemeClr val="bg1"/>
                </a:solidFill>
              </a:endParaRPr>
            </a:p>
          </p:txBody>
        </p:sp>
        <p:sp>
          <p:nvSpPr>
            <p:cNvPr id="52" name="Google Shape;517;p22">
              <a:extLst>
                <a:ext uri="{FF2B5EF4-FFF2-40B4-BE49-F238E27FC236}">
                  <a16:creationId xmlns:a16="http://schemas.microsoft.com/office/drawing/2014/main" id="{771AE81D-F5B7-0142-9E2F-AC36F5CB1B69}"/>
                </a:ext>
              </a:extLst>
            </p:cNvPr>
            <p:cNvSpPr txBox="1"/>
            <p:nvPr/>
          </p:nvSpPr>
          <p:spPr>
            <a:xfrm>
              <a:off x="8542628" y="3823053"/>
              <a:ext cx="1290516"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Optimization</a:t>
              </a:r>
              <a:endParaRPr sz="900" b="1">
                <a:solidFill>
                  <a:schemeClr val="bg1"/>
                </a:solidFill>
              </a:endParaRPr>
            </a:p>
          </p:txBody>
        </p:sp>
        <p:sp>
          <p:nvSpPr>
            <p:cNvPr id="53" name="Google Shape;517;p22">
              <a:extLst>
                <a:ext uri="{FF2B5EF4-FFF2-40B4-BE49-F238E27FC236}">
                  <a16:creationId xmlns:a16="http://schemas.microsoft.com/office/drawing/2014/main" id="{98F608EF-3921-2D4C-9FB5-69D871367197}"/>
                </a:ext>
              </a:extLst>
            </p:cNvPr>
            <p:cNvSpPr txBox="1"/>
            <p:nvPr/>
          </p:nvSpPr>
          <p:spPr>
            <a:xfrm>
              <a:off x="8190866" y="2465051"/>
              <a:ext cx="1110400"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Insights</a:t>
              </a:r>
              <a:endParaRPr sz="900" b="1">
                <a:solidFill>
                  <a:schemeClr val="bg1"/>
                </a:solidFill>
              </a:endParaRPr>
            </a:p>
          </p:txBody>
        </p:sp>
        <p:pic>
          <p:nvPicPr>
            <p:cNvPr id="54" name="Graphic 53" descr="Magnifying glass with solid fill">
              <a:extLst>
                <a:ext uri="{FF2B5EF4-FFF2-40B4-BE49-F238E27FC236}">
                  <a16:creationId xmlns:a16="http://schemas.microsoft.com/office/drawing/2014/main" id="{43330E3A-D15C-F64A-BD1D-1D1A97995B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9703" y="1682413"/>
              <a:ext cx="366967" cy="363860"/>
            </a:xfrm>
            <a:prstGeom prst="rect">
              <a:avLst/>
            </a:prstGeom>
          </p:spPr>
        </p:pic>
        <p:pic>
          <p:nvPicPr>
            <p:cNvPr id="55" name="Graphic 54" descr="Route (Two Pins With A Path) with solid fill">
              <a:extLst>
                <a:ext uri="{FF2B5EF4-FFF2-40B4-BE49-F238E27FC236}">
                  <a16:creationId xmlns:a16="http://schemas.microsoft.com/office/drawing/2014/main" id="{39204698-A9EB-AE4F-A433-EA7BF4EA40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23474" y="2958033"/>
              <a:ext cx="499335" cy="495107"/>
            </a:xfrm>
            <a:prstGeom prst="rect">
              <a:avLst/>
            </a:prstGeom>
          </p:spPr>
        </p:pic>
        <p:pic>
          <p:nvPicPr>
            <p:cNvPr id="56" name="Graphic 55" descr="Cheers with solid fill">
              <a:extLst>
                <a:ext uri="{FF2B5EF4-FFF2-40B4-BE49-F238E27FC236}">
                  <a16:creationId xmlns:a16="http://schemas.microsoft.com/office/drawing/2014/main" id="{95156E14-507C-8144-8163-F78A24BCA9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36191" y="4281897"/>
              <a:ext cx="319264" cy="316561"/>
            </a:xfrm>
            <a:prstGeom prst="rect">
              <a:avLst/>
            </a:prstGeom>
          </p:spPr>
        </p:pic>
        <p:pic>
          <p:nvPicPr>
            <p:cNvPr id="57" name="Graphic 56" descr="Continuous Improvement with solid fill">
              <a:extLst>
                <a:ext uri="{FF2B5EF4-FFF2-40B4-BE49-F238E27FC236}">
                  <a16:creationId xmlns:a16="http://schemas.microsoft.com/office/drawing/2014/main" id="{2CDBC1C8-5A0D-9B43-BB12-0ABE5C3976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4555" y="3404299"/>
              <a:ext cx="440238" cy="436511"/>
            </a:xfrm>
            <a:prstGeom prst="rect">
              <a:avLst/>
            </a:prstGeom>
          </p:spPr>
        </p:pic>
        <p:pic>
          <p:nvPicPr>
            <p:cNvPr id="58" name="Graphic 57" descr="Lights On with solid fill">
              <a:extLst>
                <a:ext uri="{FF2B5EF4-FFF2-40B4-BE49-F238E27FC236}">
                  <a16:creationId xmlns:a16="http://schemas.microsoft.com/office/drawing/2014/main" id="{73855F4D-C14C-4848-90CF-42E35F760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1332" y="1894021"/>
              <a:ext cx="367909" cy="364794"/>
            </a:xfrm>
            <a:prstGeom prst="rect">
              <a:avLst/>
            </a:prstGeom>
          </p:spPr>
        </p:pic>
      </p:grpSp>
      <p:sp>
        <p:nvSpPr>
          <p:cNvPr id="14" name="Chevron 13">
            <a:extLst>
              <a:ext uri="{FF2B5EF4-FFF2-40B4-BE49-F238E27FC236}">
                <a16:creationId xmlns:a16="http://schemas.microsoft.com/office/drawing/2014/main" id="{55A65946-A50B-D343-8D24-E0046F48D1DC}"/>
              </a:ext>
            </a:extLst>
          </p:cNvPr>
          <p:cNvSpPr/>
          <p:nvPr/>
        </p:nvSpPr>
        <p:spPr bwMode="auto">
          <a:xfrm>
            <a:off x="3677809" y="2584921"/>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59" name="Chevron 58">
            <a:extLst>
              <a:ext uri="{FF2B5EF4-FFF2-40B4-BE49-F238E27FC236}">
                <a16:creationId xmlns:a16="http://schemas.microsoft.com/office/drawing/2014/main" id="{9A4B2D16-B6D1-3245-AFAC-2D001DDC2DE8}"/>
              </a:ext>
            </a:extLst>
          </p:cNvPr>
          <p:cNvSpPr/>
          <p:nvPr/>
        </p:nvSpPr>
        <p:spPr bwMode="auto">
          <a:xfrm>
            <a:off x="8115928" y="2578786"/>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60" name="TextBox 59">
            <a:extLst>
              <a:ext uri="{FF2B5EF4-FFF2-40B4-BE49-F238E27FC236}">
                <a16:creationId xmlns:a16="http://schemas.microsoft.com/office/drawing/2014/main" id="{542DB8F0-4683-E247-BEB0-CD484BC8790F}"/>
              </a:ext>
            </a:extLst>
          </p:cNvPr>
          <p:cNvSpPr txBox="1"/>
          <p:nvPr/>
        </p:nvSpPr>
        <p:spPr>
          <a:xfrm>
            <a:off x="7709209" y="1442646"/>
            <a:ext cx="5590900" cy="646331"/>
          </a:xfrm>
          <a:prstGeom prst="rect">
            <a:avLst/>
          </a:prstGeom>
          <a:noFill/>
        </p:spPr>
        <p:txBody>
          <a:bodyPr wrap="square" lIns="91440" tIns="45720" rIns="91440" bIns="45720" rtlCol="0" anchor="t">
            <a:spAutoFit/>
          </a:bodyPr>
          <a:lstStyle/>
          <a:p>
            <a:pPr algn="ctr"/>
            <a:r>
              <a:rPr lang="en-GB" b="1">
                <a:solidFill>
                  <a:schemeClr val="bg1">
                    <a:lumMod val="50000"/>
                  </a:schemeClr>
                </a:solidFill>
              </a:rPr>
              <a:t>The implementation by the </a:t>
            </a:r>
          </a:p>
          <a:p>
            <a:pPr algn="ctr"/>
            <a:r>
              <a:rPr lang="en-GB" b="1">
                <a:solidFill>
                  <a:schemeClr val="bg1">
                    <a:lumMod val="50000"/>
                  </a:schemeClr>
                </a:solidFill>
              </a:rPr>
              <a:t>country teams with HCPs</a:t>
            </a:r>
          </a:p>
        </p:txBody>
      </p:sp>
    </p:spTree>
    <p:extLst>
      <p:ext uri="{BB962C8B-B14F-4D97-AF65-F5344CB8AC3E}">
        <p14:creationId xmlns:p14="http://schemas.microsoft.com/office/powerpoint/2010/main" val="3059973575"/>
      </p:ext>
    </p:extLst>
  </p:cSld>
  <p:clrMapOvr>
    <a:masterClrMapping/>
  </p:clrMapOvr>
  <mc:AlternateContent xmlns:mc="http://schemas.openxmlformats.org/markup-compatibility/2006">
    <mc:Choice xmlns:p14="http://schemas.microsoft.com/office/powerpoint/2010/main" Requires="p14">
      <p:transition p14:dur="250">
        <p:wipe dir="d"/>
      </p:transition>
    </mc:Choice>
    <mc:Fallback>
      <p:transition>
        <p:wipe dir="d"/>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8349" y="990725"/>
            <a:ext cx="7605785" cy="386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your efficacy ‘home page’ enabling you to move to the efficacy measure that is of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most importance to the physician. ACR 70 was most differentiating in market research so, where possible, focus on this page &amp; the FINCH 1 data. There is no need to go through all of the 3 efficacy pages here as engagement levels can drop &amp; the safety element of the story is a key differentiator and deserves time and focus.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Which efficacy outcome is most important to you when choosing a new treatment for your moderate to severe RA patients?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makes you focus on that efficacy measure?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is your expectation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efficacy across these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shows the remission outcomes that can be achieved with JYSELECA. Relate back to earlier questions about the goal of treatment – if they mentioned remission then link to that comment and move to the remission data. If remission hasn’t been discussed so far, segue by asking how they view these clinical measures in the context of remission</a:t>
            </a:r>
            <a:endParaRPr lang="en-GB" sz="1200" i="1">
              <a:solidFill>
                <a:srgbClr val="585858"/>
              </a:solidFill>
              <a:latin typeface="Arial" panose="020B0604020202020204" pitchFamily="34" charset="0"/>
              <a:cs typeface="Arial" panose="020B0604020202020204" pitchFamily="34" charset="0"/>
            </a:endParaRPr>
          </a:p>
        </p:txBody>
      </p:sp>
      <p:sp>
        <p:nvSpPr>
          <p:cNvPr id="20" name="Text Placeholder 19">
            <a:extLst>
              <a:ext uri="{FF2B5EF4-FFF2-40B4-BE49-F238E27FC236}">
                <a16:creationId xmlns:a16="http://schemas.microsoft.com/office/drawing/2014/main" id="{AF95D34A-CB8C-4680-8722-710F7B0AA840}"/>
              </a:ext>
            </a:extLst>
          </p:cNvPr>
          <p:cNvSpPr>
            <a:spLocks noGrp="1"/>
          </p:cNvSpPr>
          <p:nvPr>
            <p:ph type="body" sz="quarter" idx="26"/>
          </p:nvPr>
        </p:nvSpPr>
        <p:spPr/>
        <p:txBody>
          <a:bodyPr/>
          <a:lstStyle/>
          <a:p>
            <a:endParaRPr lang="en-GB"/>
          </a:p>
        </p:txBody>
      </p:sp>
      <p:sp>
        <p:nvSpPr>
          <p:cNvPr id="14" name="Text Placeholder 13">
            <a:extLst>
              <a:ext uri="{FF2B5EF4-FFF2-40B4-BE49-F238E27FC236}">
                <a16:creationId xmlns:a16="http://schemas.microsoft.com/office/drawing/2014/main" id="{EB069691-A9B6-4721-875C-865BC21459A4}"/>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629" y="3010009"/>
            <a:ext cx="3264000" cy="183503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b="1">
              <a:solidFill>
                <a:srgbClr val="FFFFFF"/>
              </a:solidFill>
              <a:latin typeface="Arial" panose="020B0604020202020204" pitchFamily="34" charset="0"/>
              <a:cs typeface="Arial" panose="020B0604020202020204" pitchFamily="34" charset="0"/>
            </a:endParaRPr>
          </a:p>
          <a:p>
            <a:pPr algn="ctr" defTabSz="914377"/>
            <a:r>
              <a:rPr lang="en-GB" sz="800" b="1">
                <a:solidFill>
                  <a:srgbClr val="FFFFFF"/>
                </a:solidFill>
                <a:latin typeface="Arial" panose="020B0604020202020204" pitchFamily="34" charset="0"/>
                <a:cs typeface="Arial" panose="020B0604020202020204" pitchFamily="34" charset="0"/>
              </a:rPr>
              <a:t> </a:t>
            </a:r>
            <a:r>
              <a:rPr lang="en-GB" sz="1200">
                <a:solidFill>
                  <a:srgbClr val="FFFFFF"/>
                </a:solidFill>
                <a:latin typeface="Arial" panose="020B0604020202020204" pitchFamily="34" charset="0"/>
                <a:cs typeface="Arial" panose="020B0604020202020204" pitchFamily="34" charset="0"/>
              </a:rPr>
              <a:t>Show that JYSELECA provides fast and lasting efficacy across a variety of measures with demonstrable disease modification not just symptom relief </a:t>
            </a:r>
          </a:p>
          <a:p>
            <a:pPr algn="ctr" defTabSz="914377"/>
            <a:endParaRPr lang="en-GB" sz="800">
              <a:solidFill>
                <a:srgbClr val="FFFFFF"/>
              </a:solidFill>
              <a:latin typeface="Arial" panose="020B0604020202020204" pitchFamily="34" charset="0"/>
              <a:cs typeface="Arial" panose="020B0604020202020204" pitchFamily="34" charset="0"/>
            </a:endParaRPr>
          </a:p>
          <a:p>
            <a:pPr algn="ctr" defTabSz="914377"/>
            <a:endParaRPr lang="en-GB" sz="935">
              <a:solidFill>
                <a:srgbClr val="FFFFFF"/>
              </a:solidFill>
              <a:latin typeface="Calibri" panose="020F0502020204030204"/>
            </a:endParaRPr>
          </a:p>
        </p:txBody>
      </p:sp>
      <p:sp>
        <p:nvSpPr>
          <p:cNvPr id="4" name="TextBox 3">
            <a:extLst>
              <a:ext uri="{FF2B5EF4-FFF2-40B4-BE49-F238E27FC236}">
                <a16:creationId xmlns:a16="http://schemas.microsoft.com/office/drawing/2014/main" id="{84D9CC46-953D-4539-B905-A5A26D2C42EC}"/>
              </a:ext>
            </a:extLst>
          </p:cNvPr>
          <p:cNvSpPr txBox="1"/>
          <p:nvPr/>
        </p:nvSpPr>
        <p:spPr>
          <a:xfrm>
            <a:off x="1256537" y="5035034"/>
            <a:ext cx="231101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Top efficacy focus: FINCH 3 (esp. ACR50/70); Clinical remission; </a:t>
            </a:r>
          </a:p>
          <a:p>
            <a:pPr defTabSz="914377"/>
            <a:r>
              <a:rPr lang="en-GB" sz="1067">
                <a:solidFill>
                  <a:srgbClr val="A15699"/>
                </a:solidFill>
                <a:latin typeface="Arial" panose="020B0604020202020204" pitchFamily="34" charset="0"/>
                <a:cs typeface="Arial" panose="020B0604020202020204" pitchFamily="34" charset="0"/>
              </a:rPr>
              <a:t>Benefits of monotherapy in inhibition of radiographic progression </a:t>
            </a:r>
          </a:p>
        </p:txBody>
      </p:sp>
      <p:pic>
        <p:nvPicPr>
          <p:cNvPr id="5" name="Picture 4">
            <a:extLst>
              <a:ext uri="{FF2B5EF4-FFF2-40B4-BE49-F238E27FC236}">
                <a16:creationId xmlns:a16="http://schemas.microsoft.com/office/drawing/2014/main" id="{F76F382F-3937-4C83-AD7A-DF7C3CFE473E}"/>
              </a:ext>
            </a:extLst>
          </p:cNvPr>
          <p:cNvPicPr>
            <a:picLocks noChangeAspect="1"/>
          </p:cNvPicPr>
          <p:nvPr/>
        </p:nvPicPr>
        <p:blipFill>
          <a:blip r:embed="rId3">
            <a:duotone>
              <a:schemeClr val="accent1">
                <a:shade val="45000"/>
                <a:satMod val="135000"/>
              </a:schemeClr>
              <a:prstClr val="white"/>
            </a:duotone>
          </a:blip>
          <a:stretch>
            <a:fillRect/>
          </a:stretch>
        </p:blipFill>
        <p:spPr>
          <a:xfrm>
            <a:off x="11075857" y="785795"/>
            <a:ext cx="498859" cy="432000"/>
          </a:xfrm>
          <a:prstGeom prst="rect">
            <a:avLst/>
          </a:prstGeom>
        </p:spPr>
      </p:pic>
      <p:sp>
        <p:nvSpPr>
          <p:cNvPr id="6" name="Rectangle 5">
            <a:extLst>
              <a:ext uri="{FF2B5EF4-FFF2-40B4-BE49-F238E27FC236}">
                <a16:creationId xmlns:a16="http://schemas.microsoft.com/office/drawing/2014/main" id="{BA13AB6E-7684-4546-95E8-555D469281C2}"/>
              </a:ext>
            </a:extLst>
          </p:cNvPr>
          <p:cNvSpPr/>
          <p:nvPr/>
        </p:nvSpPr>
        <p:spPr>
          <a:xfrm>
            <a:off x="11085643" y="124910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extBox 22">
            <a:extLst>
              <a:ext uri="{FF2B5EF4-FFF2-40B4-BE49-F238E27FC236}">
                <a16:creationId xmlns:a16="http://schemas.microsoft.com/office/drawing/2014/main" id="{8C912982-D563-40F2-B192-176CDA64B9D6}"/>
              </a:ext>
            </a:extLst>
          </p:cNvPr>
          <p:cNvSpPr txBox="1"/>
          <p:nvPr/>
        </p:nvSpPr>
        <p:spPr>
          <a:xfrm>
            <a:off x="4017792"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More likely to be interested in discussing ACR50/70 in detail</a:t>
            </a:r>
          </a:p>
          <a:p>
            <a:pPr defTabSz="914377"/>
            <a:endParaRPr lang="en-GB" sz="1067">
              <a:solidFill>
                <a:srgbClr val="008986"/>
              </a:solidFill>
              <a:latin typeface="Arial" panose="020B0604020202020204" pitchFamily="34" charset="0"/>
              <a:cs typeface="Arial" panose="020B0604020202020204" pitchFamily="34" charset="0"/>
            </a:endParaRPr>
          </a:p>
          <a:p>
            <a:pPr defTabSz="914377"/>
            <a:endParaRPr lang="en-GB" sz="1067">
              <a:solidFill>
                <a:srgbClr val="008986"/>
              </a:solidFill>
              <a:latin typeface="Arial" panose="020B0604020202020204" pitchFamily="34" charset="0"/>
              <a:cs typeface="Arial" panose="020B0604020202020204" pitchFamily="34" charset="0"/>
            </a:endParaRPr>
          </a:p>
          <a:p>
            <a:pPr defTabSz="914377"/>
            <a:r>
              <a:rPr lang="en-GB" sz="1067">
                <a:solidFill>
                  <a:srgbClr val="008986"/>
                </a:solidFill>
                <a:latin typeface="Arial" panose="020B0604020202020204" pitchFamily="34" charset="0"/>
                <a:cs typeface="Arial" panose="020B0604020202020204" pitchFamily="34" charset="0"/>
              </a:rPr>
              <a:t> </a:t>
            </a:r>
          </a:p>
        </p:txBody>
      </p:sp>
      <p:sp>
        <p:nvSpPr>
          <p:cNvPr id="22" name="Title 1">
            <a:extLst>
              <a:ext uri="{FF2B5EF4-FFF2-40B4-BE49-F238E27FC236}">
                <a16:creationId xmlns:a16="http://schemas.microsoft.com/office/drawing/2014/main" id="{C482C669-B02F-4341-B579-23B1BDD4785C}"/>
              </a:ext>
            </a:extLst>
          </p:cNvPr>
          <p:cNvSpPr txBox="1">
            <a:spLocks/>
          </p:cNvSpPr>
          <p:nvPr/>
        </p:nvSpPr>
        <p:spPr>
          <a:xfrm>
            <a:off x="712677" y="395244"/>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measures overview </a:t>
            </a:r>
          </a:p>
        </p:txBody>
      </p:sp>
      <p:sp>
        <p:nvSpPr>
          <p:cNvPr id="7" name="Star: 5 Points 6">
            <a:extLst>
              <a:ext uri="{FF2B5EF4-FFF2-40B4-BE49-F238E27FC236}">
                <a16:creationId xmlns:a16="http://schemas.microsoft.com/office/drawing/2014/main" id="{D65334A2-29C7-46A8-9C23-1ABFB134585F}"/>
              </a:ext>
            </a:extLst>
          </p:cNvPr>
          <p:cNvSpPr/>
          <p:nvPr/>
        </p:nvSpPr>
        <p:spPr>
          <a:xfrm>
            <a:off x="5662564" y="460253"/>
            <a:ext cx="418160" cy="35333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F8CAF0EC-8EE0-43F4-9E53-41A9102E935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B530DCE0-D7AB-40D9-A894-E5F1C26991EA}"/>
              </a:ext>
            </a:extLst>
          </p:cNvPr>
          <p:cNvSpPr txBox="1"/>
          <p:nvPr/>
        </p:nvSpPr>
        <p:spPr>
          <a:xfrm>
            <a:off x="6703106"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Ensure time to reassure on safety as this is key for this segment</a:t>
            </a:r>
          </a:p>
        </p:txBody>
      </p:sp>
      <p:sp>
        <p:nvSpPr>
          <p:cNvPr id="31" name="TextBox 30">
            <a:extLst>
              <a:ext uri="{FF2B5EF4-FFF2-40B4-BE49-F238E27FC236}">
                <a16:creationId xmlns:a16="http://schemas.microsoft.com/office/drawing/2014/main" id="{39C9177E-30D6-4F6F-BC48-AEAB814D93B8}"/>
              </a:ext>
            </a:extLst>
          </p:cNvPr>
          <p:cNvSpPr txBox="1"/>
          <p:nvPr/>
        </p:nvSpPr>
        <p:spPr>
          <a:xfrm>
            <a:off x="9462687" y="5012626"/>
            <a:ext cx="2441448"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a:t>
            </a:r>
          </a:p>
        </p:txBody>
      </p:sp>
      <p:pic>
        <p:nvPicPr>
          <p:cNvPr id="2" name="Picture 1">
            <a:extLst>
              <a:ext uri="{FF2B5EF4-FFF2-40B4-BE49-F238E27FC236}">
                <a16:creationId xmlns:a16="http://schemas.microsoft.com/office/drawing/2014/main" id="{7237C161-797E-4254-9B3C-E0EC98704393}"/>
              </a:ext>
            </a:extLst>
          </p:cNvPr>
          <p:cNvPicPr>
            <a:picLocks noChangeAspect="1"/>
          </p:cNvPicPr>
          <p:nvPr/>
        </p:nvPicPr>
        <p:blipFill>
          <a:blip r:embed="rId4"/>
          <a:stretch>
            <a:fillRect/>
          </a:stretch>
        </p:blipFill>
        <p:spPr>
          <a:xfrm>
            <a:off x="872630" y="990725"/>
            <a:ext cx="3257455" cy="1835033"/>
          </a:xfrm>
          <a:prstGeom prst="rect">
            <a:avLst/>
          </a:prstGeom>
          <a:ln w="12700">
            <a:solidFill>
              <a:schemeClr val="accent2"/>
            </a:solidFill>
          </a:ln>
        </p:spPr>
      </p:pic>
      <p:pic>
        <p:nvPicPr>
          <p:cNvPr id="19" name="Picture 18" descr="A picture containing clock, room&#10;&#10;Description automatically generated">
            <a:extLst>
              <a:ext uri="{FF2B5EF4-FFF2-40B4-BE49-F238E27FC236}">
                <a16:creationId xmlns:a16="http://schemas.microsoft.com/office/drawing/2014/main" id="{91432161-6A65-495F-B32C-58BAC2ED28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06129" y="4953221"/>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67808438-B3A7-4D59-B925-BC1B32F3A29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7824" y="4952939"/>
            <a:ext cx="336000" cy="336283"/>
          </a:xfrm>
          <a:prstGeom prst="rect">
            <a:avLst/>
          </a:prstGeom>
        </p:spPr>
      </p:pic>
      <p:pic>
        <p:nvPicPr>
          <p:cNvPr id="16" name="Picture 15" descr="A close up of a sign&#10;&#10;Description automatically generated">
            <a:extLst>
              <a:ext uri="{FF2B5EF4-FFF2-40B4-BE49-F238E27FC236}">
                <a16:creationId xmlns:a16="http://schemas.microsoft.com/office/drawing/2014/main" id="{572365E1-9268-40EA-BAF5-6D0F4DD75D9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51467" y="4952939"/>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D815C527-BA1D-4EE6-92BE-05AF93EDB9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7099" y="4958628"/>
            <a:ext cx="336000" cy="336000"/>
          </a:xfrm>
          <a:prstGeom prst="rect">
            <a:avLst/>
          </a:prstGeom>
        </p:spPr>
      </p:pic>
      <p:sp>
        <p:nvSpPr>
          <p:cNvPr id="25" name="Slide Number Placeholder 1">
            <a:extLst>
              <a:ext uri="{FF2B5EF4-FFF2-40B4-BE49-F238E27FC236}">
                <a16:creationId xmlns:a16="http://schemas.microsoft.com/office/drawing/2014/main" id="{DB8ADDCE-2D9D-48CE-A146-B159620FBCC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96509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44341" y="1012803"/>
            <a:ext cx="7759793" cy="37872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Allow the HCP a moment to reflect on the data – be prepared to answer questions on trial design, try to move quickly to ACR70 as this is the page that was most interesting to HCPs in research out of the efficacy section. To avoid any confusion / suspicions about transparency ensure clear sign-posting of the comparison in combination with MTX and the significant difference relates to MTX, mono.</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perspective on these data? What is your experience with other treatments when aiming for ACR50?</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they have already tried JYSELECA – </a:t>
            </a:r>
            <a:r>
              <a:rPr lang="en-GB" sz="1200" i="1">
                <a:solidFill>
                  <a:srgbClr val="585858"/>
                </a:solidFill>
                <a:latin typeface="Arial" panose="020B0604020202020204" pitchFamily="34" charset="0"/>
                <a:cs typeface="Arial" panose="020B0604020202020204" pitchFamily="34" charset="0"/>
              </a:rPr>
              <a:t>What is your experience with JYSELECA?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 looking for in terms of efficacy from a treatment for MTX-IR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can fast and lasting efficacy have for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Show ACR70 data: Let me show you now ACR70</a:t>
            </a:r>
          </a:p>
        </p:txBody>
      </p:sp>
      <p:sp>
        <p:nvSpPr>
          <p:cNvPr id="8" name="Text Placeholder 7">
            <a:extLst>
              <a:ext uri="{FF2B5EF4-FFF2-40B4-BE49-F238E27FC236}">
                <a16:creationId xmlns:a16="http://schemas.microsoft.com/office/drawing/2014/main" id="{02DF98C2-E7C8-4CB5-B75E-69B3C1C4D3D1}"/>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D72DD22-6C32-4B71-9E78-3E856C640A13}"/>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2" y="2917514"/>
            <a:ext cx="3072341" cy="18825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800">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F5ACDEB-5A35-4FD4-892D-1D4D42E7A19E}"/>
              </a:ext>
            </a:extLst>
          </p:cNvPr>
          <p:cNvPicPr>
            <a:picLocks noChangeAspect="1"/>
          </p:cNvPicPr>
          <p:nvPr/>
        </p:nvPicPr>
        <p:blipFill>
          <a:blip r:embed="rId3">
            <a:duotone>
              <a:schemeClr val="accent1">
                <a:shade val="45000"/>
                <a:satMod val="135000"/>
              </a:schemeClr>
              <a:prstClr val="white"/>
            </a:duotone>
          </a:blip>
          <a:stretch>
            <a:fillRect/>
          </a:stretch>
        </p:blipFill>
        <p:spPr>
          <a:xfrm>
            <a:off x="11084607" y="801693"/>
            <a:ext cx="498859" cy="432000"/>
          </a:xfrm>
          <a:prstGeom prst="rect">
            <a:avLst/>
          </a:prstGeom>
        </p:spPr>
      </p:pic>
      <p:sp>
        <p:nvSpPr>
          <p:cNvPr id="4" name="Rectangle 3">
            <a:extLst>
              <a:ext uri="{FF2B5EF4-FFF2-40B4-BE49-F238E27FC236}">
                <a16:creationId xmlns:a16="http://schemas.microsoft.com/office/drawing/2014/main" id="{BAA02556-447C-4BC0-8F49-EE7D59AC5CB0}"/>
              </a:ext>
            </a:extLst>
          </p:cNvPr>
          <p:cNvSpPr/>
          <p:nvPr/>
        </p:nvSpPr>
        <p:spPr>
          <a:xfrm>
            <a:off x="11094392" y="126500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AC24465E-2E45-4934-A352-2FAD59CC2E3E}"/>
              </a:ext>
            </a:extLst>
          </p:cNvPr>
          <p:cNvSpPr txBox="1">
            <a:spLocks/>
          </p:cNvSpPr>
          <p:nvPr/>
        </p:nvSpPr>
        <p:spPr>
          <a:xfrm>
            <a:off x="714588" y="407315"/>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ACR50</a:t>
            </a:r>
          </a:p>
        </p:txBody>
      </p:sp>
      <p:sp>
        <p:nvSpPr>
          <p:cNvPr id="2" name="Rectangle 1">
            <a:extLst>
              <a:ext uri="{FF2B5EF4-FFF2-40B4-BE49-F238E27FC236}">
                <a16:creationId xmlns:a16="http://schemas.microsoft.com/office/drawing/2014/main" id="{5740B70A-FC1F-45CF-9AD6-4EF3A98E8CA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1A2E4-D167-4A06-A1E2-859B620178F7}"/>
              </a:ext>
            </a:extLst>
          </p:cNvPr>
          <p:cNvSpPr txBox="1"/>
          <p:nvPr/>
        </p:nvSpPr>
        <p:spPr>
          <a:xfrm>
            <a:off x="8923451" y="4985452"/>
            <a:ext cx="298068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An important page for all segments.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3A756EB2-667F-4589-A5A0-DC1160554669}"/>
              </a:ext>
            </a:extLst>
          </p:cNvPr>
          <p:cNvSpPr txBox="1"/>
          <p:nvPr/>
        </p:nvSpPr>
        <p:spPr>
          <a:xfrm>
            <a:off x="5419709" y="5002993"/>
            <a:ext cx="30353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An important page for all segments. Focus on efficacy through the lens of patient outcomes &amp; patient benefits. Ensure time to reassure on safety as this is key for this segment</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93E97FB-C7DC-48A0-A748-D0144AA1DA50}"/>
              </a:ext>
            </a:extLst>
          </p:cNvPr>
          <p:cNvSpPr txBox="1"/>
          <p:nvPr/>
        </p:nvSpPr>
        <p:spPr>
          <a:xfrm>
            <a:off x="1520640" y="5002993"/>
            <a:ext cx="343071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An important page for all segments. Key words: Strong, fast, sustained. 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This will be an important page for all segments but Mavericks will be most interested in ACR70</a:t>
            </a:r>
          </a:p>
        </p:txBody>
      </p:sp>
      <p:pic>
        <p:nvPicPr>
          <p:cNvPr id="20" name="Picture 19" descr="A picture containing clock, room&#10;&#10;Description automatically generated">
            <a:extLst>
              <a:ext uri="{FF2B5EF4-FFF2-40B4-BE49-F238E27FC236}">
                <a16:creationId xmlns:a16="http://schemas.microsoft.com/office/drawing/2014/main" id="{F4C52480-C8F0-4679-AF70-9CE9D9DF0B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4483" y="4923577"/>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ED090092-22E3-45E2-A80F-B587405355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53027" y="4923577"/>
            <a:ext cx="336000" cy="336283"/>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714ACA24-1161-438B-A1FF-03862921985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4900" y="4923577"/>
            <a:ext cx="336000" cy="336000"/>
          </a:xfrm>
          <a:prstGeom prst="rect">
            <a:avLst/>
          </a:prstGeom>
        </p:spPr>
      </p:pic>
      <p:pic>
        <p:nvPicPr>
          <p:cNvPr id="18" name="Picture 17" descr="A close up of a sign&#10;&#10;Description automatically generated">
            <a:extLst>
              <a:ext uri="{FF2B5EF4-FFF2-40B4-BE49-F238E27FC236}">
                <a16:creationId xmlns:a16="http://schemas.microsoft.com/office/drawing/2014/main" id="{80FC6B75-AA2B-4D15-8FA0-C53A29F60B7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13287" y="4923577"/>
            <a:ext cx="336000" cy="336000"/>
          </a:xfrm>
          <a:prstGeom prst="rect">
            <a:avLst/>
          </a:prstGeom>
        </p:spPr>
      </p:pic>
      <p:pic>
        <p:nvPicPr>
          <p:cNvPr id="14" name="Picture 13">
            <a:extLst>
              <a:ext uri="{FF2B5EF4-FFF2-40B4-BE49-F238E27FC236}">
                <a16:creationId xmlns:a16="http://schemas.microsoft.com/office/drawing/2014/main" id="{B732D3D2-E448-472C-B259-42B927DD50B4}"/>
              </a:ext>
            </a:extLst>
          </p:cNvPr>
          <p:cNvPicPr>
            <a:picLocks noChangeAspect="1"/>
          </p:cNvPicPr>
          <p:nvPr/>
        </p:nvPicPr>
        <p:blipFill>
          <a:blip r:embed="rId8"/>
          <a:stretch>
            <a:fillRect/>
          </a:stretch>
        </p:blipFill>
        <p:spPr>
          <a:xfrm>
            <a:off x="875302" y="1026645"/>
            <a:ext cx="3072341" cy="1705752"/>
          </a:xfrm>
          <a:prstGeom prst="rect">
            <a:avLst/>
          </a:prstGeom>
          <a:solidFill>
            <a:schemeClr val="accent2"/>
          </a:solidFill>
          <a:ln w="12700">
            <a:solidFill>
              <a:schemeClr val="accent2"/>
            </a:solidFill>
          </a:ln>
        </p:spPr>
      </p:pic>
      <p:sp>
        <p:nvSpPr>
          <p:cNvPr id="23" name="Slide Number Placeholder 1">
            <a:extLst>
              <a:ext uri="{FF2B5EF4-FFF2-40B4-BE49-F238E27FC236}">
                <a16:creationId xmlns:a16="http://schemas.microsoft.com/office/drawing/2014/main" id="{F859D245-1F0A-4E94-8BAD-61A66A50CAF0}"/>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703482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69541" y="990725"/>
            <a:ext cx="7534592" cy="39135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was a key differentiator in market research and of great interest. Allow the HCP some time here to consider these data</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Do you agree that ACR70 is often a harder to reach endpoint in trials?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experience with other treatments when aiming to achieve ACR70?</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does fast &amp; lasting ACR70 make from a clinical perspective (compared with ACR20 /50)? When you use a treatment that enables the patient to achieve ACR70, what difference does that make to them (compared with ACR20 / 50)? What additional activities can they do as a result?</a:t>
            </a:r>
          </a:p>
          <a:p>
            <a:pPr marL="228594" indent="-228594" defTabSz="914377">
              <a:lnSpc>
                <a:spcPct val="112000"/>
              </a:lnSpc>
              <a:buFont typeface="Arial" panose="020B0604020202020204" pitchFamily="34" charset="0"/>
              <a:buChar char="•"/>
            </a:pP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Depending on the time you have available with the customer, you may want to move directly to the remission data. However, where possible, link from this page to reassure the customer that as well as clinical outcomes achieved, JYSELECA is able to achieve disease modification, not just symptom relief.</a:t>
            </a:r>
          </a:p>
        </p:txBody>
      </p:sp>
      <p:sp>
        <p:nvSpPr>
          <p:cNvPr id="13" name="Text Placeholder 12">
            <a:extLst>
              <a:ext uri="{FF2B5EF4-FFF2-40B4-BE49-F238E27FC236}">
                <a16:creationId xmlns:a16="http://schemas.microsoft.com/office/drawing/2014/main" id="{0726D787-6CD7-4233-96C7-7264C4B38676}"/>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87695A45-4E3E-4385-8DFB-C60A178B564C}"/>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7816" y="3025519"/>
            <a:ext cx="3295299" cy="187872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Purpose of this page:</a:t>
            </a:r>
          </a:p>
          <a:p>
            <a:pPr algn="ctr" defTabSz="914377"/>
            <a:endParaRPr lang="en-GB" sz="935">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901368-23D3-4F5B-8FC6-7A812BA4D864}"/>
              </a:ext>
            </a:extLst>
          </p:cNvPr>
          <p:cNvPicPr>
            <a:picLocks noChangeAspect="1"/>
          </p:cNvPicPr>
          <p:nvPr/>
        </p:nvPicPr>
        <p:blipFill>
          <a:blip r:embed="rId3">
            <a:duotone>
              <a:schemeClr val="accent1">
                <a:shade val="45000"/>
                <a:satMod val="135000"/>
              </a:schemeClr>
              <a:prstClr val="white"/>
            </a:duotone>
          </a:blip>
          <a:stretch>
            <a:fillRect/>
          </a:stretch>
        </p:blipFill>
        <p:spPr>
          <a:xfrm>
            <a:off x="11090081" y="780685"/>
            <a:ext cx="498859" cy="432000"/>
          </a:xfrm>
          <a:prstGeom prst="rect">
            <a:avLst/>
          </a:prstGeom>
        </p:spPr>
      </p:pic>
      <p:sp>
        <p:nvSpPr>
          <p:cNvPr id="5" name="Rectangle 4">
            <a:extLst>
              <a:ext uri="{FF2B5EF4-FFF2-40B4-BE49-F238E27FC236}">
                <a16:creationId xmlns:a16="http://schemas.microsoft.com/office/drawing/2014/main" id="{A6B68EBE-780C-421A-930C-F761E5F48856}"/>
              </a:ext>
            </a:extLst>
          </p:cNvPr>
          <p:cNvSpPr/>
          <p:nvPr/>
        </p:nvSpPr>
        <p:spPr>
          <a:xfrm>
            <a:off x="11099867" y="124399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70A0C13F-85FA-45B0-BD0C-B817E5B85B3F}"/>
              </a:ext>
            </a:extLst>
          </p:cNvPr>
          <p:cNvSpPr txBox="1">
            <a:spLocks/>
          </p:cNvSpPr>
          <p:nvPr/>
        </p:nvSpPr>
        <p:spPr>
          <a:xfrm>
            <a:off x="714588" y="383173"/>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 70</a:t>
            </a:r>
          </a:p>
        </p:txBody>
      </p:sp>
      <p:sp>
        <p:nvSpPr>
          <p:cNvPr id="2" name="Rectangle 1">
            <a:extLst>
              <a:ext uri="{FF2B5EF4-FFF2-40B4-BE49-F238E27FC236}">
                <a16:creationId xmlns:a16="http://schemas.microsoft.com/office/drawing/2014/main" id="{D999EFF8-E980-4A64-B057-B9EB0CEEEAB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74B52E4-9AE3-4697-9B7D-9284D8473D9F}"/>
              </a:ext>
            </a:extLst>
          </p:cNvPr>
          <p:cNvSpPr txBox="1"/>
          <p:nvPr/>
        </p:nvSpPr>
        <p:spPr>
          <a:xfrm>
            <a:off x="8869160" y="5045805"/>
            <a:ext cx="303497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 Least likely segment to be interested in ACR70</a:t>
            </a:r>
          </a:p>
        </p:txBody>
      </p:sp>
      <p:sp>
        <p:nvSpPr>
          <p:cNvPr id="9" name="TextBox 8">
            <a:extLst>
              <a:ext uri="{FF2B5EF4-FFF2-40B4-BE49-F238E27FC236}">
                <a16:creationId xmlns:a16="http://schemas.microsoft.com/office/drawing/2014/main" id="{23461FFA-F9D2-476C-8392-57C84DE32B2C}"/>
              </a:ext>
            </a:extLst>
          </p:cNvPr>
          <p:cNvSpPr txBox="1"/>
          <p:nvPr/>
        </p:nvSpPr>
        <p:spPr>
          <a:xfrm>
            <a:off x="5238694" y="5044589"/>
            <a:ext cx="32949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They will be convinced by ACR50 so ACR70 provides further credibility but not main interest. Focus on efficacy through the lens of patient outcomes &amp; patient benefits. Ensure time to reassure on safety as this is key for this segment</a:t>
            </a:r>
          </a:p>
        </p:txBody>
      </p:sp>
      <p:pic>
        <p:nvPicPr>
          <p:cNvPr id="27" name="Picture 26" descr="A picture containing clock, drawing, room&#10;&#10;Description automatically generated">
            <a:extLst>
              <a:ext uri="{FF2B5EF4-FFF2-40B4-BE49-F238E27FC236}">
                <a16:creationId xmlns:a16="http://schemas.microsoft.com/office/drawing/2014/main" id="{188309A7-5596-4479-86BD-1CE8466D73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3059" y="4985643"/>
            <a:ext cx="336000" cy="336000"/>
          </a:xfrm>
          <a:prstGeom prst="rect">
            <a:avLst/>
          </a:prstGeom>
        </p:spPr>
      </p:pic>
      <p:sp>
        <p:nvSpPr>
          <p:cNvPr id="29" name="TextBox 28">
            <a:extLst>
              <a:ext uri="{FF2B5EF4-FFF2-40B4-BE49-F238E27FC236}">
                <a16:creationId xmlns:a16="http://schemas.microsoft.com/office/drawing/2014/main" id="{398A0A27-8B63-49C2-8ACF-410C8E97052A}"/>
              </a:ext>
            </a:extLst>
          </p:cNvPr>
          <p:cNvSpPr txBox="1"/>
          <p:nvPr/>
        </p:nvSpPr>
        <p:spPr>
          <a:xfrm>
            <a:off x="1482901" y="5050642"/>
            <a:ext cx="342662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Important page especially for Mavericks</a:t>
            </a:r>
          </a:p>
          <a:p>
            <a:pPr defTabSz="914377"/>
            <a:r>
              <a:rPr lang="en-GB" sz="1067">
                <a:solidFill>
                  <a:srgbClr val="585858"/>
                </a:solidFill>
                <a:latin typeface="Arial" panose="020B0604020202020204" pitchFamily="34" charset="0"/>
                <a:cs typeface="Arial" panose="020B0604020202020204" pitchFamily="34" charset="0"/>
              </a:rPr>
              <a:t>Key words to use: Strong, fast, sustained</a:t>
            </a:r>
          </a:p>
          <a:p>
            <a:pPr defTabSz="914377"/>
            <a:r>
              <a:rPr lang="en-GB" sz="1067">
                <a:solidFill>
                  <a:srgbClr val="585858"/>
                </a:solidFill>
                <a:latin typeface="Arial" panose="020B0604020202020204" pitchFamily="34" charset="0"/>
                <a:cs typeface="Arial" panose="020B0604020202020204" pitchFamily="34" charset="0"/>
              </a:rPr>
              <a:t>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not just on what JYSELECA offers. Ensure both segments see ACR50 &amp; ACR70 data</a:t>
            </a:r>
          </a:p>
        </p:txBody>
      </p:sp>
      <p:pic>
        <p:nvPicPr>
          <p:cNvPr id="20" name="Picture 19" descr="A picture containing clock, room&#10;&#10;Description automatically generated">
            <a:extLst>
              <a:ext uri="{FF2B5EF4-FFF2-40B4-BE49-F238E27FC236}">
                <a16:creationId xmlns:a16="http://schemas.microsoft.com/office/drawing/2014/main" id="{6F51B1DF-4469-487E-9B23-A0D63A1E57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07843" y="4985643"/>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41EC439A-AF65-4AF8-B27D-4FF566317DE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29031" y="4985643"/>
            <a:ext cx="336000" cy="336283"/>
          </a:xfrm>
          <a:prstGeom prst="rect">
            <a:avLst/>
          </a:prstGeom>
        </p:spPr>
      </p:pic>
      <p:pic>
        <p:nvPicPr>
          <p:cNvPr id="28" name="Picture 27" descr="A close up of a sign&#10;&#10;Description automatically generated">
            <a:extLst>
              <a:ext uri="{FF2B5EF4-FFF2-40B4-BE49-F238E27FC236}">
                <a16:creationId xmlns:a16="http://schemas.microsoft.com/office/drawing/2014/main" id="{AC7ACA40-0AFE-4F13-A693-59E44CE5F9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31445" y="4985643"/>
            <a:ext cx="336000" cy="336000"/>
          </a:xfrm>
          <a:prstGeom prst="rect">
            <a:avLst/>
          </a:prstGeom>
        </p:spPr>
      </p:pic>
      <p:pic>
        <p:nvPicPr>
          <p:cNvPr id="3" name="Picture 2">
            <a:extLst>
              <a:ext uri="{FF2B5EF4-FFF2-40B4-BE49-F238E27FC236}">
                <a16:creationId xmlns:a16="http://schemas.microsoft.com/office/drawing/2014/main" id="{D094EA53-E6FD-4F93-B322-D173ABDAF5EB}"/>
              </a:ext>
            </a:extLst>
          </p:cNvPr>
          <p:cNvPicPr>
            <a:picLocks noChangeAspect="1"/>
          </p:cNvPicPr>
          <p:nvPr/>
        </p:nvPicPr>
        <p:blipFill>
          <a:blip r:embed="rId8"/>
          <a:stretch>
            <a:fillRect/>
          </a:stretch>
        </p:blipFill>
        <p:spPr>
          <a:xfrm>
            <a:off x="877816" y="990724"/>
            <a:ext cx="3284989" cy="1850544"/>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9DB60ED9-5E64-44B5-BD89-8CC6E764A209}"/>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62</a:t>
            </a:fld>
            <a:endParaRPr lang="en-US">
              <a:solidFill>
                <a:srgbClr val="A5A6A5"/>
              </a:solidFill>
              <a:latin typeface="Calibri" panose="020F0502020204030204"/>
            </a:endParaRPr>
          </a:p>
        </p:txBody>
      </p:sp>
    </p:spTree>
    <p:extLst>
      <p:ext uri="{BB962C8B-B14F-4D97-AF65-F5344CB8AC3E}">
        <p14:creationId xmlns:p14="http://schemas.microsoft.com/office/powerpoint/2010/main" val="991956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43965" y="990723"/>
            <a:ext cx="7560169" cy="37851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endParaRPr lang="en-GB" sz="1200" b="1">
              <a:solidFill>
                <a:srgbClr val="1163BA"/>
              </a:solidFill>
              <a:latin typeface="Arial" panose="020B0604020202020204" pitchFamily="34" charset="0"/>
              <a:cs typeface="Arial" panose="020B0604020202020204" pitchFamily="34" charset="0"/>
            </a:endParaRPr>
          </a:p>
          <a:p>
            <a:pPr defTabSz="914377">
              <a:lnSpc>
                <a:spcPct val="112000"/>
              </a:lnSpc>
            </a:pPr>
            <a:r>
              <a:rPr lang="en-GB" sz="1200" b="1">
                <a:solidFill>
                  <a:srgbClr val="1163BA"/>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88% is a notable figure compared with adalimumab &amp; captures attention. Ask their perspective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on the data as opposed to highlighting the difference between adalimumab – ADA is standard of care and they are quite protective of it. Some customers may not be familiar with the </a:t>
            </a:r>
            <a:r>
              <a:rPr lang="en-GB" sz="1200" err="1">
                <a:solidFill>
                  <a:srgbClr val="585858"/>
                </a:solidFill>
                <a:latin typeface="Arial" panose="020B0604020202020204" pitchFamily="34" charset="0"/>
                <a:cs typeface="Arial" panose="020B0604020202020204" pitchFamily="34" charset="0"/>
              </a:rPr>
              <a:t>mTSS</a:t>
            </a:r>
            <a:r>
              <a:rPr lang="en-GB" sz="1200">
                <a:solidFill>
                  <a:srgbClr val="585858"/>
                </a:solidFill>
                <a:latin typeface="Arial" panose="020B0604020202020204" pitchFamily="34" charset="0"/>
                <a:cs typeface="Arial" panose="020B0604020202020204" pitchFamily="34" charset="0"/>
              </a:rPr>
              <a:t> graph and how that relates to 88% patient showing no radiographic progression at week 52.</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level of radiographic progression do you expect in your MTX-IR patients?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radiographic progression to your patients – is that something they would ask about when you introduce a new treatment to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earlier questions about the goal of treatment – if they mentioned remission then refer back to that comment and move to the remission outcomes that can be achieved with JYSELECA. If remission hasn’t been discussed so far, segue by asking how they view these disease modification results in the context of remission. </a:t>
            </a:r>
            <a:r>
              <a:rPr lang="en-GB" sz="1200" i="1">
                <a:solidFill>
                  <a:srgbClr val="585858"/>
                </a:solidFill>
                <a:latin typeface="Arial" panose="020B0604020202020204" pitchFamily="34" charset="0"/>
                <a:cs typeface="Arial" panose="020B0604020202020204" pitchFamily="34" charset="0"/>
              </a:rPr>
              <a:t>What expectations would you have for remission if you had been able to achieve these disease modification outcomes with a treatment?</a:t>
            </a:r>
          </a:p>
        </p:txBody>
      </p:sp>
      <p:sp>
        <p:nvSpPr>
          <p:cNvPr id="5" name="Text Placeholder 4">
            <a:extLst>
              <a:ext uri="{FF2B5EF4-FFF2-40B4-BE49-F238E27FC236}">
                <a16:creationId xmlns:a16="http://schemas.microsoft.com/office/drawing/2014/main" id="{E0A7C24A-A6A7-4920-B5DA-B66C1794E3D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4171" y="3049494"/>
            <a:ext cx="3264000" cy="17263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r>
              <a:rPr lang="en-GB" sz="12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200">
                <a:solidFill>
                  <a:srgbClr val="585858"/>
                </a:solidFill>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4E1A4B77-8203-4EA4-96DC-3E256D8C7AAF}"/>
              </a:ext>
            </a:extLst>
          </p:cNvPr>
          <p:cNvPicPr>
            <a:picLocks noChangeAspect="1"/>
          </p:cNvPicPr>
          <p:nvPr/>
        </p:nvPicPr>
        <p:blipFill>
          <a:blip r:embed="rId3">
            <a:duotone>
              <a:schemeClr val="accent1">
                <a:shade val="45000"/>
                <a:satMod val="135000"/>
              </a:schemeClr>
              <a:prstClr val="white"/>
            </a:duotone>
          </a:blip>
          <a:stretch>
            <a:fillRect/>
          </a:stretch>
        </p:blipFill>
        <p:spPr>
          <a:xfrm>
            <a:off x="11080329" y="772903"/>
            <a:ext cx="498859" cy="432000"/>
          </a:xfrm>
          <a:prstGeom prst="rect">
            <a:avLst/>
          </a:prstGeom>
        </p:spPr>
      </p:pic>
      <p:sp>
        <p:nvSpPr>
          <p:cNvPr id="22" name="Rectangle 21">
            <a:extLst>
              <a:ext uri="{FF2B5EF4-FFF2-40B4-BE49-F238E27FC236}">
                <a16:creationId xmlns:a16="http://schemas.microsoft.com/office/drawing/2014/main" id="{1EE70762-6C4F-40E9-9F4A-553B2254959C}"/>
              </a:ext>
            </a:extLst>
          </p:cNvPr>
          <p:cNvSpPr/>
          <p:nvPr/>
        </p:nvSpPr>
        <p:spPr>
          <a:xfrm>
            <a:off x="11090115" y="123621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itle 1">
            <a:extLst>
              <a:ext uri="{FF2B5EF4-FFF2-40B4-BE49-F238E27FC236}">
                <a16:creationId xmlns:a16="http://schemas.microsoft.com/office/drawing/2014/main" id="{95B94442-5E26-4661-8748-CE48FB508737}"/>
              </a:ext>
            </a:extLst>
          </p:cNvPr>
          <p:cNvSpPr txBox="1">
            <a:spLocks/>
          </p:cNvSpPr>
          <p:nvPr/>
        </p:nvSpPr>
        <p:spPr>
          <a:xfrm>
            <a:off x="715847" y="443527"/>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Radiographic Progression</a:t>
            </a:r>
          </a:p>
        </p:txBody>
      </p:sp>
      <p:sp>
        <p:nvSpPr>
          <p:cNvPr id="2" name="Rectangle 1">
            <a:extLst>
              <a:ext uri="{FF2B5EF4-FFF2-40B4-BE49-F238E27FC236}">
                <a16:creationId xmlns:a16="http://schemas.microsoft.com/office/drawing/2014/main" id="{FEBAD430-FE73-4FA1-9D9C-887E1987333A}"/>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b="1">
              <a:solidFill>
                <a:srgbClr val="585858"/>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1CC26B76-CC69-4814-A21E-C86D04F9F7EC}"/>
              </a:ext>
            </a:extLst>
          </p:cNvPr>
          <p:cNvSpPr txBox="1"/>
          <p:nvPr/>
        </p:nvSpPr>
        <p:spPr>
          <a:xfrm>
            <a:off x="1092343" y="4947883"/>
            <a:ext cx="2550221"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benefits of monotherapy in inhibition of radiographic progression. Likely to be aware that progression is low with most treatments but still important to make them aware of JYSELECA data </a:t>
            </a:r>
            <a:endParaRPr lang="en-GB" sz="1067">
              <a:solidFill>
                <a:srgbClr val="585858"/>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FD2DB07-7226-4604-8BD1-01D0AD4166C8}"/>
              </a:ext>
            </a:extLst>
          </p:cNvPr>
          <p:cNvSpPr txBox="1"/>
          <p:nvPr/>
        </p:nvSpPr>
        <p:spPr>
          <a:xfrm>
            <a:off x="9387922" y="4935699"/>
            <a:ext cx="251621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Least likely segment to focus on this page.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81ADF395-9163-4F1B-A862-543161A12DF4}"/>
              </a:ext>
            </a:extLst>
          </p:cNvPr>
          <p:cNvSpPr txBox="1"/>
          <p:nvPr/>
        </p:nvSpPr>
        <p:spPr>
          <a:xfrm>
            <a:off x="6726333" y="4942639"/>
            <a:ext cx="230743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Consider their concerns around progression to disability &amp; patient longer term goals</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4F71F90-202D-4E7D-8AE0-1599AFEF777D}"/>
              </a:ext>
            </a:extLst>
          </p:cNvPr>
          <p:cNvSpPr txBox="1"/>
          <p:nvPr/>
        </p:nvSpPr>
        <p:spPr>
          <a:xfrm>
            <a:off x="4016636" y="4940646"/>
            <a:ext cx="2405139"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Perceive radiographic progression inhibition as strong rationale for earlier use to prevent structural damage - present after ACR70 data to maintain interest</a:t>
            </a:r>
          </a:p>
          <a:p>
            <a:pPr defTabSz="914377"/>
            <a:endParaRPr lang="en-GB" sz="1067">
              <a:solidFill>
                <a:srgbClr val="008986"/>
              </a:solidFill>
              <a:latin typeface="Arial" panose="020B0604020202020204" pitchFamily="34" charset="0"/>
              <a:cs typeface="Arial" panose="020B0604020202020204" pitchFamily="34" charset="0"/>
            </a:endParaRPr>
          </a:p>
        </p:txBody>
      </p:sp>
      <p:pic>
        <p:nvPicPr>
          <p:cNvPr id="21" name="Picture 20" descr="A picture containing clock, room&#10;&#10;Description automatically generated">
            <a:extLst>
              <a:ext uri="{FF2B5EF4-FFF2-40B4-BE49-F238E27FC236}">
                <a16:creationId xmlns:a16="http://schemas.microsoft.com/office/drawing/2014/main" id="{2FD7A526-4214-4779-B2C7-62229F2ED8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66623" y="4878455"/>
            <a:ext cx="336000" cy="336000"/>
          </a:xfrm>
          <a:prstGeom prst="rect">
            <a:avLst/>
          </a:prstGeom>
        </p:spPr>
      </p:pic>
      <p:pic>
        <p:nvPicPr>
          <p:cNvPr id="20" name="Picture 19" descr="A picture containing drawing, sign&#10;&#10;Description automatically generated">
            <a:extLst>
              <a:ext uri="{FF2B5EF4-FFF2-40B4-BE49-F238E27FC236}">
                <a16:creationId xmlns:a16="http://schemas.microsoft.com/office/drawing/2014/main" id="{171C48A9-35CF-4A3F-AC16-16FD788989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91904" y="4878172"/>
            <a:ext cx="336000" cy="336283"/>
          </a:xfrm>
          <a:prstGeom prst="rect">
            <a:avLst/>
          </a:prstGeom>
        </p:spPr>
      </p:pic>
      <p:pic>
        <p:nvPicPr>
          <p:cNvPr id="19" name="Picture 18" descr="A close up of a sign&#10;&#10;Description automatically generated">
            <a:extLst>
              <a:ext uri="{FF2B5EF4-FFF2-40B4-BE49-F238E27FC236}">
                <a16:creationId xmlns:a16="http://schemas.microsoft.com/office/drawing/2014/main" id="{8DE343F8-FE11-45FD-929E-47DBD3E076E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75421" y="4878172"/>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258BD9A1-818A-4081-8529-927631DE5DD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4427" y="4878172"/>
            <a:ext cx="336000" cy="336000"/>
          </a:xfrm>
          <a:prstGeom prst="rect">
            <a:avLst/>
          </a:prstGeom>
        </p:spPr>
      </p:pic>
      <p:pic>
        <p:nvPicPr>
          <p:cNvPr id="3" name="Picture 2">
            <a:extLst>
              <a:ext uri="{FF2B5EF4-FFF2-40B4-BE49-F238E27FC236}">
                <a16:creationId xmlns:a16="http://schemas.microsoft.com/office/drawing/2014/main" id="{43447D99-4D19-47C4-8EBD-DE71D9DFF280}"/>
              </a:ext>
            </a:extLst>
          </p:cNvPr>
          <p:cNvPicPr>
            <a:picLocks noChangeAspect="1"/>
          </p:cNvPicPr>
          <p:nvPr/>
        </p:nvPicPr>
        <p:blipFill>
          <a:blip r:embed="rId8"/>
          <a:stretch>
            <a:fillRect/>
          </a:stretch>
        </p:blipFill>
        <p:spPr>
          <a:xfrm>
            <a:off x="874171" y="990723"/>
            <a:ext cx="3263999" cy="183871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DB7FAB11-9A88-40F1-8112-A28FCF75A94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63</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53775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89120" y="1001033"/>
            <a:ext cx="7515013" cy="39531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Many physicians will be more familiar with DAS28-CRP but remission means different things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different people so make sure you are clear what it means to your customer and how they measure it</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know when your patients have achieved remission, how do you measure it? </a:t>
            </a:r>
            <a:r>
              <a:rPr lang="en-GB" sz="1200">
                <a:solidFill>
                  <a:srgbClr val="585858"/>
                </a:solidFill>
                <a:latin typeface="Arial" panose="020B0604020202020204" pitchFamily="34" charset="0"/>
                <a:cs typeface="Arial" panose="020B0604020202020204" pitchFamily="34" charset="0"/>
              </a:rPr>
              <a:t>(make sure they are confident that whatever measure they use, JYSELECA achieves it –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proportion of patients do you expect to achieve remission by the end of a year of treatment?</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does remission mean to you?</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remission to your patient – do you share their scores, what would you tell them?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they respond when you are able to tell them that they are in remission?</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does remission impact your patient’s life? </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8" name="Text Placeholder 7">
            <a:extLst>
              <a:ext uri="{FF2B5EF4-FFF2-40B4-BE49-F238E27FC236}">
                <a16:creationId xmlns:a16="http://schemas.microsoft.com/office/drawing/2014/main" id="{6B8B10F3-B72D-4CE2-A2D0-1D726D1FA32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BB8BFC48-DA91-4EB3-AB66-89AEDB36A28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1" y="3125891"/>
            <a:ext cx="3264000" cy="18282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 Demonstrable clinical remission irrespective of how it is measured &amp;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endParaRPr lang="en-GB" sz="1200">
              <a:solidFill>
                <a:srgbClr val="585858"/>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74DF28-AFA7-45ED-A509-E6BF289D5679}"/>
              </a:ext>
            </a:extLst>
          </p:cNvPr>
          <p:cNvSpPr txBox="1"/>
          <p:nvPr/>
        </p:nvSpPr>
        <p:spPr>
          <a:xfrm>
            <a:off x="1244955" y="5180282"/>
            <a:ext cx="23592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More likely to talk about the different measures of remission – emphasise breadth of measurements</a:t>
            </a:r>
          </a:p>
        </p:txBody>
      </p:sp>
      <p:sp>
        <p:nvSpPr>
          <p:cNvPr id="24" name="TextBox 23">
            <a:extLst>
              <a:ext uri="{FF2B5EF4-FFF2-40B4-BE49-F238E27FC236}">
                <a16:creationId xmlns:a16="http://schemas.microsoft.com/office/drawing/2014/main" id="{589CE3CE-4109-472A-A9FC-6288E60233D1}"/>
              </a:ext>
            </a:extLst>
          </p:cNvPr>
          <p:cNvSpPr txBox="1"/>
          <p:nvPr/>
        </p:nvSpPr>
        <p:spPr>
          <a:xfrm>
            <a:off x="9544904"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More likely to be interested in improvements in pain and physical functioning </a:t>
            </a:r>
          </a:p>
          <a:p>
            <a:pPr defTabSz="914377"/>
            <a:endParaRPr lang="en-GB" sz="1067">
              <a:solidFill>
                <a:srgbClr val="0073BE"/>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D919B39-4542-4B4D-AC84-D403CAB1D398}"/>
              </a:ext>
            </a:extLst>
          </p:cNvPr>
          <p:cNvSpPr txBox="1"/>
          <p:nvPr/>
        </p:nvSpPr>
        <p:spPr>
          <a:xfrm>
            <a:off x="6794840"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More likely to be interested in talking about the patient benefits from remission </a:t>
            </a:r>
          </a:p>
          <a:p>
            <a:pPr defTabSz="914377"/>
            <a:endParaRPr lang="en-GB" sz="1067">
              <a:solidFill>
                <a:srgbClr val="7B8C46"/>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263F2DD5-3A47-43DE-972C-63FC50FD3E0A}"/>
              </a:ext>
            </a:extLst>
          </p:cNvPr>
          <p:cNvPicPr>
            <a:picLocks noChangeAspect="1"/>
          </p:cNvPicPr>
          <p:nvPr/>
        </p:nvPicPr>
        <p:blipFill>
          <a:blip r:embed="rId3">
            <a:duotone>
              <a:schemeClr val="accent1">
                <a:shade val="45000"/>
                <a:satMod val="135000"/>
              </a:schemeClr>
              <a:prstClr val="white"/>
            </a:duotone>
          </a:blip>
          <a:stretch>
            <a:fillRect/>
          </a:stretch>
        </p:blipFill>
        <p:spPr>
          <a:xfrm>
            <a:off x="11082440" y="774116"/>
            <a:ext cx="498859" cy="432000"/>
          </a:xfrm>
          <a:prstGeom prst="rect">
            <a:avLst/>
          </a:prstGeom>
        </p:spPr>
      </p:pic>
      <p:sp>
        <p:nvSpPr>
          <p:cNvPr id="25" name="Rectangle 24">
            <a:extLst>
              <a:ext uri="{FF2B5EF4-FFF2-40B4-BE49-F238E27FC236}">
                <a16:creationId xmlns:a16="http://schemas.microsoft.com/office/drawing/2014/main" id="{B683A82E-A263-4E61-8BBA-DF85C5426EB0}"/>
              </a:ext>
            </a:extLst>
          </p:cNvPr>
          <p:cNvSpPr/>
          <p:nvPr/>
        </p:nvSpPr>
        <p:spPr>
          <a:xfrm>
            <a:off x="11092225" y="123742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7" name="Title 1">
            <a:extLst>
              <a:ext uri="{FF2B5EF4-FFF2-40B4-BE49-F238E27FC236}">
                <a16:creationId xmlns:a16="http://schemas.microsoft.com/office/drawing/2014/main" id="{D536520E-C163-499F-848A-6C99BD73727F}"/>
              </a:ext>
            </a:extLst>
          </p:cNvPr>
          <p:cNvSpPr txBox="1">
            <a:spLocks/>
          </p:cNvSpPr>
          <p:nvPr/>
        </p:nvSpPr>
        <p:spPr>
          <a:xfrm>
            <a:off x="714588" y="467668"/>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Remission</a:t>
            </a:r>
          </a:p>
        </p:txBody>
      </p:sp>
      <p:sp>
        <p:nvSpPr>
          <p:cNvPr id="2" name="Rectangle 1">
            <a:extLst>
              <a:ext uri="{FF2B5EF4-FFF2-40B4-BE49-F238E27FC236}">
                <a16:creationId xmlns:a16="http://schemas.microsoft.com/office/drawing/2014/main" id="{54B64A16-4650-4839-96F3-FA2A34782A9E}"/>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7F3BE9B5-7928-462B-814D-9DBA88BD269C}"/>
              </a:ext>
            </a:extLst>
          </p:cNvPr>
          <p:cNvSpPr txBox="1"/>
          <p:nvPr/>
        </p:nvSpPr>
        <p:spPr>
          <a:xfrm>
            <a:off x="4009748" y="5186137"/>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Remission is very important to them. Open to using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in earlier lines if they see a clear benefit (remission) and low risks</a:t>
            </a:r>
          </a:p>
        </p:txBody>
      </p:sp>
      <p:pic>
        <p:nvPicPr>
          <p:cNvPr id="22" name="Picture 21" descr="A picture containing clock, room&#10;&#10;Description automatically generated">
            <a:extLst>
              <a:ext uri="{FF2B5EF4-FFF2-40B4-BE49-F238E27FC236}">
                <a16:creationId xmlns:a16="http://schemas.microsoft.com/office/drawing/2014/main" id="{5C6AE5F6-2917-4849-96BA-C2B12EEC32D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10883" y="5104987"/>
            <a:ext cx="336000" cy="336000"/>
          </a:xfrm>
          <a:prstGeom prst="rect">
            <a:avLst/>
          </a:prstGeom>
        </p:spPr>
      </p:pic>
      <p:pic>
        <p:nvPicPr>
          <p:cNvPr id="13" name="Picture 12" descr="A picture containing drawing, sign&#10;&#10;Description automatically generated">
            <a:extLst>
              <a:ext uri="{FF2B5EF4-FFF2-40B4-BE49-F238E27FC236}">
                <a16:creationId xmlns:a16="http://schemas.microsoft.com/office/drawing/2014/main" id="{772C430A-554C-4EF8-A825-D40D1C1457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59638" y="5112767"/>
            <a:ext cx="335717" cy="336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559F81FC-6BD4-45B3-98E5-902A3A197E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7549" y="5116689"/>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9632E311-A689-4D60-93F2-C7F97818C98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071" y="5137001"/>
            <a:ext cx="336000" cy="336000"/>
          </a:xfrm>
          <a:prstGeom prst="rect">
            <a:avLst/>
          </a:prstGeom>
        </p:spPr>
      </p:pic>
      <p:pic>
        <p:nvPicPr>
          <p:cNvPr id="3" name="Picture 2">
            <a:extLst>
              <a:ext uri="{FF2B5EF4-FFF2-40B4-BE49-F238E27FC236}">
                <a16:creationId xmlns:a16="http://schemas.microsoft.com/office/drawing/2014/main" id="{38A169B5-0BC6-4E96-9B37-DB0FAF809177}"/>
              </a:ext>
            </a:extLst>
          </p:cNvPr>
          <p:cNvPicPr>
            <a:picLocks noChangeAspect="1"/>
          </p:cNvPicPr>
          <p:nvPr/>
        </p:nvPicPr>
        <p:blipFill>
          <a:blip r:embed="rId8"/>
          <a:stretch>
            <a:fillRect/>
          </a:stretch>
        </p:blipFill>
        <p:spPr>
          <a:xfrm>
            <a:off x="875302" y="1001033"/>
            <a:ext cx="3245447" cy="1828268"/>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70A608C1-44BB-42A7-BBD5-FF757187D1F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64</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866770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14EB8E1-ACF3-4E11-A0AF-BFA152AE54C5}"/>
              </a:ext>
            </a:extLst>
          </p:cNvPr>
          <p:cNvSpPr txBox="1"/>
          <p:nvPr/>
        </p:nvSpPr>
        <p:spPr>
          <a:xfrm>
            <a:off x="1203842" y="5173558"/>
            <a:ext cx="31745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Mavericks are most likely to be interested in these additional measures of remission – this will appeal to their nature &amp; enable you to learn more about what they value. This is the only segment likely to be interested in Boolean data</a:t>
            </a:r>
          </a:p>
        </p:txBody>
      </p:sp>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For those Drs who look beyond DAS28-CRP for clinical remission measurement, this page enables a deeper discussion on the extent of the clinical remission demonstrated by JYSELECA. Do not use this page for those Drs who predominantly use DAS28-CRP and are already convinced by the efficacy profile of JYSELECA</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r>
              <a:rPr lang="en-GB" sz="1200" i="1">
                <a:solidFill>
                  <a:srgbClr val="585858"/>
                </a:solidFill>
                <a:latin typeface="Arial" panose="020B0604020202020204" pitchFamily="34" charset="0"/>
                <a:cs typeface="Arial" panose="020B0604020202020204" pitchFamily="34" charset="0"/>
              </a:rPr>
              <a:t>What do the CDAI and the SDAI tell you beyond the DAS28-CRP scores? </a:t>
            </a:r>
          </a:p>
          <a:p>
            <a:pPr defTabSz="914377"/>
            <a:r>
              <a:rPr lang="en-GB" sz="1200" i="1">
                <a:solidFill>
                  <a:srgbClr val="585858"/>
                </a:solidFill>
                <a:latin typeface="Arial" panose="020B0604020202020204" pitchFamily="34" charset="0"/>
                <a:cs typeface="Arial" panose="020B0604020202020204" pitchFamily="34" charset="0"/>
              </a:rPr>
              <a:t>Do you expect results to be consistent across the different remission measures (if no, why not, what does this mean to you?)</a:t>
            </a:r>
          </a:p>
          <a:p>
            <a:pPr defTabSz="914377"/>
            <a:r>
              <a:rPr lang="en-GB" sz="1200" i="1">
                <a:solidFill>
                  <a:srgbClr val="585858"/>
                </a:solidFill>
                <a:latin typeface="Arial" panose="020B0604020202020204" pitchFamily="34" charset="0"/>
                <a:cs typeface="Arial" panose="020B0604020202020204" pitchFamily="34" charset="0"/>
              </a:rPr>
              <a:t>How have other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compared with ADA in CDAI and SDAI?</a:t>
            </a:r>
          </a:p>
          <a:p>
            <a:pPr defTabSz="914377"/>
            <a:r>
              <a:rPr lang="en-GB" sz="1200" i="1">
                <a:solidFill>
                  <a:srgbClr val="585858"/>
                </a:solidFill>
                <a:latin typeface="Arial" panose="020B0604020202020204" pitchFamily="34" charset="0"/>
                <a:cs typeface="Arial" panose="020B0604020202020204" pitchFamily="34" charset="0"/>
              </a:rPr>
              <a:t>Which of the clinical trial measures of remission do you find to be the most reliable marker of what you expect to see in clinical practice? </a:t>
            </a:r>
          </a:p>
          <a:p>
            <a:pPr defTabSz="914377"/>
            <a:endParaRPr lang="en-GB" sz="1200" b="1" i="1">
              <a:solidFill>
                <a:srgbClr val="585858"/>
              </a:solidFill>
              <a:latin typeface="Arial" panose="020B0604020202020204" pitchFamily="34" charset="0"/>
              <a:cs typeface="Arial" panose="020B0604020202020204" pitchFamily="34" charset="0"/>
            </a:endParaRPr>
          </a:p>
          <a:p>
            <a:pPr defTabSz="914377"/>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655" y="419385"/>
            <a:ext cx="10408327"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Clinical Remission</a:t>
            </a:r>
          </a:p>
        </p:txBody>
      </p:sp>
      <p:sp>
        <p:nvSpPr>
          <p:cNvPr id="11" name="Rectangle 10">
            <a:extLst>
              <a:ext uri="{FF2B5EF4-FFF2-40B4-BE49-F238E27FC236}">
                <a16:creationId xmlns:a16="http://schemas.microsoft.com/office/drawing/2014/main" id="{6721B435-6DD2-4F13-9867-DFC80054A2F2}"/>
              </a:ext>
            </a:extLst>
          </p:cNvPr>
          <p:cNvSpPr/>
          <p:nvPr/>
        </p:nvSpPr>
        <p:spPr>
          <a:xfrm>
            <a:off x="880284" y="3023361"/>
            <a:ext cx="3248521"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using CDAI and SDAI - Demonstrable clinical remission irrespective of how it is measured &amp; 50% of patients achieve remission (according to DAS28-CRP scores) through Week 52</a:t>
            </a:r>
            <a:endParaRPr lang="en-GB" sz="1200" b="1">
              <a:solidFill>
                <a:srgbClr val="005DAB"/>
              </a:solidFill>
              <a:latin typeface="Arial" panose="020B0604020202020204" pitchFamily="34" charset="0"/>
              <a:cs typeface="Arial" panose="020B0604020202020204" pitchFamily="34" charset="0"/>
            </a:endParaRPr>
          </a:p>
          <a:p>
            <a:pPr algn="ctr" defTabSz="914377"/>
            <a:endParaRPr lang="en-GB" sz="1200">
              <a:solidFill>
                <a:srgbClr val="000000"/>
              </a:solidFill>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9951720" y="5155524"/>
            <a:ext cx="195241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8" name="TextBox 7">
            <a:extLst>
              <a:ext uri="{FF2B5EF4-FFF2-40B4-BE49-F238E27FC236}">
                <a16:creationId xmlns:a16="http://schemas.microsoft.com/office/drawing/2014/main" id="{79E7EA07-4A93-477E-A375-C3ACEC808B3B}"/>
              </a:ext>
            </a:extLst>
          </p:cNvPr>
          <p:cNvSpPr txBox="1"/>
          <p:nvPr/>
        </p:nvSpPr>
        <p:spPr>
          <a:xfrm>
            <a:off x="4845640" y="5173557"/>
            <a:ext cx="195558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23" name="TextBox 22">
            <a:extLst>
              <a:ext uri="{FF2B5EF4-FFF2-40B4-BE49-F238E27FC236}">
                <a16:creationId xmlns:a16="http://schemas.microsoft.com/office/drawing/2014/main" id="{D2B13565-9962-4F5C-86E3-3E70D9FE56F9}"/>
              </a:ext>
            </a:extLst>
          </p:cNvPr>
          <p:cNvSpPr txBox="1"/>
          <p:nvPr/>
        </p:nvSpPr>
        <p:spPr>
          <a:xfrm>
            <a:off x="7318697" y="5173557"/>
            <a:ext cx="1947552"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DAS28-CRP data – not an essential page for this group</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83720" y="4966507"/>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50696" y="4987524"/>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4987524"/>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12536" y="4987524"/>
            <a:ext cx="336000" cy="336283"/>
          </a:xfrm>
          <a:prstGeom prst="rect">
            <a:avLst/>
          </a:prstGeom>
        </p:spPr>
      </p:pic>
      <p:pic>
        <p:nvPicPr>
          <p:cNvPr id="9" name="Picture 8">
            <a:extLst>
              <a:ext uri="{FF2B5EF4-FFF2-40B4-BE49-F238E27FC236}">
                <a16:creationId xmlns:a16="http://schemas.microsoft.com/office/drawing/2014/main" id="{E3C10B36-86E6-41EC-BEDE-1AE40F77D3A8}"/>
              </a:ext>
            </a:extLst>
          </p:cNvPr>
          <p:cNvPicPr>
            <a:picLocks noChangeAspect="1"/>
          </p:cNvPicPr>
          <p:nvPr/>
        </p:nvPicPr>
        <p:blipFill>
          <a:blip r:embed="rId8"/>
          <a:stretch>
            <a:fillRect/>
          </a:stretch>
        </p:blipFill>
        <p:spPr>
          <a:xfrm>
            <a:off x="880283" y="1006894"/>
            <a:ext cx="3263331" cy="1838343"/>
          </a:xfrm>
          <a:prstGeom prst="rect">
            <a:avLst/>
          </a:prstGeom>
          <a:ln w="12700">
            <a:solidFill>
              <a:schemeClr val="accent2"/>
            </a:solidFill>
          </a:ln>
        </p:spPr>
      </p:pic>
      <p:sp>
        <p:nvSpPr>
          <p:cNvPr id="5" name="Rectangle 4">
            <a:extLst>
              <a:ext uri="{FF2B5EF4-FFF2-40B4-BE49-F238E27FC236}">
                <a16:creationId xmlns:a16="http://schemas.microsoft.com/office/drawing/2014/main" id="{8889676B-D593-45D2-B9EC-4E361E7D71F2}"/>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21FE1BAD-0CEA-46E4-A6CC-F773254254A1}"/>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65</a:t>
            </a:fld>
            <a:endParaRPr lang="en-US">
              <a:solidFill>
                <a:srgbClr val="A5A6A5"/>
              </a:solidFill>
              <a:latin typeface="Calibri" panose="020F0502020204030204"/>
            </a:endParaRPr>
          </a:p>
        </p:txBody>
      </p:sp>
    </p:spTree>
    <p:extLst>
      <p:ext uri="{BB962C8B-B14F-4D97-AF65-F5344CB8AC3E}">
        <p14:creationId xmlns:p14="http://schemas.microsoft.com/office/powerpoint/2010/main" val="2316716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1743" y="984528"/>
            <a:ext cx="7552391" cy="36604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Keep your language neutral and allow the HCP to draw their own conclusions – this is likely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be one of the most impactful parts of the story, allow them to read it and take your cues from how they respond to these data. This is a key page so make sure you give some time to it in your call; it could be seen as a positive summary depending on how the previous efficacy pages have been discussed. </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do you consider to be the key takeaway? </a:t>
            </a:r>
          </a:p>
          <a:p>
            <a:pPr defTabSz="914377">
              <a:spcBef>
                <a:spcPts val="400"/>
              </a:spcBef>
            </a:pPr>
            <a:r>
              <a:rPr lang="en-GB" sz="1200" b="1">
                <a:solidFill>
                  <a:srgbClr val="005DAB"/>
                </a:solidFill>
                <a:latin typeface="Arial" panose="020B0604020202020204" pitchFamily="34" charset="0"/>
                <a:cs typeface="Arial" panose="020B0604020202020204" pitchFamily="34" charset="0"/>
              </a:rPr>
              <a:t>Objection may be raised here around non-inferiority vs nominal superiority – guidance on this will be available in the objection handler – coming soon</a:t>
            </a:r>
          </a:p>
          <a:p>
            <a:pPr defTabSz="914377">
              <a:spcBef>
                <a:spcPts val="400"/>
              </a:spcBef>
            </a:pPr>
            <a:endParaRPr lang="en-GB" sz="1200" b="1">
              <a:solidFill>
                <a:srgbClr val="005DAB"/>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p>
        </p:txBody>
      </p:sp>
      <p:sp>
        <p:nvSpPr>
          <p:cNvPr id="6" name="Text Placeholder 5">
            <a:extLst>
              <a:ext uri="{FF2B5EF4-FFF2-40B4-BE49-F238E27FC236}">
                <a16:creationId xmlns:a16="http://schemas.microsoft.com/office/drawing/2014/main" id="{0B1A827B-A1E5-4FA4-921D-792F0EECDC4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5F890509-BE57-4CDE-BEC7-5E127AB114B7}"/>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432" y="387048"/>
            <a:ext cx="103272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Compared to Standard of Care</a:t>
            </a:r>
            <a:br>
              <a:rPr lang="en-GB" sz="2933">
                <a:solidFill>
                  <a:schemeClr val="accent1"/>
                </a:solidFill>
                <a:latin typeface="Arial" panose="020B0604020202020204" pitchFamily="34" charset="0"/>
                <a:cs typeface="Arial" panose="020B0604020202020204" pitchFamily="34" charset="0"/>
              </a:rPr>
            </a:b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5103" y="2998645"/>
            <a:ext cx="3264000" cy="1646331"/>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Show results vs ADA Forest plot shows how JYSELECA compares to ADA in MTX IR populations across different efficacy outcomes </a:t>
            </a:r>
          </a:p>
        </p:txBody>
      </p:sp>
      <p:pic>
        <p:nvPicPr>
          <p:cNvPr id="21" name="Picture 20">
            <a:extLst>
              <a:ext uri="{FF2B5EF4-FFF2-40B4-BE49-F238E27FC236}">
                <a16:creationId xmlns:a16="http://schemas.microsoft.com/office/drawing/2014/main" id="{C8D988B8-F2B1-4C2B-924E-7575B133352A}"/>
              </a:ext>
            </a:extLst>
          </p:cNvPr>
          <p:cNvPicPr>
            <a:picLocks noChangeAspect="1"/>
          </p:cNvPicPr>
          <p:nvPr/>
        </p:nvPicPr>
        <p:blipFill>
          <a:blip r:embed="rId3">
            <a:duotone>
              <a:schemeClr val="accent1">
                <a:shade val="45000"/>
                <a:satMod val="135000"/>
              </a:schemeClr>
              <a:prstClr val="white"/>
            </a:duotone>
          </a:blip>
          <a:stretch>
            <a:fillRect/>
          </a:stretch>
        </p:blipFill>
        <p:spPr>
          <a:xfrm>
            <a:off x="11051912" y="783689"/>
            <a:ext cx="498859" cy="432000"/>
          </a:xfrm>
          <a:prstGeom prst="rect">
            <a:avLst/>
          </a:prstGeom>
        </p:spPr>
      </p:pic>
      <p:sp>
        <p:nvSpPr>
          <p:cNvPr id="22" name="Rectangle 21">
            <a:extLst>
              <a:ext uri="{FF2B5EF4-FFF2-40B4-BE49-F238E27FC236}">
                <a16:creationId xmlns:a16="http://schemas.microsoft.com/office/drawing/2014/main" id="{D73A6746-9B32-40B8-A194-1863E098645C}"/>
              </a:ext>
            </a:extLst>
          </p:cNvPr>
          <p:cNvSpPr/>
          <p:nvPr/>
        </p:nvSpPr>
        <p:spPr>
          <a:xfrm>
            <a:off x="11061697" y="1246997"/>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Rectangle 6">
            <a:extLst>
              <a:ext uri="{FF2B5EF4-FFF2-40B4-BE49-F238E27FC236}">
                <a16:creationId xmlns:a16="http://schemas.microsoft.com/office/drawing/2014/main" id="{F524B23A-85E2-434E-82B1-1FFA0FA54EE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8" name="Star: 5 Points 7">
            <a:extLst>
              <a:ext uri="{FF2B5EF4-FFF2-40B4-BE49-F238E27FC236}">
                <a16:creationId xmlns:a16="http://schemas.microsoft.com/office/drawing/2014/main" id="{90367C5E-6D0C-421A-B420-17FEB53925A9}"/>
              </a:ext>
            </a:extLst>
          </p:cNvPr>
          <p:cNvSpPr/>
          <p:nvPr/>
        </p:nvSpPr>
        <p:spPr>
          <a:xfrm>
            <a:off x="7743958" y="390696"/>
            <a:ext cx="360796" cy="390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TextBox 8">
            <a:extLst>
              <a:ext uri="{FF2B5EF4-FFF2-40B4-BE49-F238E27FC236}">
                <a16:creationId xmlns:a16="http://schemas.microsoft.com/office/drawing/2014/main" id="{F9287BDF-1002-4C62-95D9-A7D65AE00364}"/>
              </a:ext>
            </a:extLst>
          </p:cNvPr>
          <p:cNvSpPr txBox="1"/>
          <p:nvPr/>
        </p:nvSpPr>
        <p:spPr>
          <a:xfrm>
            <a:off x="1059279" y="4900509"/>
            <a:ext cx="239895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Intellectually stimulated by this &amp; will be keen to draw their own conclusions. Likely to understand the importance quickly so allow them to move on</a:t>
            </a:r>
          </a:p>
        </p:txBody>
      </p:sp>
      <p:sp>
        <p:nvSpPr>
          <p:cNvPr id="10" name="TextBox 9">
            <a:extLst>
              <a:ext uri="{FF2B5EF4-FFF2-40B4-BE49-F238E27FC236}">
                <a16:creationId xmlns:a16="http://schemas.microsoft.com/office/drawing/2014/main" id="{EAA418F5-5998-422F-94A2-2F05911B1722}"/>
              </a:ext>
            </a:extLst>
          </p:cNvPr>
          <p:cNvSpPr txBox="1"/>
          <p:nvPr/>
        </p:nvSpPr>
        <p:spPr>
          <a:xfrm>
            <a:off x="9274594" y="4900509"/>
            <a:ext cx="262954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They like inclusion of ACR20 here but may need range of data explained. Likely to be least familiar with Forest plot and very attached to ADA as standard of care</a:t>
            </a:r>
          </a:p>
        </p:txBody>
      </p:sp>
      <p:sp>
        <p:nvSpPr>
          <p:cNvPr id="13" name="TextBox 12">
            <a:extLst>
              <a:ext uri="{FF2B5EF4-FFF2-40B4-BE49-F238E27FC236}">
                <a16:creationId xmlns:a16="http://schemas.microsoft.com/office/drawing/2014/main" id="{52565E72-7B9B-4728-A788-04BD8C883098}"/>
              </a:ext>
            </a:extLst>
          </p:cNvPr>
          <p:cNvSpPr txBox="1"/>
          <p:nvPr/>
        </p:nvSpPr>
        <p:spPr>
          <a:xfrm>
            <a:off x="6703088" y="4900509"/>
            <a:ext cx="221738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If they are already convinced on ACR50 this may be a quick page enabling you to spend time to reassure on safety as this is key for this segment</a:t>
            </a:r>
          </a:p>
        </p:txBody>
      </p:sp>
      <p:sp>
        <p:nvSpPr>
          <p:cNvPr id="14" name="TextBox 13">
            <a:extLst>
              <a:ext uri="{FF2B5EF4-FFF2-40B4-BE49-F238E27FC236}">
                <a16:creationId xmlns:a16="http://schemas.microsoft.com/office/drawing/2014/main" id="{CDD3D466-853B-4C11-99D9-F22FB36B82F0}"/>
              </a:ext>
            </a:extLst>
          </p:cNvPr>
          <p:cNvSpPr txBox="1"/>
          <p:nvPr/>
        </p:nvSpPr>
        <p:spPr>
          <a:xfrm>
            <a:off x="3713114" y="4900509"/>
            <a:ext cx="262574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Strong efficacy is important to them but this may feel repetitive so ensure you spend enough time convincing them of the safety of JYSELECA to overcome their reluctance with </a:t>
            </a:r>
            <a:r>
              <a:rPr lang="en-GB" sz="1067" err="1">
                <a:solidFill>
                  <a:srgbClr val="008986"/>
                </a:solidFill>
                <a:latin typeface="Arial" panose="020B0604020202020204" pitchFamily="34" charset="0"/>
                <a:cs typeface="Arial" panose="020B0604020202020204" pitchFamily="34" charset="0"/>
              </a:rPr>
              <a:t>JAKi</a:t>
            </a:r>
            <a:endParaRPr lang="en-GB" sz="1067">
              <a:solidFill>
                <a:srgbClr val="008986"/>
              </a:solidFill>
              <a:latin typeface="Arial" panose="020B0604020202020204" pitchFamily="34" charset="0"/>
              <a:cs typeface="Arial" panose="020B0604020202020204" pitchFamily="34" charset="0"/>
            </a:endParaRPr>
          </a:p>
        </p:txBody>
      </p:sp>
      <p:pic>
        <p:nvPicPr>
          <p:cNvPr id="20" name="Picture 19" descr="A picture containing clock, room&#10;&#10;Description automatically generated">
            <a:extLst>
              <a:ext uri="{FF2B5EF4-FFF2-40B4-BE49-F238E27FC236}">
                <a16:creationId xmlns:a16="http://schemas.microsoft.com/office/drawing/2014/main" id="{E960C26A-AF18-41E6-ABB2-A45493911B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14112" y="4836949"/>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2CD6D3D1-0809-4280-87C4-042E265657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7746" y="4836949"/>
            <a:ext cx="335717"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B5784A77-35B5-4DE1-A56C-4699E7999C8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86464" y="4838831"/>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690C21D7-D30F-468C-A58F-52EE00FDF9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6669" y="4838831"/>
            <a:ext cx="336000" cy="336000"/>
          </a:xfrm>
          <a:prstGeom prst="rect">
            <a:avLst/>
          </a:prstGeom>
        </p:spPr>
      </p:pic>
      <p:pic>
        <p:nvPicPr>
          <p:cNvPr id="3" name="Picture 2">
            <a:extLst>
              <a:ext uri="{FF2B5EF4-FFF2-40B4-BE49-F238E27FC236}">
                <a16:creationId xmlns:a16="http://schemas.microsoft.com/office/drawing/2014/main" id="{639BEAF6-8835-47F9-8246-8E6E66B5421C}"/>
              </a:ext>
            </a:extLst>
          </p:cNvPr>
          <p:cNvPicPr>
            <a:picLocks noChangeAspect="1"/>
          </p:cNvPicPr>
          <p:nvPr/>
        </p:nvPicPr>
        <p:blipFill>
          <a:blip r:embed="rId8"/>
          <a:stretch>
            <a:fillRect/>
          </a:stretch>
        </p:blipFill>
        <p:spPr>
          <a:xfrm>
            <a:off x="875103" y="980552"/>
            <a:ext cx="3238296" cy="1824240"/>
          </a:xfrm>
          <a:prstGeom prst="rect">
            <a:avLst/>
          </a:prstGeom>
          <a:ln w="12700">
            <a:solidFill>
              <a:schemeClr val="accent2"/>
            </a:solidFill>
          </a:ln>
        </p:spPr>
      </p:pic>
      <p:sp>
        <p:nvSpPr>
          <p:cNvPr id="24" name="Slide Number Placeholder 1">
            <a:extLst>
              <a:ext uri="{FF2B5EF4-FFF2-40B4-BE49-F238E27FC236}">
                <a16:creationId xmlns:a16="http://schemas.microsoft.com/office/drawing/2014/main" id="{0D273F64-3718-4FA7-8651-397C3404A393}"/>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66</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45632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For those physicians who are stimulated by patient feedback, these results will be important as they look beyond clinical parameters to patient reported outcomes and show JYSELECA to be comparable to their standard of care, ADA. As with the previous Forest plot, give time for the physician to reflect and make their own conclusion.</a:t>
            </a:r>
          </a:p>
          <a:p>
            <a:pPr defTabSz="914377">
              <a:lnSpc>
                <a:spcPct val="112000"/>
              </a:lnSpc>
            </a:pPr>
            <a:endParaRPr lang="en-GB" sz="1067" b="1">
              <a:solidFill>
                <a:srgbClr val="000000"/>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Suggested ELITE Performance questions:</a:t>
            </a:r>
            <a:endParaRPr lang="en-GB" sz="1067" i="1">
              <a:solidFill>
                <a:srgbClr val="000000"/>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do you consider to be the key takeaway? </a:t>
            </a:r>
          </a:p>
          <a:p>
            <a:pPr marL="228594" indent="-228594" defTabSz="914377">
              <a:lnSpc>
                <a:spcPct val="112000"/>
              </a:lnSpc>
              <a:buFont typeface="Arial" panose="020B0604020202020204" pitchFamily="34" charset="0"/>
              <a:buChar char="•"/>
            </a:pPr>
            <a:r>
              <a:rPr lang="en-GB" sz="1067">
                <a:solidFill>
                  <a:srgbClr val="585858"/>
                </a:solidFill>
                <a:latin typeface="Arial" panose="020B0604020202020204" pitchFamily="34" charset="0"/>
                <a:cs typeface="Arial" panose="020B0604020202020204" pitchFamily="34" charset="0"/>
              </a:rPr>
              <a:t>[Refer back to the patient discussed at the beginning of the call] </a:t>
            </a:r>
            <a:r>
              <a:rPr lang="en-GB" sz="1067" i="1">
                <a:solidFill>
                  <a:srgbClr val="585858"/>
                </a:solidFill>
                <a:latin typeface="Arial" panose="020B0604020202020204" pitchFamily="34" charset="0"/>
                <a:cs typeface="Arial" panose="020B0604020202020204" pitchFamily="34" charset="0"/>
              </a:rPr>
              <a:t>How important would this improvement in function / pain be to your patient? What kinds of activities of daily living do they avoid or miss out on because of pain and functional challenges?</a:t>
            </a:r>
          </a:p>
          <a:p>
            <a:pPr marL="228594" indent="-228594" defTabSz="914377">
              <a:lnSpc>
                <a:spcPct val="112000"/>
              </a:lnSpc>
              <a:buFont typeface="Arial" panose="020B0604020202020204" pitchFamily="34" charset="0"/>
              <a:buChar char="•"/>
            </a:pPr>
            <a:endParaRPr lang="en-GB" sz="1067" b="1" i="1">
              <a:solidFill>
                <a:srgbClr val="585858"/>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endParaRPr lang="en-GB" sz="1333"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061" y="430673"/>
            <a:ext cx="10515600"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a:t>
            </a:r>
            <a:r>
              <a:rPr lang="en-GB" sz="2667">
                <a:solidFill>
                  <a:schemeClr val="accent1"/>
                </a:solidFill>
                <a:latin typeface="Arial" panose="020B0604020202020204" pitchFamily="34" charset="0"/>
                <a:cs typeface="Arial" panose="020B0604020202020204" pitchFamily="34" charset="0"/>
              </a:rPr>
              <a:t>Head-to-head results, patient reported outcomes</a:t>
            </a: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2900"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Demonstrate how JYSELECA compares to ADA on patient reported measures including pain and functional improvement</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2" name="TextBox 21">
            <a:extLst>
              <a:ext uri="{FF2B5EF4-FFF2-40B4-BE49-F238E27FC236}">
                <a16:creationId xmlns:a16="http://schemas.microsoft.com/office/drawing/2014/main" id="{A6E45CAD-6A46-452A-9624-83BBD2C2EE84}"/>
              </a:ext>
            </a:extLst>
          </p:cNvPr>
          <p:cNvSpPr txBox="1"/>
          <p:nvPr/>
        </p:nvSpPr>
        <p:spPr>
          <a:xfrm>
            <a:off x="1203842" y="5173558"/>
            <a:ext cx="2824377"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PROs and patient feedback as well as wanting to appear in-tune with inclusion of data like these in clinical trials</a:t>
            </a:r>
          </a:p>
        </p:txBody>
      </p:sp>
      <p:sp>
        <p:nvSpPr>
          <p:cNvPr id="25" name="TextBox 24">
            <a:extLst>
              <a:ext uri="{FF2B5EF4-FFF2-40B4-BE49-F238E27FC236}">
                <a16:creationId xmlns:a16="http://schemas.microsoft.com/office/drawing/2014/main" id="{1A1AD346-CB8F-42E3-96F8-2720ECE6D8C1}"/>
              </a:ext>
            </a:extLst>
          </p:cNvPr>
          <p:cNvSpPr txBox="1"/>
          <p:nvPr/>
        </p:nvSpPr>
        <p:spPr>
          <a:xfrm>
            <a:off x="9709104" y="5164645"/>
            <a:ext cx="21950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 data – not an essential page for this group</a:t>
            </a:r>
          </a:p>
        </p:txBody>
      </p:sp>
      <p:sp>
        <p:nvSpPr>
          <p:cNvPr id="27" name="TextBox 26">
            <a:extLst>
              <a:ext uri="{FF2B5EF4-FFF2-40B4-BE49-F238E27FC236}">
                <a16:creationId xmlns:a16="http://schemas.microsoft.com/office/drawing/2014/main" id="{87BAA826-9358-4734-8DEF-C26144F86C16}"/>
              </a:ext>
            </a:extLst>
          </p:cNvPr>
          <p:cNvSpPr txBox="1"/>
          <p:nvPr/>
        </p:nvSpPr>
        <p:spPr>
          <a:xfrm>
            <a:off x="4442076" y="5173558"/>
            <a:ext cx="2344443"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 key page for this group – spend time to explore what this can mean for patients</a:t>
            </a:r>
          </a:p>
        </p:txBody>
      </p:sp>
      <p:sp>
        <p:nvSpPr>
          <p:cNvPr id="28" name="TextBox 27">
            <a:extLst>
              <a:ext uri="{FF2B5EF4-FFF2-40B4-BE49-F238E27FC236}">
                <a16:creationId xmlns:a16="http://schemas.microsoft.com/office/drawing/2014/main" id="{B96469C0-4F23-4973-8751-362C33BCF1AB}"/>
              </a:ext>
            </a:extLst>
          </p:cNvPr>
          <p:cNvSpPr txBox="1"/>
          <p:nvPr/>
        </p:nvSpPr>
        <p:spPr>
          <a:xfrm>
            <a:off x="7159878" y="5166272"/>
            <a:ext cx="2135369" cy="584968"/>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 data – not an essential page for this group</a:t>
            </a:r>
          </a:p>
        </p:txBody>
      </p:sp>
      <p:pic>
        <p:nvPicPr>
          <p:cNvPr id="29" name="Picture 28" descr="A picture containing clock, room&#10;&#10;Description automatically generated">
            <a:extLst>
              <a:ext uri="{FF2B5EF4-FFF2-40B4-BE49-F238E27FC236}">
                <a16:creationId xmlns:a16="http://schemas.microsoft.com/office/drawing/2014/main" id="{0E1DAE12-0BCF-4C4C-9469-561E955F26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9484" y="5064181"/>
            <a:ext cx="336000" cy="336000"/>
          </a:xfrm>
          <a:prstGeom prst="rect">
            <a:avLst/>
          </a:prstGeom>
        </p:spPr>
      </p:pic>
      <p:pic>
        <p:nvPicPr>
          <p:cNvPr id="30" name="Picture 29" descr="A close up of a sign&#10;&#10;Description automatically generated">
            <a:extLst>
              <a:ext uri="{FF2B5EF4-FFF2-40B4-BE49-F238E27FC236}">
                <a16:creationId xmlns:a16="http://schemas.microsoft.com/office/drawing/2014/main" id="{53BDBE73-6684-4C72-AEB8-43078D6F4E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4473" y="5064181"/>
            <a:ext cx="336000" cy="336000"/>
          </a:xfrm>
          <a:prstGeom prst="rect">
            <a:avLst/>
          </a:prstGeom>
        </p:spPr>
      </p:pic>
      <p:pic>
        <p:nvPicPr>
          <p:cNvPr id="31" name="Picture 30" descr="A picture containing clock, drawing, room&#10;&#10;Description automatically generated">
            <a:extLst>
              <a:ext uri="{FF2B5EF4-FFF2-40B4-BE49-F238E27FC236}">
                <a16:creationId xmlns:a16="http://schemas.microsoft.com/office/drawing/2014/main" id="{9D0FB615-77CA-4294-B0AB-F6D00A5266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77973"/>
            <a:ext cx="336000" cy="336000"/>
          </a:xfrm>
          <a:prstGeom prst="rect">
            <a:avLst/>
          </a:prstGeom>
        </p:spPr>
      </p:pic>
      <p:pic>
        <p:nvPicPr>
          <p:cNvPr id="32" name="Picture 31" descr="A picture containing drawing, sign&#10;&#10;Description automatically generated">
            <a:extLst>
              <a:ext uri="{FF2B5EF4-FFF2-40B4-BE49-F238E27FC236}">
                <a16:creationId xmlns:a16="http://schemas.microsoft.com/office/drawing/2014/main" id="{C96D9DE1-EA48-46F9-889D-507E24E02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03241" y="5077973"/>
            <a:ext cx="336000" cy="336283"/>
          </a:xfrm>
          <a:prstGeom prst="rect">
            <a:avLst/>
          </a:prstGeom>
        </p:spPr>
      </p:pic>
      <p:pic>
        <p:nvPicPr>
          <p:cNvPr id="5" name="Picture 4">
            <a:extLst>
              <a:ext uri="{FF2B5EF4-FFF2-40B4-BE49-F238E27FC236}">
                <a16:creationId xmlns:a16="http://schemas.microsoft.com/office/drawing/2014/main" id="{1B372129-43F7-4628-9597-6850C96A488A}"/>
              </a:ext>
            </a:extLst>
          </p:cNvPr>
          <p:cNvPicPr>
            <a:picLocks noChangeAspect="1"/>
          </p:cNvPicPr>
          <p:nvPr/>
        </p:nvPicPr>
        <p:blipFill>
          <a:blip r:embed="rId8"/>
          <a:stretch>
            <a:fillRect/>
          </a:stretch>
        </p:blipFill>
        <p:spPr>
          <a:xfrm>
            <a:off x="872901" y="1008847"/>
            <a:ext cx="3234959" cy="1822360"/>
          </a:xfrm>
          <a:prstGeom prst="rect">
            <a:avLst/>
          </a:prstGeom>
          <a:ln w="12700">
            <a:solidFill>
              <a:schemeClr val="accent2"/>
            </a:solidFill>
          </a:ln>
        </p:spPr>
      </p:pic>
      <p:sp>
        <p:nvSpPr>
          <p:cNvPr id="7" name="Rectangle 6">
            <a:extLst>
              <a:ext uri="{FF2B5EF4-FFF2-40B4-BE49-F238E27FC236}">
                <a16:creationId xmlns:a16="http://schemas.microsoft.com/office/drawing/2014/main" id="{A672CDD3-B1A8-4837-BAE3-35D42B46C40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5A76B20B-8453-447F-A934-EA3B2CAA49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67</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476070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844F57-AD32-4B43-8209-7DFF7C8E77FD}"/>
              </a:ext>
            </a:extLst>
          </p:cNvPr>
          <p:cNvSpPr txBox="1"/>
          <p:nvPr/>
        </p:nvSpPr>
        <p:spPr>
          <a:xfrm>
            <a:off x="7186786" y="4924724"/>
            <a:ext cx="22359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Considers safety a key feature so this information is key to differentiate the JYSELECA. This will interest them to look at more detailed data on safety</a:t>
            </a:r>
          </a:p>
        </p:txBody>
      </p:sp>
      <p:sp>
        <p:nvSpPr>
          <p:cNvPr id="12" name="Rectangle 11">
            <a:extLst>
              <a:ext uri="{FF2B5EF4-FFF2-40B4-BE49-F238E27FC236}">
                <a16:creationId xmlns:a16="http://schemas.microsoft.com/office/drawing/2014/main" id="{88C8A4F2-599D-4661-B39F-572B06CCC1C9}"/>
              </a:ext>
            </a:extLst>
          </p:cNvPr>
          <p:cNvSpPr/>
          <p:nvPr/>
        </p:nvSpPr>
        <p:spPr>
          <a:xfrm>
            <a:off x="4367483" y="1005499"/>
            <a:ext cx="7536651" cy="36819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key for differentiation regarding safety in JAK associated AE and resonates well –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rates are perceived to be low &amp; similar to ADA.</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Take this opportunity to reinforce the message once again around the balance between efficacy and safety.</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Given the efficacy you have seen, what expectations would you have of safety for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When you are considering using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what AEs are you concerned about?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impact does management of these AEs have on you and your patients and your use of JAKs? Does it impact your use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or is it something you have to manage?</a:t>
            </a:r>
          </a:p>
          <a:p>
            <a:pPr defTabSz="914377">
              <a:spcBef>
                <a:spcPts val="800"/>
              </a:spcBef>
            </a:pPr>
            <a:r>
              <a:rPr lang="en-GB" sz="1200" b="1">
                <a:solidFill>
                  <a:srgbClr val="005DAB"/>
                </a:solidFill>
                <a:latin typeface="Arial" panose="020B0604020202020204" pitchFamily="34" charset="0"/>
                <a:cs typeface="Arial" panose="020B0604020202020204" pitchFamily="34" charset="0"/>
              </a:rPr>
              <a:t>Objection may be raised here relating to statins / fertility – guidance on this will be available in the objection handler – coming soon</a:t>
            </a:r>
          </a:p>
          <a:p>
            <a:pPr defTabSz="914377"/>
            <a:endParaRPr lang="en-GB" sz="1200">
              <a:solidFill>
                <a:srgbClr val="005DAB"/>
              </a:solidFill>
              <a:latin typeface="Arial" panose="020B0604020202020204" pitchFamily="34" charset="0"/>
              <a:cs typeface="Arial" panose="020B0604020202020204" pitchFamily="34" charset="0"/>
            </a:endParaRPr>
          </a:p>
          <a:p>
            <a:pPr defTabSz="914377">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Having established the safety profile relating to JAK-associated AEs, segue to safety outcomes that are not specifically linked to the class, in the next page </a:t>
            </a:r>
          </a:p>
        </p:txBody>
      </p:sp>
      <p:sp>
        <p:nvSpPr>
          <p:cNvPr id="8" name="Text Placeholder 7">
            <a:extLst>
              <a:ext uri="{FF2B5EF4-FFF2-40B4-BE49-F238E27FC236}">
                <a16:creationId xmlns:a16="http://schemas.microsoft.com/office/drawing/2014/main" id="{81F1871D-E53C-41C3-AD8E-9B4321ED3046}"/>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2747" y="422643"/>
            <a:ext cx="10310284"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Safety – </a:t>
            </a:r>
            <a:r>
              <a:rPr lang="en-GB" sz="2933" err="1">
                <a:solidFill>
                  <a:schemeClr val="accent1"/>
                </a:solidFill>
                <a:latin typeface="Arial" panose="020B0604020202020204" pitchFamily="34" charset="0"/>
                <a:cs typeface="Arial" panose="020B0604020202020204" pitchFamily="34" charset="0"/>
              </a:rPr>
              <a:t>JAKi</a:t>
            </a:r>
            <a:r>
              <a:rPr lang="en-GB" sz="2933">
                <a:solidFill>
                  <a:schemeClr val="accent1"/>
                </a:solidFill>
                <a:latin typeface="Arial" panose="020B0604020202020204" pitchFamily="34" charset="0"/>
                <a:cs typeface="Arial" panose="020B0604020202020204" pitchFamily="34" charset="0"/>
              </a:rPr>
              <a:t> associated AE</a:t>
            </a:r>
          </a:p>
        </p:txBody>
      </p:sp>
      <p:sp>
        <p:nvSpPr>
          <p:cNvPr id="11" name="Rectangle 10">
            <a:extLst>
              <a:ext uri="{FF2B5EF4-FFF2-40B4-BE49-F238E27FC236}">
                <a16:creationId xmlns:a16="http://schemas.microsoft.com/office/drawing/2014/main" id="{6721B435-6DD2-4F13-9867-DFC80054A2F2}"/>
              </a:ext>
            </a:extLst>
          </p:cNvPr>
          <p:cNvSpPr/>
          <p:nvPr/>
        </p:nvSpPr>
        <p:spPr>
          <a:xfrm>
            <a:off x="879621" y="2968316"/>
            <a:ext cx="3269431" cy="16603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JYSELECA is associated with low levels of JAK inhibitors associated AE</a:t>
            </a:r>
          </a:p>
          <a:p>
            <a:pPr algn="ctr" defTabSz="914377"/>
            <a:r>
              <a:rPr lang="en-GB" sz="1200">
                <a:solidFill>
                  <a:srgbClr val="FFFFFF"/>
                </a:solidFill>
                <a:latin typeface="Arial" panose="020B0604020202020204" pitchFamily="34" charset="0"/>
                <a:ea typeface="华文中宋" panose="02010600040101010101" pitchFamily="2" charset="-122"/>
                <a:cs typeface="Times New Roman" panose="02020603050405020304" pitchFamily="18" charset="0"/>
              </a:rPr>
              <a:t>In FINCH 1, JYSELECA demonstrated low rates of serious infections, herpes zoster, and VTEs.</a:t>
            </a:r>
            <a:endParaRPr lang="en-GB" sz="1200">
              <a:solidFill>
                <a:srgbClr val="FFFFFF"/>
              </a:solidFill>
              <a:latin typeface="Gill Sans MT" panose="020B0502020104020203" pitchFamily="34" charset="0"/>
              <a:ea typeface="华文中宋" panose="0201060004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D47FA0C5-600B-405E-A917-292C0813876C}"/>
              </a:ext>
            </a:extLst>
          </p:cNvPr>
          <p:cNvSpPr txBox="1"/>
          <p:nvPr/>
        </p:nvSpPr>
        <p:spPr>
          <a:xfrm>
            <a:off x="1116169" y="4924725"/>
            <a:ext cx="23288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Less concerned as they see side effects as something they have to manage. However, they will see this page as differentiating since it is not what they expect.  </a:t>
            </a:r>
          </a:p>
        </p:txBody>
      </p:sp>
      <p:pic>
        <p:nvPicPr>
          <p:cNvPr id="18" name="Picture 17" descr="A picture containing drawing, sign&#10;&#10;Description automatically generated">
            <a:extLst>
              <a:ext uri="{FF2B5EF4-FFF2-40B4-BE49-F238E27FC236}">
                <a16:creationId xmlns:a16="http://schemas.microsoft.com/office/drawing/2014/main" id="{998BDFD9-4EE8-4BDE-8A53-020ABD8D46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45507" y="4850285"/>
            <a:ext cx="335717" cy="336000"/>
          </a:xfrm>
          <a:prstGeom prst="rect">
            <a:avLst/>
          </a:prstGeom>
        </p:spPr>
      </p:pic>
      <p:sp>
        <p:nvSpPr>
          <p:cNvPr id="23" name="TextBox 22">
            <a:extLst>
              <a:ext uri="{FF2B5EF4-FFF2-40B4-BE49-F238E27FC236}">
                <a16:creationId xmlns:a16="http://schemas.microsoft.com/office/drawing/2014/main" id="{E9413ED0-4B69-4F5B-88EB-97B006DF08B4}"/>
              </a:ext>
            </a:extLst>
          </p:cNvPr>
          <p:cNvSpPr txBox="1"/>
          <p:nvPr/>
        </p:nvSpPr>
        <p:spPr>
          <a:xfrm>
            <a:off x="3889113" y="4924725"/>
            <a:ext cx="2832932"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focus: balanced safety &amp; efficacy - no compromise. Their reluctance with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is based on safety so they need to be convinced that JYSELECA is different. Appreciate the clear message on this page</a:t>
            </a:r>
          </a:p>
        </p:txBody>
      </p:sp>
      <p:sp>
        <p:nvSpPr>
          <p:cNvPr id="25" name="TextBox 24">
            <a:extLst>
              <a:ext uri="{FF2B5EF4-FFF2-40B4-BE49-F238E27FC236}">
                <a16:creationId xmlns:a16="http://schemas.microsoft.com/office/drawing/2014/main" id="{AA947813-4BA1-46BA-A072-475C8FAD8843}"/>
              </a:ext>
            </a:extLst>
          </p:cNvPr>
          <p:cNvSpPr txBox="1"/>
          <p:nvPr/>
        </p:nvSpPr>
        <p:spPr>
          <a:xfrm>
            <a:off x="9875419" y="4924725"/>
            <a:ext cx="201254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Risk-averse group so highlight the well-established safety profile &amp; be prepared to share more in-depth safety data</a:t>
            </a:r>
          </a:p>
        </p:txBody>
      </p:sp>
      <p:pic>
        <p:nvPicPr>
          <p:cNvPr id="31" name="Picture 30">
            <a:extLst>
              <a:ext uri="{FF2B5EF4-FFF2-40B4-BE49-F238E27FC236}">
                <a16:creationId xmlns:a16="http://schemas.microsoft.com/office/drawing/2014/main" id="{9D56AF62-6965-4C2E-ABED-146C7BC75D90}"/>
              </a:ext>
            </a:extLst>
          </p:cNvPr>
          <p:cNvPicPr>
            <a:picLocks noChangeAspect="1"/>
          </p:cNvPicPr>
          <p:nvPr/>
        </p:nvPicPr>
        <p:blipFill>
          <a:blip r:embed="rId4">
            <a:duotone>
              <a:schemeClr val="accent1">
                <a:shade val="45000"/>
                <a:satMod val="135000"/>
              </a:schemeClr>
              <a:prstClr val="white"/>
            </a:duotone>
          </a:blip>
          <a:stretch>
            <a:fillRect/>
          </a:stretch>
        </p:blipFill>
        <p:spPr>
          <a:xfrm>
            <a:off x="11069184" y="793255"/>
            <a:ext cx="498859" cy="432000"/>
          </a:xfrm>
          <a:prstGeom prst="rect">
            <a:avLst/>
          </a:prstGeom>
        </p:spPr>
      </p:pic>
      <p:sp>
        <p:nvSpPr>
          <p:cNvPr id="33" name="Rectangle 32">
            <a:extLst>
              <a:ext uri="{FF2B5EF4-FFF2-40B4-BE49-F238E27FC236}">
                <a16:creationId xmlns:a16="http://schemas.microsoft.com/office/drawing/2014/main" id="{4F4AD454-98F2-4F43-9894-AB571BB09E9F}"/>
              </a:ext>
            </a:extLst>
          </p:cNvPr>
          <p:cNvSpPr/>
          <p:nvPr/>
        </p:nvSpPr>
        <p:spPr>
          <a:xfrm>
            <a:off x="11078969" y="125656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Star: 5 Points 6">
            <a:extLst>
              <a:ext uri="{FF2B5EF4-FFF2-40B4-BE49-F238E27FC236}">
                <a16:creationId xmlns:a16="http://schemas.microsoft.com/office/drawing/2014/main" id="{A821E556-6231-4A0B-9D68-1A694C526B53}"/>
              </a:ext>
            </a:extLst>
          </p:cNvPr>
          <p:cNvSpPr/>
          <p:nvPr/>
        </p:nvSpPr>
        <p:spPr>
          <a:xfrm>
            <a:off x="5787051" y="51634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D2E85226-F15C-4F45-BB87-7B6B178F1B00}"/>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0" name="Picture 19" descr="A picture containing clock, room&#10;&#10;Description automatically generated">
            <a:extLst>
              <a:ext uri="{FF2B5EF4-FFF2-40B4-BE49-F238E27FC236}">
                <a16:creationId xmlns:a16="http://schemas.microsoft.com/office/drawing/2014/main" id="{B87993B1-3B81-42C8-AB41-0616DB5757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1969" y="48502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5971D836-8284-4286-8F2B-397BEBB051B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509" y="4850285"/>
            <a:ext cx="336000"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FE4B2CF0-A28C-4776-B8CC-71568DD7CF9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8967" y="4850285"/>
            <a:ext cx="336000" cy="336000"/>
          </a:xfrm>
          <a:prstGeom prst="rect">
            <a:avLst/>
          </a:prstGeom>
        </p:spPr>
      </p:pic>
      <p:pic>
        <p:nvPicPr>
          <p:cNvPr id="3" name="Picture 2">
            <a:extLst>
              <a:ext uri="{FF2B5EF4-FFF2-40B4-BE49-F238E27FC236}">
                <a16:creationId xmlns:a16="http://schemas.microsoft.com/office/drawing/2014/main" id="{0D75EE2F-DE3A-432C-886B-BBB392B254EA}"/>
              </a:ext>
            </a:extLst>
          </p:cNvPr>
          <p:cNvPicPr>
            <a:picLocks noChangeAspect="1"/>
          </p:cNvPicPr>
          <p:nvPr/>
        </p:nvPicPr>
        <p:blipFill>
          <a:blip r:embed="rId8"/>
          <a:stretch>
            <a:fillRect/>
          </a:stretch>
        </p:blipFill>
        <p:spPr>
          <a:xfrm>
            <a:off x="879621" y="1008848"/>
            <a:ext cx="3269431" cy="1841779"/>
          </a:xfrm>
          <a:prstGeom prst="rect">
            <a:avLst/>
          </a:prstGeom>
          <a:ln w="12700">
            <a:solidFill>
              <a:schemeClr val="accent2"/>
            </a:solidFill>
          </a:ln>
        </p:spPr>
      </p:pic>
      <p:sp>
        <p:nvSpPr>
          <p:cNvPr id="22" name="Slide Number Placeholder 1">
            <a:extLst>
              <a:ext uri="{FF2B5EF4-FFF2-40B4-BE49-F238E27FC236}">
                <a16:creationId xmlns:a16="http://schemas.microsoft.com/office/drawing/2014/main" id="{DE005FD0-FD28-4B1B-93F2-BFEE82B9F88A}"/>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908715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997877"/>
            <a:ext cx="7525692" cy="39171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enables a discussion on safety considerations that are often expected by the customer. HCPs are used to seeing placebo comparison so draw attention to the fact that this is vs adalimumab and it is comparable. </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Questions to explore any concerns for JYSELECA:</a:t>
            </a:r>
            <a:r>
              <a:rPr lang="en-GB" sz="1200" i="1">
                <a:solidFill>
                  <a:srgbClr val="585858"/>
                </a:solidFill>
                <a:latin typeface="Arial" panose="020B0604020202020204" pitchFamily="34" charset="0"/>
                <a:cs typeface="Arial" panose="020B0604020202020204" pitchFamily="34" charset="0"/>
              </a:rPr>
              <a:t>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When you are using ADA, what if any, safety concerns do you have?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tend to manage these?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confident do you feel to manage a safety profile such as this?</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explores the discontinuation rates &amp; the pooled safety data across Phase 2 and 3 trials. This is aligned to the data in FINCH 1</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183" y="3076309"/>
            <a:ext cx="3311997" cy="18387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There are low rates of expected adverse events vs ADA and no statistical differences between JYSELECA and ADA.</a:t>
            </a:r>
          </a:p>
          <a:p>
            <a:pPr algn="ctr" defTabSz="914377"/>
            <a:r>
              <a:rPr lang="en-GB" sz="1200">
                <a:solidFill>
                  <a:srgbClr val="585858"/>
                </a:solidFill>
                <a:latin typeface="Arial" panose="020B0604020202020204" pitchFamily="34" charset="0"/>
                <a:ea typeface="华文中宋" panose="02010600040101010101" pitchFamily="2" charset="-122"/>
              </a:rPr>
              <a:t>JYSELECA has consistently shown low rates of serious infections, herpes zoster, and VTE in a pooled analysis of Phase 2 and 3 trials</a:t>
            </a:r>
            <a:endParaRPr lang="en-GB" sz="133">
              <a:solidFill>
                <a:srgbClr val="585858"/>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FEFCF9C-E1F4-416F-8A34-F7F978D11358}"/>
              </a:ext>
            </a:extLst>
          </p:cNvPr>
          <p:cNvSpPr txBox="1"/>
          <p:nvPr/>
        </p:nvSpPr>
        <p:spPr>
          <a:xfrm>
            <a:off x="9616226" y="5099281"/>
            <a:ext cx="227583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5" name="TextBox 4">
            <a:extLst>
              <a:ext uri="{FF2B5EF4-FFF2-40B4-BE49-F238E27FC236}">
                <a16:creationId xmlns:a16="http://schemas.microsoft.com/office/drawing/2014/main" id="{1E3D45B1-8C7B-4B00-AEEE-524414B1981C}"/>
              </a:ext>
            </a:extLst>
          </p:cNvPr>
          <p:cNvSpPr txBox="1"/>
          <p:nvPr/>
        </p:nvSpPr>
        <p:spPr>
          <a:xfrm>
            <a:off x="6515624" y="5099281"/>
            <a:ext cx="271738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81876"/>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4518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1662" y="391785"/>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5" name="TextBox 24">
            <a:extLst>
              <a:ext uri="{FF2B5EF4-FFF2-40B4-BE49-F238E27FC236}">
                <a16:creationId xmlns:a16="http://schemas.microsoft.com/office/drawing/2014/main" id="{FAFCA2F9-E0CD-44D3-8C5E-689853B274AC}"/>
              </a:ext>
            </a:extLst>
          </p:cNvPr>
          <p:cNvSpPr txBox="1"/>
          <p:nvPr/>
        </p:nvSpPr>
        <p:spPr>
          <a:xfrm>
            <a:off x="1038263" y="5105694"/>
            <a:ext cx="2253191"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81D7772-1641-4D67-B36A-D903C6B2F776}"/>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9" name="TextBox 8">
            <a:extLst>
              <a:ext uri="{FF2B5EF4-FFF2-40B4-BE49-F238E27FC236}">
                <a16:creationId xmlns:a16="http://schemas.microsoft.com/office/drawing/2014/main" id="{2F473E8A-3286-4BE0-ACAD-EB413EEB46D1}"/>
              </a:ext>
            </a:extLst>
          </p:cNvPr>
          <p:cNvSpPr txBox="1"/>
          <p:nvPr/>
        </p:nvSpPr>
        <p:spPr>
          <a:xfrm>
            <a:off x="3627457" y="5099281"/>
            <a:ext cx="2552167"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21" name="Picture 20" descr="A picture containing clock, drawing, room&#10;&#10;Description automatically generated">
            <a:extLst>
              <a:ext uri="{FF2B5EF4-FFF2-40B4-BE49-F238E27FC236}">
                <a16:creationId xmlns:a16="http://schemas.microsoft.com/office/drawing/2014/main" id="{EE8A0A8B-1882-4358-A1B0-75E305DB7E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6989" y="5060128"/>
            <a:ext cx="336000" cy="33600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FC0816C-D1AF-4302-A889-7CE924BE1B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10201" y="5060128"/>
            <a:ext cx="336000" cy="336000"/>
          </a:xfrm>
          <a:prstGeom prst="rect">
            <a:avLst/>
          </a:prstGeom>
        </p:spPr>
      </p:pic>
      <p:pic>
        <p:nvPicPr>
          <p:cNvPr id="15" name="Picture 14" descr="A picture containing drawing, sign&#10;&#10;Description automatically generated">
            <a:extLst>
              <a:ext uri="{FF2B5EF4-FFF2-40B4-BE49-F238E27FC236}">
                <a16:creationId xmlns:a16="http://schemas.microsoft.com/office/drawing/2014/main" id="{6348282E-E3B9-4315-88F2-D0A93765DD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2372" y="5060128"/>
            <a:ext cx="335717" cy="336000"/>
          </a:xfrm>
          <a:prstGeom prst="rect">
            <a:avLst/>
          </a:prstGeom>
        </p:spPr>
      </p:pic>
      <p:pic>
        <p:nvPicPr>
          <p:cNvPr id="13" name="Picture 12" descr="A picture containing clock, room&#10;&#10;Description automatically generated">
            <a:extLst>
              <a:ext uri="{FF2B5EF4-FFF2-40B4-BE49-F238E27FC236}">
                <a16:creationId xmlns:a16="http://schemas.microsoft.com/office/drawing/2014/main" id="{B22F5A8F-8E0E-43B8-A712-754C7F42AD5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67517" y="5060128"/>
            <a:ext cx="336000" cy="336000"/>
          </a:xfrm>
          <a:prstGeom prst="rect">
            <a:avLst/>
          </a:prstGeom>
        </p:spPr>
      </p:pic>
      <p:pic>
        <p:nvPicPr>
          <p:cNvPr id="3" name="Picture 2">
            <a:extLst>
              <a:ext uri="{FF2B5EF4-FFF2-40B4-BE49-F238E27FC236}">
                <a16:creationId xmlns:a16="http://schemas.microsoft.com/office/drawing/2014/main" id="{78F2BD4F-5C92-4E2D-B95F-000143614A55}"/>
              </a:ext>
            </a:extLst>
          </p:cNvPr>
          <p:cNvPicPr>
            <a:picLocks noChangeAspect="1"/>
          </p:cNvPicPr>
          <p:nvPr/>
        </p:nvPicPr>
        <p:blipFill>
          <a:blip r:embed="rId8"/>
          <a:stretch>
            <a:fillRect/>
          </a:stretch>
        </p:blipFill>
        <p:spPr>
          <a:xfrm>
            <a:off x="872185" y="997878"/>
            <a:ext cx="3311996" cy="1852189"/>
          </a:xfrm>
          <a:prstGeom prst="rect">
            <a:avLst/>
          </a:prstGeom>
          <a:ln w="12700">
            <a:solidFill>
              <a:schemeClr val="accent2"/>
            </a:solidFill>
          </a:ln>
        </p:spPr>
      </p:pic>
      <p:sp>
        <p:nvSpPr>
          <p:cNvPr id="28" name="Slide Number Placeholder 1">
            <a:extLst>
              <a:ext uri="{FF2B5EF4-FFF2-40B4-BE49-F238E27FC236}">
                <a16:creationId xmlns:a16="http://schemas.microsoft.com/office/drawing/2014/main" id="{F63A93D4-EE73-4D38-BCB1-17D5ACDEC9C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69</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657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Comprehensive View –</a:t>
            </a:r>
            <a:br>
              <a:rPr lang="en-GB"/>
            </a:br>
            <a:r>
              <a:rPr lang="en-GB" sz="2800" b="0" i="1"/>
              <a:t>Summary of Workshop Discussions</a:t>
            </a:r>
            <a:endParaRPr lang="en-GB"/>
          </a:p>
        </p:txBody>
      </p:sp>
    </p:spTree>
    <p:extLst>
      <p:ext uri="{BB962C8B-B14F-4D97-AF65-F5344CB8AC3E}">
        <p14:creationId xmlns:p14="http://schemas.microsoft.com/office/powerpoint/2010/main" val="47551437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9517" y="1012448"/>
            <a:ext cx="7544616" cy="386684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further emphasises the safety profile of JYSELECA and adds peace of mind. Only spend time on this page if the customer is very concerned about safety specifically and use it to reassure them that the profile is comparable to their standard of care – reflect the language that they use about ADA to help them feel confident about JYSELECA</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 these safety data add to your perception of the safety profile of JYSELECA?</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important is it to you that a new product such as JYSELECA can offer safety &amp; discontinuation rates comparable to ADA, your standard of care? What impact does that have on how you might start to integrate JYSELECA in your treatment decision making?</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I’d like to move now to some of more practical elements of treatment as these are critical for RA patients </a:t>
            </a:r>
            <a:r>
              <a:rPr lang="en-GB" sz="1200">
                <a:solidFill>
                  <a:srgbClr val="585858"/>
                </a:solidFill>
                <a:latin typeface="Arial" panose="020B0604020202020204" pitchFamily="34" charset="0"/>
                <a:cs typeface="Arial" panose="020B0604020202020204" pitchFamily="34" charset="0"/>
              </a:rPr>
              <a:t>(be more specific depending on patient type discussed)</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87425" y="3035587"/>
            <a:ext cx="3264000" cy="184370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ea typeface="华文中宋" panose="02010600040101010101" pitchFamily="2" charset="-122"/>
              </a:rPr>
              <a:t>Few patients discontinued JYSELECA treatment across all Phase 3 trials </a:t>
            </a:r>
          </a:p>
          <a:p>
            <a:pPr algn="ctr" defTabSz="914377"/>
            <a:endParaRPr lang="en-GB" sz="1200">
              <a:solidFill>
                <a:srgbClr val="3F3F3F"/>
              </a:solidFill>
              <a:latin typeface="Arial" panose="020B0604020202020204" pitchFamily="34" charset="0"/>
              <a:ea typeface="华文中宋" panose="02010600040101010101" pitchFamily="2" charset="-122"/>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Discontinuation rates are low with JYSELECA and comparable with ADA and placebo</a:t>
            </a:r>
          </a:p>
          <a:p>
            <a:pPr algn="ctr" defTabSz="914377"/>
            <a:endParaRPr lang="en-GB" sz="1333" b="1">
              <a:solidFill>
                <a:srgbClr val="005DAB"/>
              </a:solidFill>
              <a:latin typeface="Calibri Light" panose="020F0302020204030204"/>
            </a:endParaRP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96447"/>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59755"/>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0135" y="409583"/>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 name="Rectangle 1">
            <a:extLst>
              <a:ext uri="{FF2B5EF4-FFF2-40B4-BE49-F238E27FC236}">
                <a16:creationId xmlns:a16="http://schemas.microsoft.com/office/drawing/2014/main" id="{3D0E29A7-CB3F-4D31-A03A-AF2C273EB36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F8BF48AD-B684-4E80-B969-545C536C83F9}"/>
              </a:ext>
            </a:extLst>
          </p:cNvPr>
          <p:cNvSpPr txBox="1"/>
          <p:nvPr/>
        </p:nvSpPr>
        <p:spPr>
          <a:xfrm>
            <a:off x="9329399" y="5099281"/>
            <a:ext cx="256266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28" name="TextBox 27">
            <a:extLst>
              <a:ext uri="{FF2B5EF4-FFF2-40B4-BE49-F238E27FC236}">
                <a16:creationId xmlns:a16="http://schemas.microsoft.com/office/drawing/2014/main" id="{90E1D1C4-63A5-4779-9DCC-2CC4B9EB5539}"/>
              </a:ext>
            </a:extLst>
          </p:cNvPr>
          <p:cNvSpPr txBox="1"/>
          <p:nvPr/>
        </p:nvSpPr>
        <p:spPr>
          <a:xfrm>
            <a:off x="6240883" y="5099281"/>
            <a:ext cx="27335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sp>
        <p:nvSpPr>
          <p:cNvPr id="29" name="TextBox 28">
            <a:extLst>
              <a:ext uri="{FF2B5EF4-FFF2-40B4-BE49-F238E27FC236}">
                <a16:creationId xmlns:a16="http://schemas.microsoft.com/office/drawing/2014/main" id="{4B0CDE29-BF73-4EE5-8E7C-372D083EE9D4}"/>
              </a:ext>
            </a:extLst>
          </p:cNvPr>
          <p:cNvSpPr txBox="1"/>
          <p:nvPr/>
        </p:nvSpPr>
        <p:spPr>
          <a:xfrm>
            <a:off x="896331" y="5105694"/>
            <a:ext cx="2264883"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AAC7C50-04E2-4548-A598-78CCE49C7747}"/>
              </a:ext>
            </a:extLst>
          </p:cNvPr>
          <p:cNvSpPr txBox="1"/>
          <p:nvPr/>
        </p:nvSpPr>
        <p:spPr>
          <a:xfrm>
            <a:off x="3397946" y="5099281"/>
            <a:ext cx="256794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31" name="Picture 30" descr="A picture containing clock, drawing, room&#10;&#10;Description automatically generated">
            <a:extLst>
              <a:ext uri="{FF2B5EF4-FFF2-40B4-BE49-F238E27FC236}">
                <a16:creationId xmlns:a16="http://schemas.microsoft.com/office/drawing/2014/main" id="{13027C0D-7CA0-404D-A169-F6732A24BC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513" y="5060128"/>
            <a:ext cx="336000" cy="336000"/>
          </a:xfrm>
          <a:prstGeom prst="rect">
            <a:avLst/>
          </a:prstGeom>
        </p:spPr>
      </p:pic>
      <p:pic>
        <p:nvPicPr>
          <p:cNvPr id="32" name="Picture 31" descr="A close up of a sign&#10;&#10;Description automatically generated">
            <a:extLst>
              <a:ext uri="{FF2B5EF4-FFF2-40B4-BE49-F238E27FC236}">
                <a16:creationId xmlns:a16="http://schemas.microsoft.com/office/drawing/2014/main" id="{76ABC9F2-290F-41F1-8690-2854B57046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61213" y="5069481"/>
            <a:ext cx="336000" cy="336000"/>
          </a:xfrm>
          <a:prstGeom prst="rect">
            <a:avLst/>
          </a:prstGeom>
        </p:spPr>
      </p:pic>
      <p:pic>
        <p:nvPicPr>
          <p:cNvPr id="33" name="Picture 32" descr="A picture containing drawing, sign&#10;&#10;Description automatically generated">
            <a:extLst>
              <a:ext uri="{FF2B5EF4-FFF2-40B4-BE49-F238E27FC236}">
                <a16:creationId xmlns:a16="http://schemas.microsoft.com/office/drawing/2014/main" id="{1ED771E1-D530-4FFA-9EED-8852AA878F6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13390" y="5062712"/>
            <a:ext cx="335717" cy="336000"/>
          </a:xfrm>
          <a:prstGeom prst="rect">
            <a:avLst/>
          </a:prstGeom>
        </p:spPr>
      </p:pic>
      <p:pic>
        <p:nvPicPr>
          <p:cNvPr id="34" name="Picture 33" descr="A picture containing clock, room&#10;&#10;Description automatically generated">
            <a:extLst>
              <a:ext uri="{FF2B5EF4-FFF2-40B4-BE49-F238E27FC236}">
                <a16:creationId xmlns:a16="http://schemas.microsoft.com/office/drawing/2014/main" id="{FA3E1911-8A80-4DA8-91CF-816BC02577A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92779" y="5065923"/>
            <a:ext cx="336000" cy="336000"/>
          </a:xfrm>
          <a:prstGeom prst="rect">
            <a:avLst/>
          </a:prstGeom>
        </p:spPr>
      </p:pic>
      <p:pic>
        <p:nvPicPr>
          <p:cNvPr id="3" name="Picture 2">
            <a:extLst>
              <a:ext uri="{FF2B5EF4-FFF2-40B4-BE49-F238E27FC236}">
                <a16:creationId xmlns:a16="http://schemas.microsoft.com/office/drawing/2014/main" id="{A7326C7D-763B-4D92-86E7-8389A1716D33}"/>
              </a:ext>
            </a:extLst>
          </p:cNvPr>
          <p:cNvPicPr>
            <a:picLocks noChangeAspect="1"/>
          </p:cNvPicPr>
          <p:nvPr/>
        </p:nvPicPr>
        <p:blipFill>
          <a:blip r:embed="rId8"/>
          <a:stretch>
            <a:fillRect/>
          </a:stretch>
        </p:blipFill>
        <p:spPr>
          <a:xfrm>
            <a:off x="887425" y="1012448"/>
            <a:ext cx="3264297" cy="1838888"/>
          </a:xfrm>
          <a:prstGeom prst="rect">
            <a:avLst/>
          </a:prstGeom>
          <a:ln w="12700">
            <a:solidFill>
              <a:schemeClr val="accent2"/>
            </a:solidFill>
          </a:ln>
        </p:spPr>
      </p:pic>
      <p:sp>
        <p:nvSpPr>
          <p:cNvPr id="21" name="Slide Number Placeholder 1">
            <a:extLst>
              <a:ext uri="{FF2B5EF4-FFF2-40B4-BE49-F238E27FC236}">
                <a16:creationId xmlns:a16="http://schemas.microsoft.com/office/drawing/2014/main" id="{7BB9CAA6-12F1-4BF4-BCDB-0171AEF4C30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03698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012359" y="996924"/>
            <a:ext cx="7891775" cy="42486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This is a key differentiating slide that resonated well in research so ensure you leave enough time to discuss the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points here. There are a number of features to explore and depending on the customer segment they may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resonate as benefits for themselves or their patients. Reflect the language you have already heard the customer use &amp; encourage them to articulate the benefits and what they could mean. Key points to highlight are: The broad range of patients that JYSELECA is appropriate for; the bottle was specifically designed for and with patients. </a:t>
            </a:r>
          </a:p>
          <a:p>
            <a:pPr defTabSz="914377">
              <a:lnSpc>
                <a:spcPct val="112000"/>
              </a:lnSpc>
            </a:pPr>
            <a:endParaRPr lang="en-GB" sz="533">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spcBef>
                <a:spcPts val="400"/>
              </a:spcBef>
            </a:pPr>
            <a:r>
              <a:rPr lang="en-GB" sz="1067">
                <a:solidFill>
                  <a:srgbClr val="585858"/>
                </a:solidFill>
                <a:latin typeface="Arial" panose="020B0604020202020204" pitchFamily="34" charset="0"/>
                <a:cs typeface="Arial" panose="020B0604020202020204" pitchFamily="34" charset="0"/>
              </a:rPr>
              <a:t>Explore if the HCP agrees that based on its features JYSELECA would bring simplicity</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When you consider dosing and ease of use of a treatment, what features are you looking for? What benefit do these bring to you and your patients?</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Which of these features of JYSELECA would be most important to you when prescribing JYSELECA?</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can the simplicity of JYSELECA bring to you and your patients? How does it impact the breadth of patients that JYSELECA is suitable for?</a:t>
            </a:r>
            <a:endParaRPr lang="en-GB" sz="1067" b="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We have reviewed the efficacy &amp; safety of JYSELECA and with this simplicity, what patient groups does this enable you to use JYSELECA compared with other JAKs?</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Now that you’ve heard all about JYSELECA, how does this fit with the patient group we discussed at the beginning of the conversation? What benefits could it bring them?</a:t>
            </a: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The following page provides a summary of what was discussed today – before you move to it, ask the physician: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How would you describe JYSELECA to one of your colleagues – what are the key features that you think are important to share?</a:t>
            </a:r>
          </a:p>
        </p:txBody>
      </p:sp>
      <p:sp>
        <p:nvSpPr>
          <p:cNvPr id="13" name="Text Placeholder 12">
            <a:extLst>
              <a:ext uri="{FF2B5EF4-FFF2-40B4-BE49-F238E27FC236}">
                <a16:creationId xmlns:a16="http://schemas.microsoft.com/office/drawing/2014/main" id="{03C2D44A-E4AF-4DF6-B164-682BB230AEB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3642" y="402396"/>
            <a:ext cx="102764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Convenience – for you and your patients</a:t>
            </a:r>
            <a:r>
              <a:rPr lang="en-GB" sz="2933">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6721B435-6DD2-4F13-9867-DFC80054A2F2}"/>
              </a:ext>
            </a:extLst>
          </p:cNvPr>
          <p:cNvSpPr/>
          <p:nvPr/>
        </p:nvSpPr>
        <p:spPr>
          <a:xfrm>
            <a:off x="874437" y="2895710"/>
            <a:ext cx="3026964" cy="23550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Appropriate for use across a broad range of patients - easy to use for you and your patients</a:t>
            </a:r>
          </a:p>
        </p:txBody>
      </p:sp>
      <p:sp>
        <p:nvSpPr>
          <p:cNvPr id="3" name="Rectangle 2">
            <a:extLst>
              <a:ext uri="{FF2B5EF4-FFF2-40B4-BE49-F238E27FC236}">
                <a16:creationId xmlns:a16="http://schemas.microsoft.com/office/drawing/2014/main" id="{EEBAC17C-057E-4080-B9FF-85921B61BC7B}"/>
              </a:ext>
            </a:extLst>
          </p:cNvPr>
          <p:cNvSpPr/>
          <p:nvPr/>
        </p:nvSpPr>
        <p:spPr>
          <a:xfrm>
            <a:off x="11080632" y="1280496"/>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T</a:t>
            </a:r>
          </a:p>
        </p:txBody>
      </p:sp>
      <p:pic>
        <p:nvPicPr>
          <p:cNvPr id="5" name="Picture 4">
            <a:extLst>
              <a:ext uri="{FF2B5EF4-FFF2-40B4-BE49-F238E27FC236}">
                <a16:creationId xmlns:a16="http://schemas.microsoft.com/office/drawing/2014/main" id="{EAB16A9C-DABF-4668-9E94-F63D9132A00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3" y="785031"/>
            <a:ext cx="495535" cy="432000"/>
          </a:xfrm>
          <a:prstGeom prst="rect">
            <a:avLst/>
          </a:prstGeom>
        </p:spPr>
      </p:pic>
      <p:sp>
        <p:nvSpPr>
          <p:cNvPr id="6" name="TextBox 5">
            <a:extLst>
              <a:ext uri="{FF2B5EF4-FFF2-40B4-BE49-F238E27FC236}">
                <a16:creationId xmlns:a16="http://schemas.microsoft.com/office/drawing/2014/main" id="{943A1E6F-53E8-4B13-A0FE-F2ECB553330D}"/>
              </a:ext>
            </a:extLst>
          </p:cNvPr>
          <p:cNvSpPr txBox="1"/>
          <p:nvPr/>
        </p:nvSpPr>
        <p:spPr>
          <a:xfrm>
            <a:off x="3977396" y="5326123"/>
            <a:ext cx="2082896"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words to highlight wider range of patients – dosing and administration shows flexibility for different patients</a:t>
            </a:r>
          </a:p>
        </p:txBody>
      </p:sp>
      <p:sp>
        <p:nvSpPr>
          <p:cNvPr id="22" name="TextBox 21">
            <a:extLst>
              <a:ext uri="{FF2B5EF4-FFF2-40B4-BE49-F238E27FC236}">
                <a16:creationId xmlns:a16="http://schemas.microsoft.com/office/drawing/2014/main" id="{2B6CBEDD-2360-4E21-AD1E-10FC91FAB7F4}"/>
              </a:ext>
            </a:extLst>
          </p:cNvPr>
          <p:cNvSpPr txBox="1"/>
          <p:nvPr/>
        </p:nvSpPr>
        <p:spPr>
          <a:xfrm>
            <a:off x="6357796" y="5326123"/>
            <a:ext cx="233376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practical information &amp; benefits for patients. Key words to highlight simplicity, once daily – bottle designed for &amp; with patients</a:t>
            </a:r>
          </a:p>
        </p:txBody>
      </p:sp>
      <p:sp>
        <p:nvSpPr>
          <p:cNvPr id="24" name="TextBox 23">
            <a:extLst>
              <a:ext uri="{FF2B5EF4-FFF2-40B4-BE49-F238E27FC236}">
                <a16:creationId xmlns:a16="http://schemas.microsoft.com/office/drawing/2014/main" id="{631F1690-A730-457D-BBEA-2B6195180357}"/>
              </a:ext>
            </a:extLst>
          </p:cNvPr>
          <p:cNvSpPr txBox="1"/>
          <p:nvPr/>
        </p:nvSpPr>
        <p:spPr>
          <a:xfrm>
            <a:off x="8981547" y="5326123"/>
            <a:ext cx="292258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Key focus to highlight: flexibility &amp; simplicity of use. A wider range of patients - meeting their need for compliance &amp; minimal complications as prescriber</a:t>
            </a:r>
          </a:p>
        </p:txBody>
      </p:sp>
      <p:sp>
        <p:nvSpPr>
          <p:cNvPr id="7" name="TextBox 6">
            <a:extLst>
              <a:ext uri="{FF2B5EF4-FFF2-40B4-BE49-F238E27FC236}">
                <a16:creationId xmlns:a16="http://schemas.microsoft.com/office/drawing/2014/main" id="{EEEBF076-DE73-4A97-818F-266944552EFB}"/>
              </a:ext>
            </a:extLst>
          </p:cNvPr>
          <p:cNvSpPr txBox="1"/>
          <p:nvPr/>
        </p:nvSpPr>
        <p:spPr>
          <a:xfrm>
            <a:off x="928621" y="5326123"/>
            <a:ext cx="275722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Avoid making treatment sound ‘easy’ as it may undermine the complexity of RA &amp; the challenge that stimulates this group. They value the short precise facts</a:t>
            </a:r>
          </a:p>
        </p:txBody>
      </p:sp>
      <p:sp>
        <p:nvSpPr>
          <p:cNvPr id="9" name="Rectangle 8">
            <a:extLst>
              <a:ext uri="{FF2B5EF4-FFF2-40B4-BE49-F238E27FC236}">
                <a16:creationId xmlns:a16="http://schemas.microsoft.com/office/drawing/2014/main" id="{171D38E1-2921-409A-AA71-F4D06124A92E}"/>
              </a:ext>
            </a:extLst>
          </p:cNvPr>
          <p:cNvSpPr/>
          <p:nvPr/>
        </p:nvSpPr>
        <p:spPr>
          <a:xfrm>
            <a:off x="863599" y="6387996"/>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10" name="Star: 5 Points 9">
            <a:extLst>
              <a:ext uri="{FF2B5EF4-FFF2-40B4-BE49-F238E27FC236}">
                <a16:creationId xmlns:a16="http://schemas.microsoft.com/office/drawing/2014/main" id="{F103A7D5-DBFB-4EC3-AF13-81246D08AD55}"/>
              </a:ext>
            </a:extLst>
          </p:cNvPr>
          <p:cNvSpPr/>
          <p:nvPr/>
        </p:nvSpPr>
        <p:spPr>
          <a:xfrm>
            <a:off x="7642579" y="398967"/>
            <a:ext cx="433112" cy="441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6" name="Picture 15" descr="A picture containing clock, room&#10;&#10;Description automatically generated">
            <a:extLst>
              <a:ext uri="{FF2B5EF4-FFF2-40B4-BE49-F238E27FC236}">
                <a16:creationId xmlns:a16="http://schemas.microsoft.com/office/drawing/2014/main" id="{DC8B57A9-848C-42D3-A07D-A703A9A4BB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7257" y="5278976"/>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19003EC-FBA5-45EE-92BF-F7B0D5280D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26107" y="5278976"/>
            <a:ext cx="325432" cy="3360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93194FAC-5629-4685-942E-E2B6779C3C0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33603" y="5278976"/>
            <a:ext cx="336000" cy="336000"/>
          </a:xfrm>
          <a:prstGeom prst="rect">
            <a:avLst/>
          </a:prstGeom>
        </p:spPr>
      </p:pic>
      <p:pic>
        <p:nvPicPr>
          <p:cNvPr id="19" name="Picture 18" descr="A picture containing clock, drawing, room&#10;&#10;Description automatically generated">
            <a:extLst>
              <a:ext uri="{FF2B5EF4-FFF2-40B4-BE49-F238E27FC236}">
                <a16:creationId xmlns:a16="http://schemas.microsoft.com/office/drawing/2014/main" id="{F58F94B2-6F3B-4859-839A-D7143E98F5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5599" y="5278976"/>
            <a:ext cx="336000" cy="336000"/>
          </a:xfrm>
          <a:prstGeom prst="rect">
            <a:avLst/>
          </a:prstGeom>
        </p:spPr>
      </p:pic>
      <p:pic>
        <p:nvPicPr>
          <p:cNvPr id="4" name="Picture 3">
            <a:extLst>
              <a:ext uri="{FF2B5EF4-FFF2-40B4-BE49-F238E27FC236}">
                <a16:creationId xmlns:a16="http://schemas.microsoft.com/office/drawing/2014/main" id="{4AEC2AAC-F74A-417B-A9AE-77BB0CD86F4B}"/>
              </a:ext>
            </a:extLst>
          </p:cNvPr>
          <p:cNvPicPr>
            <a:picLocks noChangeAspect="1"/>
          </p:cNvPicPr>
          <p:nvPr/>
        </p:nvPicPr>
        <p:blipFill>
          <a:blip r:embed="rId8"/>
          <a:stretch>
            <a:fillRect/>
          </a:stretch>
        </p:blipFill>
        <p:spPr>
          <a:xfrm>
            <a:off x="874437" y="996924"/>
            <a:ext cx="3026964" cy="170518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0C07F011-8B1D-426C-A856-80AD8D1C2A1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360495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ECEEB-A6C7-4496-9514-4DEEEE416AA0}"/>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72</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CA5AE8F-131B-484B-BD1C-54297D342FBE}"/>
              </a:ext>
            </a:extLst>
          </p:cNvPr>
          <p:cNvSpPr>
            <a:spLocks noGrp="1"/>
          </p:cNvSpPr>
          <p:nvPr>
            <p:ph type="title"/>
          </p:nvPr>
        </p:nvSpPr>
        <p:spPr>
          <a:xfrm>
            <a:off x="835380" y="404765"/>
            <a:ext cx="10464800" cy="853279"/>
          </a:xfrm>
        </p:spPr>
        <p:txBody>
          <a:bodyPr/>
          <a:lstStyle/>
          <a:p>
            <a:r>
              <a:rPr lang="en-GB"/>
              <a:t>Male fertility &amp; DDI discussion</a:t>
            </a:r>
          </a:p>
        </p:txBody>
      </p:sp>
      <p:sp>
        <p:nvSpPr>
          <p:cNvPr id="5" name="Text Placeholder 4">
            <a:extLst>
              <a:ext uri="{FF2B5EF4-FFF2-40B4-BE49-F238E27FC236}">
                <a16:creationId xmlns:a16="http://schemas.microsoft.com/office/drawing/2014/main" id="{33519DDA-7B5F-47C5-9B2F-CB7D6091567F}"/>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6E06F0C6-BA5B-4556-BA54-889FB0076C27}"/>
              </a:ext>
            </a:extLst>
          </p:cNvPr>
          <p:cNvSpPr>
            <a:spLocks noGrp="1"/>
          </p:cNvSpPr>
          <p:nvPr>
            <p:ph type="body" sz="quarter" idx="26"/>
          </p:nvPr>
        </p:nvSpPr>
        <p:spPr/>
        <p:txBody>
          <a:bodyPr/>
          <a:lstStyle/>
          <a:p>
            <a:endParaRPr lang="en-GB"/>
          </a:p>
        </p:txBody>
      </p:sp>
      <p:sp>
        <p:nvSpPr>
          <p:cNvPr id="7" name="Content Placeholder 6">
            <a:extLst>
              <a:ext uri="{FF2B5EF4-FFF2-40B4-BE49-F238E27FC236}">
                <a16:creationId xmlns:a16="http://schemas.microsoft.com/office/drawing/2014/main" id="{1AD2903E-B9ED-4309-A2A3-BF44251DEC32}"/>
              </a:ext>
            </a:extLst>
          </p:cNvPr>
          <p:cNvSpPr>
            <a:spLocks noGrp="1"/>
          </p:cNvSpPr>
          <p:nvPr>
            <p:ph sz="quarter" idx="27"/>
          </p:nvPr>
        </p:nvSpPr>
        <p:spPr>
          <a:xfrm>
            <a:off x="863599" y="1518254"/>
            <a:ext cx="10464800" cy="4032249"/>
          </a:xfrm>
        </p:spPr>
        <p:txBody>
          <a:bodyPr/>
          <a:lstStyle/>
          <a:p>
            <a:pPr marL="0" indent="0">
              <a:buNone/>
            </a:pPr>
            <a:r>
              <a:rPr lang="en-GB"/>
              <a:t>When to have the discussion:</a:t>
            </a:r>
          </a:p>
          <a:p>
            <a:pPr marL="954593" lvl="3" indent="-243411">
              <a:spcBef>
                <a:spcPts val="800"/>
              </a:spcBef>
            </a:pPr>
            <a:r>
              <a:rPr lang="en-GB">
                <a:solidFill>
                  <a:schemeClr val="accent1"/>
                </a:solidFill>
              </a:rPr>
              <a:t>Proactively in first call</a:t>
            </a:r>
            <a:r>
              <a:rPr lang="en-GB"/>
              <a:t> – when reaching convenience slide in campaign flow</a:t>
            </a:r>
          </a:p>
          <a:p>
            <a:pPr marL="954593" lvl="3" indent="-243411">
              <a:spcBef>
                <a:spcPts val="800"/>
              </a:spcBef>
            </a:pPr>
            <a:r>
              <a:rPr lang="en-GB">
                <a:solidFill>
                  <a:schemeClr val="accent1"/>
                </a:solidFill>
              </a:rPr>
              <a:t>Reactively thereafter</a:t>
            </a:r>
          </a:p>
          <a:p>
            <a:pPr marL="0" indent="0">
              <a:buNone/>
            </a:pPr>
            <a:r>
              <a:rPr lang="en-GB"/>
              <a:t>Guidance on how to discuss proactively:</a:t>
            </a:r>
            <a:endParaRPr lang="en-GB" sz="2400">
              <a:latin typeface="Calibri" panose="020F0502020204030204" pitchFamily="34" charset="0"/>
              <a:ea typeface="Calibri" panose="020F0502020204030204" pitchFamily="34" charset="0"/>
            </a:endParaRPr>
          </a:p>
          <a:p>
            <a:pPr marL="0" indent="0">
              <a:buNone/>
            </a:pPr>
            <a:endParaRPr lang="en-GB">
              <a:highlight>
                <a:srgbClr val="FFFF00"/>
              </a:highlight>
            </a:endParaRPr>
          </a:p>
        </p:txBody>
      </p:sp>
      <p:sp>
        <p:nvSpPr>
          <p:cNvPr id="9" name="TextBox 8">
            <a:extLst>
              <a:ext uri="{FF2B5EF4-FFF2-40B4-BE49-F238E27FC236}">
                <a16:creationId xmlns:a16="http://schemas.microsoft.com/office/drawing/2014/main" id="{4CBB2C56-313D-45CB-97EF-98747AD6086A}"/>
              </a:ext>
            </a:extLst>
          </p:cNvPr>
          <p:cNvSpPr txBox="1"/>
          <p:nvPr/>
        </p:nvSpPr>
        <p:spPr>
          <a:xfrm>
            <a:off x="836469" y="2864672"/>
            <a:ext cx="6251055" cy="3009478"/>
          </a:xfrm>
          <a:prstGeom prst="rect">
            <a:avLst/>
          </a:prstGeom>
          <a:noFill/>
        </p:spPr>
        <p:txBody>
          <a:bodyPr wrap="square">
            <a:spAutoFit/>
          </a:bodyPr>
          <a:lstStyle/>
          <a:p>
            <a:pPr defTabSz="914377"/>
            <a:r>
              <a:rPr lang="en-US" sz="1467" b="1">
                <a:solidFill>
                  <a:srgbClr val="005DAB"/>
                </a:solidFill>
                <a:latin typeface="Arial" panose="020B0604020202020204" pitchFamily="34" charset="0"/>
                <a:ea typeface="Calibri" panose="020F0502020204030204" pitchFamily="34" charset="0"/>
                <a:cs typeface="Arial" panose="020B0604020202020204" pitchFamily="34" charset="0"/>
              </a:rPr>
              <a:t>Sperm Health</a:t>
            </a:r>
          </a:p>
          <a:p>
            <a:pPr defTabSz="914377"/>
            <a:endParaRPr lang="en-GB" sz="1467" b="1">
              <a:solidFill>
                <a:srgbClr val="005DAB"/>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 would like to inform you about certain aspects that you need to take into consideration when prescribing JYSELECA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animal studies changes were observed in semen parameters and fertility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However, in humans, the potential effect of JYSELECA on sperm production and male fertility and the reversibility of these potential effects is unknown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To address this, we have ongoing phase 2 studies, Manta and Manta-</a:t>
            </a:r>
            <a:r>
              <a:rPr lang="en-US" sz="1200" err="1">
                <a:solidFill>
                  <a:srgbClr val="585858"/>
                </a:solidFill>
                <a:latin typeface="Arial" panose="020B0604020202020204" pitchFamily="34" charset="0"/>
                <a:ea typeface="Times New Roman" panose="02020603050405020304" pitchFamily="18" charset="0"/>
                <a:cs typeface="Arial" panose="020B0604020202020204" pitchFamily="34" charset="0"/>
              </a:rPr>
              <a:t>RAy</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investigating whether this signal is also seen in humans. The primary objective of the studies is to evaluate the effect of JYSELECA on testicular function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Until we can answer this question for you definitively, the potential risk of reduced fertility should be discussed with male patients before initiating treatment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D15D3F3-0A7F-446D-BBC9-C4364AA3FCB4}"/>
              </a:ext>
            </a:extLst>
          </p:cNvPr>
          <p:cNvSpPr txBox="1"/>
          <p:nvPr/>
        </p:nvSpPr>
        <p:spPr>
          <a:xfrm>
            <a:off x="7149912" y="2861855"/>
            <a:ext cx="4405139" cy="2182072"/>
          </a:xfrm>
          <a:prstGeom prst="rect">
            <a:avLst/>
          </a:prstGeom>
          <a:noFill/>
        </p:spPr>
        <p:txBody>
          <a:bodyPr wrap="square">
            <a:spAutoFit/>
          </a:bodyPr>
          <a:lstStyle/>
          <a:p>
            <a:pPr defTabSz="914377">
              <a:buSzPts val="1000"/>
              <a:tabLst>
                <a:tab pos="609585" algn="l"/>
              </a:tabLst>
            </a:pPr>
            <a:r>
              <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rPr>
              <a:t>DDI</a:t>
            </a:r>
          </a:p>
          <a:p>
            <a:pPr defTabSz="914377">
              <a:buSzPts val="1000"/>
              <a:tabLst>
                <a:tab pos="609585" algn="l"/>
              </a:tabLst>
            </a:pPr>
            <a:endPar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vitro trials could not exclude a potential interaction with OATP1B1 and B3 transporters. Therefore in the absence of in vivo data, co-administration with sensitive OATP1B1 or OATP1B3 substrates (e.g. valsartan, statins) is not recommended.  An in vivo clinical trial is ongoing, and we expect results in the 1</a:t>
            </a:r>
            <a:r>
              <a:rPr lang="en-US" sz="1200" baseline="30000">
                <a:solidFill>
                  <a:srgbClr val="585858"/>
                </a:solidFill>
                <a:latin typeface="Arial" panose="020B0604020202020204" pitchFamily="34" charset="0"/>
                <a:ea typeface="Times New Roman" panose="02020603050405020304" pitchFamily="18" charset="0"/>
                <a:cs typeface="Arial" panose="020B0604020202020204" pitchFamily="34" charset="0"/>
              </a:rPr>
              <a:t>st</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half of 2021.</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1331AD-227D-447D-A41F-2A99CBFC023E}"/>
              </a:ext>
            </a:extLst>
          </p:cNvPr>
          <p:cNvSpPr/>
          <p:nvPr/>
        </p:nvSpPr>
        <p:spPr>
          <a:xfrm>
            <a:off x="859045" y="2767682"/>
            <a:ext cx="6188391" cy="31311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14" name="Rectangle 13">
            <a:extLst>
              <a:ext uri="{FF2B5EF4-FFF2-40B4-BE49-F238E27FC236}">
                <a16:creationId xmlns:a16="http://schemas.microsoft.com/office/drawing/2014/main" id="{522A1334-6450-4797-8D26-BCC811FF2323}"/>
              </a:ext>
            </a:extLst>
          </p:cNvPr>
          <p:cNvSpPr/>
          <p:nvPr/>
        </p:nvSpPr>
        <p:spPr>
          <a:xfrm>
            <a:off x="7166845" y="2764348"/>
            <a:ext cx="4530193" cy="3139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1972946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24554" y="1008582"/>
            <a:ext cx="7779580" cy="31611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Summarise the next generation efficacy, differentiated safety profile &amp; broad applicability for patient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groups (depending on what they focused on the most and were most interested in)</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Ask a question to reinforce the area that they showed most interest in during the conversation</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Based on the patient profile close relating to your objective – </a:t>
            </a:r>
            <a:r>
              <a:rPr lang="en-GB" sz="1200" i="1">
                <a:solidFill>
                  <a:srgbClr val="585858"/>
                </a:solidFill>
                <a:latin typeface="Arial" panose="020B0604020202020204" pitchFamily="34" charset="0"/>
                <a:cs typeface="Arial" panose="020B0604020202020204" pitchFamily="34" charset="0"/>
              </a:rPr>
              <a:t>what needs to happen to ensure patients such as [patient type discussed] can receive JYSELECA? Which of your team need to be aware? How would you introduce JYSELECA to your patients?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this customer has not yet provided consent</a:t>
            </a:r>
            <a:r>
              <a:rPr lang="en-GB" sz="1200" i="1">
                <a:solidFill>
                  <a:srgbClr val="585858"/>
                </a:solidFill>
                <a:latin typeface="Arial" panose="020B0604020202020204" pitchFamily="34" charset="0"/>
                <a:cs typeface="Arial" panose="020B0604020202020204" pitchFamily="34" charset="0"/>
              </a:rPr>
              <a:t>: I can see you have a very busy schedule so it might be more convenient for you to receive some of the information I can share via email so that we can make the most of your time when we speak. Would you be willing to provide consent to receive emails from </a:t>
            </a:r>
            <a:r>
              <a:rPr lang="en-GB" sz="1200">
                <a:solidFill>
                  <a:srgbClr val="585858"/>
                </a:solidFill>
                <a:latin typeface="Arial" panose="020B0604020202020204" pitchFamily="34" charset="0"/>
                <a:cs typeface="Arial" panose="020B0604020202020204" pitchFamily="34" charset="0"/>
              </a:rPr>
              <a:t>… [insert as compliant / company relevant]</a:t>
            </a:r>
          </a:p>
        </p:txBody>
      </p:sp>
      <p:sp>
        <p:nvSpPr>
          <p:cNvPr id="14" name="Text Placeholder 13">
            <a:extLst>
              <a:ext uri="{FF2B5EF4-FFF2-40B4-BE49-F238E27FC236}">
                <a16:creationId xmlns:a16="http://schemas.microsoft.com/office/drawing/2014/main" id="{3510923D-E472-4734-AFB7-6DE4514384D4}"/>
              </a:ext>
            </a:extLst>
          </p:cNvPr>
          <p:cNvSpPr>
            <a:spLocks noGrp="1"/>
          </p:cNvSpPr>
          <p:nvPr>
            <p:ph type="body" sz="quarter" idx="26"/>
          </p:nvPr>
        </p:nvSpPr>
        <p:spPr/>
        <p:txBody>
          <a:bodyPr/>
          <a:lstStyle/>
          <a:p>
            <a:endParaRPr lang="en-GB"/>
          </a:p>
        </p:txBody>
      </p:sp>
      <p:sp>
        <p:nvSpPr>
          <p:cNvPr id="13" name="Text Placeholder 12">
            <a:extLst>
              <a:ext uri="{FF2B5EF4-FFF2-40B4-BE49-F238E27FC236}">
                <a16:creationId xmlns:a16="http://schemas.microsoft.com/office/drawing/2014/main" id="{AC80AB25-00FC-4A6E-B94E-9F8769096C82}"/>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5117" y="438589"/>
            <a:ext cx="10342033"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Patient-focused action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7870" y="2891467"/>
            <a:ext cx="3040220" cy="12782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Bring back the conversation to the patient profiles &amp; treatment goals</a:t>
            </a:r>
          </a:p>
          <a:p>
            <a:pPr algn="ctr" defTabSz="914377"/>
            <a:r>
              <a:rPr lang="en-GB" sz="1200">
                <a:solidFill>
                  <a:srgbClr val="585858"/>
                </a:solidFill>
                <a:latin typeface="Arial" panose="020B0604020202020204" pitchFamily="34" charset="0"/>
                <a:cs typeface="Arial" panose="020B0604020202020204" pitchFamily="34" charset="0"/>
              </a:rPr>
              <a:t>Revisit the behaviour change objective &amp; close the call with an agreement to act</a:t>
            </a:r>
          </a:p>
        </p:txBody>
      </p:sp>
      <p:pic>
        <p:nvPicPr>
          <p:cNvPr id="3" name="Picture 2">
            <a:extLst>
              <a:ext uri="{FF2B5EF4-FFF2-40B4-BE49-F238E27FC236}">
                <a16:creationId xmlns:a16="http://schemas.microsoft.com/office/drawing/2014/main" id="{BCD64A71-6CD0-4779-A305-115528FA2CF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6" y="792583"/>
            <a:ext cx="495529" cy="432000"/>
          </a:xfrm>
          <a:prstGeom prst="rect">
            <a:avLst/>
          </a:prstGeom>
        </p:spPr>
      </p:pic>
      <p:sp>
        <p:nvSpPr>
          <p:cNvPr id="6" name="Rectangle 5">
            <a:extLst>
              <a:ext uri="{FF2B5EF4-FFF2-40B4-BE49-F238E27FC236}">
                <a16:creationId xmlns:a16="http://schemas.microsoft.com/office/drawing/2014/main" id="{028BD2DC-2A1C-47D2-BE00-9D7159987E47}"/>
              </a:ext>
            </a:extLst>
          </p:cNvPr>
          <p:cNvSpPr/>
          <p:nvPr/>
        </p:nvSpPr>
        <p:spPr>
          <a:xfrm>
            <a:off x="11061699" y="130003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sp>
        <p:nvSpPr>
          <p:cNvPr id="7" name="Rectangle 6">
            <a:extLst>
              <a:ext uri="{FF2B5EF4-FFF2-40B4-BE49-F238E27FC236}">
                <a16:creationId xmlns:a16="http://schemas.microsoft.com/office/drawing/2014/main" id="{D9F53861-19D4-46CC-B3DA-0262F2F9D636}"/>
              </a:ext>
            </a:extLst>
          </p:cNvPr>
          <p:cNvSpPr/>
          <p:nvPr/>
        </p:nvSpPr>
        <p:spPr>
          <a:xfrm>
            <a:off x="863599" y="6358552"/>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84FC737C-899A-40F9-9D01-7E6AF0B88D05}"/>
              </a:ext>
            </a:extLst>
          </p:cNvPr>
          <p:cNvSpPr txBox="1"/>
          <p:nvPr/>
        </p:nvSpPr>
        <p:spPr>
          <a:xfrm>
            <a:off x="878040" y="4582669"/>
            <a:ext cx="2258875"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1219170">
              <a:defRPr/>
            </a:pPr>
            <a:r>
              <a:rPr lang="en-GB" sz="1067">
                <a:solidFill>
                  <a:srgbClr val="A15699"/>
                </a:solidFill>
                <a:latin typeface="Arial" panose="020B0604020202020204" pitchFamily="34" charset="0"/>
                <a:cs typeface="Arial" panose="020B0604020202020204" pitchFamily="34" charset="0"/>
              </a:rPr>
              <a:t>Through the </a:t>
            </a:r>
            <a:r>
              <a:rPr lang="en-GB" sz="1067" b="1">
                <a:solidFill>
                  <a:srgbClr val="A15699"/>
                </a:solidFill>
                <a:latin typeface="Arial" panose="020B0604020202020204" pitchFamily="34" charset="0"/>
                <a:cs typeface="Arial" panose="020B0604020202020204" pitchFamily="34" charset="0"/>
              </a:rPr>
              <a:t>advancement of science</a:t>
            </a:r>
            <a:r>
              <a:rPr lang="en-GB" sz="1067">
                <a:solidFill>
                  <a:srgbClr val="A15699"/>
                </a:solidFill>
                <a:latin typeface="Arial" panose="020B0604020202020204" pitchFamily="34" charset="0"/>
                <a:cs typeface="Arial" panose="020B0604020202020204" pitchFamily="34" charset="0"/>
              </a:rPr>
              <a:t>, the </a:t>
            </a:r>
            <a:r>
              <a:rPr lang="en-GB" sz="1067" b="1">
                <a:solidFill>
                  <a:srgbClr val="A15699"/>
                </a:solidFill>
                <a:latin typeface="Arial" panose="020B0604020202020204" pitchFamily="34" charset="0"/>
                <a:cs typeface="Arial" panose="020B0604020202020204" pitchFamily="34" charset="0"/>
              </a:rPr>
              <a:t>latest</a:t>
            </a:r>
            <a:r>
              <a:rPr lang="en-GB" sz="1067">
                <a:solidFill>
                  <a:srgbClr val="A15699"/>
                </a:solidFill>
                <a:latin typeface="Arial" panose="020B0604020202020204" pitchFamily="34" charset="0"/>
                <a:cs typeface="Arial" panose="020B0604020202020204" pitchFamily="34" charset="0"/>
              </a:rPr>
              <a:t> JAK1 offers you the </a:t>
            </a:r>
            <a:r>
              <a:rPr lang="en-GB" sz="1067" b="1">
                <a:solidFill>
                  <a:srgbClr val="A15699"/>
                </a:solidFill>
                <a:latin typeface="Arial" panose="020B0604020202020204" pitchFamily="34" charset="0"/>
                <a:cs typeface="Arial" panose="020B0604020202020204" pitchFamily="34" charset="0"/>
              </a:rPr>
              <a:t>strong efficacy </a:t>
            </a:r>
            <a:r>
              <a:rPr lang="en-GB" sz="1067">
                <a:solidFill>
                  <a:srgbClr val="A15699"/>
                </a:solidFill>
                <a:latin typeface="Arial" panose="020B0604020202020204" pitchFamily="34" charset="0"/>
                <a:cs typeface="Arial" panose="020B0604020202020204" pitchFamily="34" charset="0"/>
              </a:rPr>
              <a:t>you expect with </a:t>
            </a:r>
            <a:r>
              <a:rPr lang="en-GB" sz="1067" b="1">
                <a:solidFill>
                  <a:srgbClr val="A15699"/>
                </a:solidFill>
                <a:latin typeface="Arial" panose="020B0604020202020204" pitchFamily="34" charset="0"/>
                <a:cs typeface="Arial" panose="020B0604020202020204" pitchFamily="34" charset="0"/>
              </a:rPr>
              <a:t>unsurpassed safety </a:t>
            </a:r>
            <a:r>
              <a:rPr lang="en-GB" sz="1067">
                <a:solidFill>
                  <a:srgbClr val="A15699"/>
                </a:solidFill>
                <a:latin typeface="Arial" panose="020B0604020202020204" pitchFamily="34" charset="0"/>
                <a:cs typeface="Arial" panose="020B0604020202020204" pitchFamily="34" charset="0"/>
              </a:rPr>
              <a:t>and </a:t>
            </a:r>
            <a:r>
              <a:rPr lang="en-GB" sz="1067" b="1">
                <a:solidFill>
                  <a:srgbClr val="A15699"/>
                </a:solidFill>
                <a:latin typeface="Arial" panose="020B0604020202020204" pitchFamily="34" charset="0"/>
                <a:cs typeface="Arial" panose="020B0604020202020204" pitchFamily="34" charset="0"/>
              </a:rPr>
              <a:t>impressive patient outcomes</a:t>
            </a:r>
            <a:r>
              <a:rPr lang="en-GB" sz="1067">
                <a:solidFill>
                  <a:srgbClr val="A15699"/>
                </a:solidFill>
                <a:latin typeface="Arial" panose="020B0604020202020204" pitchFamily="34" charset="0"/>
                <a:cs typeface="Arial" panose="020B0604020202020204" pitchFamily="34" charset="0"/>
              </a:rPr>
              <a:t>, placing </a:t>
            </a:r>
            <a:r>
              <a:rPr lang="en-GB" sz="1067" b="1">
                <a:solidFill>
                  <a:srgbClr val="A15699"/>
                </a:solidFill>
                <a:latin typeface="Arial" panose="020B0604020202020204" pitchFamily="34" charset="0"/>
                <a:cs typeface="Arial" panose="020B0604020202020204" pitchFamily="34" charset="0"/>
              </a:rPr>
              <a:t>you</a:t>
            </a:r>
            <a:r>
              <a:rPr lang="en-GB" sz="1067">
                <a:solidFill>
                  <a:srgbClr val="A15699"/>
                </a:solidFill>
                <a:latin typeface="Arial" panose="020B0604020202020204" pitchFamily="34" charset="0"/>
                <a:cs typeface="Arial" panose="020B0604020202020204" pitchFamily="34" charset="0"/>
              </a:rPr>
              <a:t> at the </a:t>
            </a:r>
            <a:r>
              <a:rPr lang="en-GB" sz="1067" b="1">
                <a:solidFill>
                  <a:srgbClr val="A15699"/>
                </a:solidFill>
                <a:latin typeface="Arial" panose="020B0604020202020204" pitchFamily="34" charset="0"/>
                <a:cs typeface="Arial" panose="020B0604020202020204" pitchFamily="34" charset="0"/>
              </a:rPr>
              <a:t>forefront</a:t>
            </a:r>
            <a:r>
              <a:rPr lang="en-GB" sz="1067">
                <a:solidFill>
                  <a:srgbClr val="A15699"/>
                </a:solidFill>
                <a:latin typeface="Arial" panose="020B0604020202020204" pitchFamily="34" charset="0"/>
                <a:cs typeface="Arial" panose="020B0604020202020204" pitchFamily="34" charset="0"/>
              </a:rPr>
              <a:t> of RA management </a:t>
            </a:r>
          </a:p>
        </p:txBody>
      </p:sp>
      <p:pic>
        <p:nvPicPr>
          <p:cNvPr id="20" name="Picture 19" descr="A picture containing clock, drawing, room&#10;&#10;Description automatically generated">
            <a:extLst>
              <a:ext uri="{FF2B5EF4-FFF2-40B4-BE49-F238E27FC236}">
                <a16:creationId xmlns:a16="http://schemas.microsoft.com/office/drawing/2014/main" id="{B853A2CB-9DFD-4078-A8D3-52C247BEC69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511" y="4486112"/>
            <a:ext cx="336000" cy="336000"/>
          </a:xfrm>
          <a:prstGeom prst="rect">
            <a:avLst/>
          </a:prstGeom>
        </p:spPr>
      </p:pic>
      <p:sp>
        <p:nvSpPr>
          <p:cNvPr id="26" name="TextBox 25">
            <a:extLst>
              <a:ext uri="{FF2B5EF4-FFF2-40B4-BE49-F238E27FC236}">
                <a16:creationId xmlns:a16="http://schemas.microsoft.com/office/drawing/2014/main" id="{D2B8540A-0AE5-4AF7-86C2-787D3471D62F}"/>
              </a:ext>
            </a:extLst>
          </p:cNvPr>
          <p:cNvSpPr txBox="1"/>
          <p:nvPr/>
        </p:nvSpPr>
        <p:spPr>
          <a:xfrm>
            <a:off x="248664" y="4199391"/>
            <a:ext cx="11847921" cy="276999"/>
          </a:xfrm>
          <a:prstGeom prst="rect">
            <a:avLst/>
          </a:prstGeom>
          <a:noFill/>
        </p:spPr>
        <p:txBody>
          <a:bodyPr wrap="square">
            <a:spAutoFit/>
          </a:bodyPr>
          <a:lstStyle/>
          <a:p>
            <a:pPr algn="ctr" defTabSz="914377"/>
            <a:r>
              <a:rPr lang="en-GB" sz="1200" b="1">
                <a:solidFill>
                  <a:srgbClr val="005DAB"/>
                </a:solidFill>
                <a:latin typeface="Arial" panose="020B0604020202020204" pitchFamily="34" charset="0"/>
                <a:cs typeface="Arial" panose="020B0604020202020204" pitchFamily="34" charset="0"/>
              </a:rPr>
              <a:t>Framing the JYSELECA promise for each segment</a:t>
            </a:r>
          </a:p>
        </p:txBody>
      </p:sp>
      <p:sp>
        <p:nvSpPr>
          <p:cNvPr id="27" name="TextBox 26">
            <a:extLst>
              <a:ext uri="{FF2B5EF4-FFF2-40B4-BE49-F238E27FC236}">
                <a16:creationId xmlns:a16="http://schemas.microsoft.com/office/drawing/2014/main" id="{377AD396-B5FB-4EC1-934A-DD5021D0521F}"/>
              </a:ext>
            </a:extLst>
          </p:cNvPr>
          <p:cNvSpPr txBox="1"/>
          <p:nvPr/>
        </p:nvSpPr>
        <p:spPr>
          <a:xfrm>
            <a:off x="3376789" y="4595590"/>
            <a:ext cx="2675099"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008986"/>
                </a:solidFill>
                <a:latin typeface="Arial" panose="020B0604020202020204" pitchFamily="34" charset="0"/>
                <a:cs typeface="Arial" panose="020B0604020202020204" pitchFamily="34" charset="0"/>
              </a:rPr>
              <a:t>Through </a:t>
            </a:r>
            <a:r>
              <a:rPr lang="en-GB" sz="1067" b="1">
                <a:solidFill>
                  <a:srgbClr val="008986"/>
                </a:solidFill>
                <a:latin typeface="Arial" panose="020B0604020202020204" pitchFamily="34" charset="0"/>
                <a:cs typeface="Arial" panose="020B0604020202020204" pitchFamily="34" charset="0"/>
              </a:rPr>
              <a:t>your own experience </a:t>
            </a:r>
            <a:r>
              <a:rPr lang="en-GB" sz="1067">
                <a:solidFill>
                  <a:srgbClr val="008986"/>
                </a:solidFill>
                <a:latin typeface="Arial" panose="020B0604020202020204" pitchFamily="34" charset="0"/>
                <a:cs typeface="Arial" panose="020B0604020202020204" pitchFamily="34" charset="0"/>
              </a:rPr>
              <a:t>of using JYSELECA, you will quickly see that this is the </a:t>
            </a:r>
            <a:r>
              <a:rPr lang="en-GB" sz="1067" b="1">
                <a:solidFill>
                  <a:srgbClr val="008986"/>
                </a:solidFill>
                <a:latin typeface="Arial" panose="020B0604020202020204" pitchFamily="34" charset="0"/>
                <a:cs typeface="Arial" panose="020B0604020202020204" pitchFamily="34" charset="0"/>
              </a:rPr>
              <a:t>safest JAKI available without compromising efficacy</a:t>
            </a:r>
            <a:r>
              <a:rPr lang="en-GB" sz="1067">
                <a:solidFill>
                  <a:srgbClr val="008986"/>
                </a:solidFill>
                <a:latin typeface="Arial" panose="020B0604020202020204" pitchFamily="34" charset="0"/>
                <a:cs typeface="Arial" panose="020B0604020202020204" pitchFamily="34" charset="0"/>
              </a:rPr>
              <a:t>, thereby giving you </a:t>
            </a:r>
            <a:r>
              <a:rPr lang="en-GB" sz="1067" b="1">
                <a:solidFill>
                  <a:srgbClr val="008986"/>
                </a:solidFill>
                <a:latin typeface="Arial" panose="020B0604020202020204" pitchFamily="34" charset="0"/>
                <a:cs typeface="Arial" panose="020B0604020202020204" pitchFamily="34" charset="0"/>
              </a:rPr>
              <a:t>full confidence </a:t>
            </a:r>
            <a:r>
              <a:rPr lang="en-GB" sz="1067">
                <a:solidFill>
                  <a:srgbClr val="008986"/>
                </a:solidFill>
                <a:latin typeface="Arial" panose="020B0604020202020204" pitchFamily="34" charset="0"/>
                <a:cs typeface="Arial" panose="020B0604020202020204" pitchFamily="34" charset="0"/>
              </a:rPr>
              <a:t>to prescribe it in a </a:t>
            </a:r>
            <a:r>
              <a:rPr lang="en-GB" sz="1067" b="1">
                <a:solidFill>
                  <a:srgbClr val="008986"/>
                </a:solidFill>
                <a:latin typeface="Arial" panose="020B0604020202020204" pitchFamily="34" charset="0"/>
                <a:cs typeface="Arial" panose="020B0604020202020204" pitchFamily="34" charset="0"/>
              </a:rPr>
              <a:t>wider group of patients</a:t>
            </a:r>
          </a:p>
        </p:txBody>
      </p:sp>
      <p:pic>
        <p:nvPicPr>
          <p:cNvPr id="21" name="Picture 20" descr="A close up of a sign&#10;&#10;Description automatically generated">
            <a:extLst>
              <a:ext uri="{FF2B5EF4-FFF2-40B4-BE49-F238E27FC236}">
                <a16:creationId xmlns:a16="http://schemas.microsoft.com/office/drawing/2014/main" id="{16084B8C-065E-4E76-8372-BFBB8D30BB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34917" y="4497600"/>
            <a:ext cx="336000" cy="336000"/>
          </a:xfrm>
          <a:prstGeom prst="rect">
            <a:avLst/>
          </a:prstGeom>
        </p:spPr>
      </p:pic>
      <p:sp>
        <p:nvSpPr>
          <p:cNvPr id="28" name="TextBox 27">
            <a:extLst>
              <a:ext uri="{FF2B5EF4-FFF2-40B4-BE49-F238E27FC236}">
                <a16:creationId xmlns:a16="http://schemas.microsoft.com/office/drawing/2014/main" id="{90948418-BC69-48B3-B33D-168E87264C0C}"/>
              </a:ext>
            </a:extLst>
          </p:cNvPr>
          <p:cNvSpPr txBox="1"/>
          <p:nvPr/>
        </p:nvSpPr>
        <p:spPr>
          <a:xfrm>
            <a:off x="6364881" y="4595590"/>
            <a:ext cx="2675099" cy="1462167"/>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b="1">
                <a:solidFill>
                  <a:srgbClr val="7B8C46"/>
                </a:solidFill>
                <a:latin typeface="Arial" panose="020B0604020202020204" pitchFamily="34" charset="0"/>
                <a:cs typeface="Arial" panose="020B0604020202020204" pitchFamily="34" charset="0"/>
              </a:rPr>
              <a:t>Other rheumatologists </a:t>
            </a:r>
            <a:r>
              <a:rPr lang="en-GB" sz="1067">
                <a:solidFill>
                  <a:srgbClr val="7B8C46"/>
                </a:solidFill>
                <a:latin typeface="Arial" panose="020B0604020202020204" pitchFamily="34" charset="0"/>
                <a:cs typeface="Arial" panose="020B0604020202020204" pitchFamily="34" charset="0"/>
              </a:rPr>
              <a:t>have started to see </a:t>
            </a:r>
            <a:r>
              <a:rPr lang="en-GB" sz="1067" b="1">
                <a:solidFill>
                  <a:srgbClr val="7B8C46"/>
                </a:solidFill>
                <a:latin typeface="Arial" panose="020B0604020202020204" pitchFamily="34" charset="0"/>
                <a:cs typeface="Arial" panose="020B0604020202020204" pitchFamily="34" charset="0"/>
              </a:rPr>
              <a:t>great benefits </a:t>
            </a:r>
            <a:r>
              <a:rPr lang="en-GB" sz="1067">
                <a:solidFill>
                  <a:srgbClr val="7B8C46"/>
                </a:solidFill>
                <a:latin typeface="Arial" panose="020B0604020202020204" pitchFamily="34" charset="0"/>
                <a:cs typeface="Arial" panose="020B0604020202020204" pitchFamily="34" charset="0"/>
              </a:rPr>
              <a:t>in using JYSELECA through the </a:t>
            </a:r>
            <a:r>
              <a:rPr lang="en-GB" sz="1067" b="1">
                <a:solidFill>
                  <a:srgbClr val="7B8C46"/>
                </a:solidFill>
                <a:latin typeface="Arial" panose="020B0604020202020204" pitchFamily="34" charset="0"/>
                <a:cs typeface="Arial" panose="020B0604020202020204" pitchFamily="34" charset="0"/>
              </a:rPr>
              <a:t>optimal balance </a:t>
            </a:r>
            <a:r>
              <a:rPr lang="en-GB" sz="1067">
                <a:solidFill>
                  <a:srgbClr val="7B8C46"/>
                </a:solidFill>
                <a:latin typeface="Arial" panose="020B0604020202020204" pitchFamily="34" charset="0"/>
                <a:cs typeface="Arial" panose="020B0604020202020204" pitchFamily="34" charset="0"/>
              </a:rPr>
              <a:t>of strong efficacy, unsurpassed safety and </a:t>
            </a:r>
            <a:r>
              <a:rPr lang="en-GB" sz="1067" b="1">
                <a:solidFill>
                  <a:srgbClr val="7B8C46"/>
                </a:solidFill>
                <a:latin typeface="Arial" panose="020B0604020202020204" pitchFamily="34" charset="0"/>
                <a:cs typeface="Arial" panose="020B0604020202020204" pitchFamily="34" charset="0"/>
              </a:rPr>
              <a:t>simplicity </a:t>
            </a:r>
            <a:r>
              <a:rPr lang="en-GB" sz="1067">
                <a:solidFill>
                  <a:srgbClr val="7B8C46"/>
                </a:solidFill>
                <a:latin typeface="Arial" panose="020B0604020202020204" pitchFamily="34" charset="0"/>
                <a:cs typeface="Arial" panose="020B0604020202020204" pitchFamily="34" charset="0"/>
              </a:rPr>
              <a:t>of a once daily tablet </a:t>
            </a:r>
            <a:r>
              <a:rPr lang="en-GB" sz="1067" b="1">
                <a:solidFill>
                  <a:srgbClr val="7B8C46"/>
                </a:solidFill>
                <a:latin typeface="Arial" panose="020B0604020202020204" pitchFamily="34" charset="0"/>
                <a:cs typeface="Arial" panose="020B0604020202020204" pitchFamily="34" charset="0"/>
              </a:rPr>
              <a:t>allowing patients to get back to living as normal a life as possible</a:t>
            </a:r>
          </a:p>
        </p:txBody>
      </p:sp>
      <p:sp>
        <p:nvSpPr>
          <p:cNvPr id="29" name="TextBox 28">
            <a:extLst>
              <a:ext uri="{FF2B5EF4-FFF2-40B4-BE49-F238E27FC236}">
                <a16:creationId xmlns:a16="http://schemas.microsoft.com/office/drawing/2014/main" id="{EEF19DCD-CF1D-4FD7-AF2B-842E8BB7638F}"/>
              </a:ext>
            </a:extLst>
          </p:cNvPr>
          <p:cNvSpPr txBox="1"/>
          <p:nvPr/>
        </p:nvSpPr>
        <p:spPr>
          <a:xfrm>
            <a:off x="9334800" y="4595590"/>
            <a:ext cx="2614485" cy="1462165"/>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1163BA"/>
                </a:solidFill>
                <a:latin typeface="Arial" panose="020B0604020202020204" pitchFamily="34" charset="0"/>
                <a:cs typeface="Arial" panose="020B0604020202020204" pitchFamily="34" charset="0"/>
              </a:rPr>
              <a:t>We know </a:t>
            </a:r>
            <a:r>
              <a:rPr lang="en-GB" sz="1067" b="1">
                <a:solidFill>
                  <a:srgbClr val="1163BA"/>
                </a:solidFill>
                <a:latin typeface="Arial" panose="020B0604020202020204" pitchFamily="34" charset="0"/>
                <a:cs typeface="Arial" panose="020B0604020202020204" pitchFamily="34" charset="0"/>
              </a:rPr>
              <a:t>your time is valuable </a:t>
            </a:r>
            <a:r>
              <a:rPr lang="en-GB" sz="1067">
                <a:solidFill>
                  <a:srgbClr val="1163BA"/>
                </a:solidFill>
                <a:latin typeface="Arial" panose="020B0604020202020204" pitchFamily="34" charset="0"/>
                <a:cs typeface="Arial" panose="020B0604020202020204" pitchFamily="34" charset="0"/>
              </a:rPr>
              <a:t>and recognise that </a:t>
            </a:r>
            <a:r>
              <a:rPr lang="en-GB" sz="1067" b="1">
                <a:solidFill>
                  <a:srgbClr val="1163BA"/>
                </a:solidFill>
                <a:latin typeface="Arial" panose="020B0604020202020204" pitchFamily="34" charset="0"/>
                <a:cs typeface="Arial" panose="020B0604020202020204" pitchFamily="34" charset="0"/>
              </a:rPr>
              <a:t>switching treatments can bring challenges </a:t>
            </a:r>
            <a:r>
              <a:rPr lang="en-GB" sz="1067">
                <a:solidFill>
                  <a:srgbClr val="1163BA"/>
                </a:solidFill>
                <a:latin typeface="Arial" panose="020B0604020202020204" pitchFamily="34" charset="0"/>
                <a:cs typeface="Arial" panose="020B0604020202020204" pitchFamily="34" charset="0"/>
              </a:rPr>
              <a:t>to you and your patients. </a:t>
            </a:r>
            <a:r>
              <a:rPr lang="en-GB" sz="1067" b="1">
                <a:solidFill>
                  <a:srgbClr val="1163BA"/>
                </a:solidFill>
                <a:latin typeface="Arial" panose="020B0604020202020204" pitchFamily="34" charset="0"/>
                <a:cs typeface="Arial" panose="020B0604020202020204" pitchFamily="34" charset="0"/>
              </a:rPr>
              <a:t>JYSELECA</a:t>
            </a:r>
            <a:r>
              <a:rPr lang="en-GB" sz="1067">
                <a:solidFill>
                  <a:srgbClr val="1163BA"/>
                </a:solidFill>
                <a:latin typeface="Arial" panose="020B0604020202020204" pitchFamily="34" charset="0"/>
                <a:cs typeface="Arial" panose="020B0604020202020204" pitchFamily="34" charset="0"/>
              </a:rPr>
              <a:t> </a:t>
            </a:r>
            <a:r>
              <a:rPr lang="en-GB" sz="1067" b="1">
                <a:solidFill>
                  <a:srgbClr val="1163BA"/>
                </a:solidFill>
                <a:latin typeface="Arial" panose="020B0604020202020204" pitchFamily="34" charset="0"/>
                <a:cs typeface="Arial" panose="020B0604020202020204" pitchFamily="34" charset="0"/>
              </a:rPr>
              <a:t>meets your needs </a:t>
            </a:r>
            <a:r>
              <a:rPr lang="en-GB" sz="1067">
                <a:solidFill>
                  <a:srgbClr val="1163BA"/>
                </a:solidFill>
                <a:latin typeface="Arial" panose="020B0604020202020204" pitchFamily="34" charset="0"/>
                <a:cs typeface="Arial" panose="020B0604020202020204" pitchFamily="34" charset="0"/>
              </a:rPr>
              <a:t>by </a:t>
            </a:r>
            <a:r>
              <a:rPr lang="en-GB" sz="1067" b="1">
                <a:solidFill>
                  <a:srgbClr val="1163BA"/>
                </a:solidFill>
                <a:latin typeface="Arial" panose="020B0604020202020204" pitchFamily="34" charset="0"/>
                <a:cs typeface="Arial" panose="020B0604020202020204" pitchFamily="34" charset="0"/>
              </a:rPr>
              <a:t>combining</a:t>
            </a:r>
            <a:r>
              <a:rPr lang="en-GB" sz="1067">
                <a:solidFill>
                  <a:srgbClr val="1163BA"/>
                </a:solidFill>
                <a:latin typeface="Arial" panose="020B0604020202020204" pitchFamily="34" charset="0"/>
                <a:cs typeface="Arial" panose="020B0604020202020204" pitchFamily="34" charset="0"/>
              </a:rPr>
              <a:t> unsurpassed safety, strong efficacy in a </a:t>
            </a:r>
            <a:r>
              <a:rPr lang="en-GB" sz="1067" b="1">
                <a:solidFill>
                  <a:srgbClr val="1163BA"/>
                </a:solidFill>
                <a:latin typeface="Arial" panose="020B0604020202020204" pitchFamily="34" charset="0"/>
                <a:cs typeface="Arial" panose="020B0604020202020204" pitchFamily="34" charset="0"/>
              </a:rPr>
              <a:t>simple once daily tablet </a:t>
            </a:r>
            <a:r>
              <a:rPr lang="en-GB" sz="1067">
                <a:solidFill>
                  <a:srgbClr val="1163BA"/>
                </a:solidFill>
                <a:latin typeface="Arial" panose="020B0604020202020204" pitchFamily="34" charset="0"/>
                <a:cs typeface="Arial" panose="020B0604020202020204" pitchFamily="34" charset="0"/>
              </a:rPr>
              <a:t>that </a:t>
            </a:r>
            <a:r>
              <a:rPr lang="en-GB" sz="1067" b="1">
                <a:solidFill>
                  <a:srgbClr val="1163BA"/>
                </a:solidFill>
                <a:latin typeface="Arial" panose="020B0604020202020204" pitchFamily="34" charset="0"/>
                <a:cs typeface="Arial" panose="020B0604020202020204" pitchFamily="34" charset="0"/>
              </a:rPr>
              <a:t>keeps patients on therapy</a:t>
            </a:r>
            <a:r>
              <a:rPr lang="en-GB" sz="1067">
                <a:solidFill>
                  <a:srgbClr val="1163BA"/>
                </a:solidFill>
                <a:latin typeface="Arial" panose="020B0604020202020204" pitchFamily="34" charset="0"/>
                <a:cs typeface="Arial" panose="020B0604020202020204" pitchFamily="34" charset="0"/>
              </a:rPr>
              <a:t> and </a:t>
            </a:r>
            <a:r>
              <a:rPr lang="en-GB" sz="1067" b="1">
                <a:solidFill>
                  <a:srgbClr val="1163BA"/>
                </a:solidFill>
                <a:latin typeface="Arial" panose="020B0604020202020204" pitchFamily="34" charset="0"/>
                <a:cs typeface="Arial" panose="020B0604020202020204" pitchFamily="34" charset="0"/>
              </a:rPr>
              <a:t>you in control </a:t>
            </a:r>
          </a:p>
        </p:txBody>
      </p:sp>
      <p:pic>
        <p:nvPicPr>
          <p:cNvPr id="19" name="Picture 18" descr="A picture containing drawing, sign&#10;&#10;Description automatically generated">
            <a:extLst>
              <a:ext uri="{FF2B5EF4-FFF2-40B4-BE49-F238E27FC236}">
                <a16:creationId xmlns:a16="http://schemas.microsoft.com/office/drawing/2014/main" id="{DCE3D5DE-0159-4957-AD3A-1310851B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51859" y="4486112"/>
            <a:ext cx="335717" cy="336000"/>
          </a:xfrm>
          <a:prstGeom prst="rect">
            <a:avLst/>
          </a:prstGeom>
        </p:spPr>
      </p:pic>
      <p:pic>
        <p:nvPicPr>
          <p:cNvPr id="18" name="Picture 17" descr="A picture containing clock, room&#10;&#10;Description automatically generated">
            <a:extLst>
              <a:ext uri="{FF2B5EF4-FFF2-40B4-BE49-F238E27FC236}">
                <a16:creationId xmlns:a16="http://schemas.microsoft.com/office/drawing/2014/main" id="{8AF09D5A-0DBC-4066-BCF5-0F85AF60DD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6575" y="4504589"/>
            <a:ext cx="336000" cy="336000"/>
          </a:xfrm>
          <a:prstGeom prst="rect">
            <a:avLst/>
          </a:prstGeom>
        </p:spPr>
      </p:pic>
      <p:pic>
        <p:nvPicPr>
          <p:cNvPr id="4" name="Picture 3">
            <a:extLst>
              <a:ext uri="{FF2B5EF4-FFF2-40B4-BE49-F238E27FC236}">
                <a16:creationId xmlns:a16="http://schemas.microsoft.com/office/drawing/2014/main" id="{63EDFE70-C61D-46DA-AB70-131FA0C8FBBA}"/>
              </a:ext>
            </a:extLst>
          </p:cNvPr>
          <p:cNvPicPr>
            <a:picLocks noChangeAspect="1"/>
          </p:cNvPicPr>
          <p:nvPr/>
        </p:nvPicPr>
        <p:blipFill>
          <a:blip r:embed="rId8"/>
          <a:stretch>
            <a:fillRect/>
          </a:stretch>
        </p:blipFill>
        <p:spPr>
          <a:xfrm>
            <a:off x="887623" y="1008583"/>
            <a:ext cx="3015328" cy="1698635"/>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CFE768D8-AF92-4DCF-A4D9-57D6B338DAD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73</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5177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Performance Analysis </a:t>
            </a:r>
          </a:p>
        </p:txBody>
      </p:sp>
    </p:spTree>
    <p:extLst>
      <p:ext uri="{BB962C8B-B14F-4D97-AF65-F5344CB8AC3E}">
        <p14:creationId xmlns:p14="http://schemas.microsoft.com/office/powerpoint/2010/main" val="2114504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7E74C-A11F-455A-B88A-4120CCCAC6B9}"/>
              </a:ext>
            </a:extLst>
          </p:cNvPr>
          <p:cNvSpPr>
            <a:spLocks noGrp="1"/>
          </p:cNvSpPr>
          <p:nvPr>
            <p:ph type="title"/>
          </p:nvPr>
        </p:nvSpPr>
        <p:spPr>
          <a:xfrm>
            <a:off x="835379" y="404765"/>
            <a:ext cx="10790767" cy="853279"/>
          </a:xfrm>
        </p:spPr>
        <p:txBody>
          <a:bodyPr/>
          <a:lstStyle/>
          <a:p>
            <a:r>
              <a:rPr lang="en-GB"/>
              <a:t>Performance analysis - </a:t>
            </a:r>
            <a:r>
              <a:rPr lang="en-US" altLang="en-US"/>
              <a:t>Link back to your Performance Planning</a:t>
            </a:r>
            <a:endParaRPr lang="en-GB"/>
          </a:p>
        </p:txBody>
      </p:sp>
      <p:sp>
        <p:nvSpPr>
          <p:cNvPr id="18" name="Text Placeholder 17">
            <a:extLst>
              <a:ext uri="{FF2B5EF4-FFF2-40B4-BE49-F238E27FC236}">
                <a16:creationId xmlns:a16="http://schemas.microsoft.com/office/drawing/2014/main" id="{78C632EA-CE3A-44F0-B376-772BDC861768}"/>
              </a:ext>
            </a:extLst>
          </p:cNvPr>
          <p:cNvSpPr>
            <a:spLocks noGrp="1"/>
          </p:cNvSpPr>
          <p:nvPr>
            <p:ph type="body" sz="quarter" idx="13"/>
          </p:nvPr>
        </p:nvSpPr>
        <p:spPr/>
        <p:txBody>
          <a:bodyPr/>
          <a:lstStyle/>
          <a:p>
            <a:endParaRPr lang="en-GB"/>
          </a:p>
        </p:txBody>
      </p:sp>
      <p:sp>
        <p:nvSpPr>
          <p:cNvPr id="20" name="Text Placeholder 19">
            <a:extLst>
              <a:ext uri="{FF2B5EF4-FFF2-40B4-BE49-F238E27FC236}">
                <a16:creationId xmlns:a16="http://schemas.microsoft.com/office/drawing/2014/main" id="{23450479-9058-4681-AB1C-FD7F4A298B2C}"/>
              </a:ext>
            </a:extLst>
          </p:cNvPr>
          <p:cNvSpPr>
            <a:spLocks noGrp="1"/>
          </p:cNvSpPr>
          <p:nvPr>
            <p:ph type="body" sz="quarter" idx="26"/>
          </p:nvPr>
        </p:nvSpPr>
        <p:spPr/>
        <p:txBody>
          <a:bodyPr/>
          <a:lstStyle/>
          <a:p>
            <a:endParaRPr lang="en-GB"/>
          </a:p>
        </p:txBody>
      </p:sp>
      <p:pic>
        <p:nvPicPr>
          <p:cNvPr id="14" name="Picture 10" descr="A close up of text on a white background&#10;&#10;Description automatically generated">
            <a:extLst>
              <a:ext uri="{FF2B5EF4-FFF2-40B4-BE49-F238E27FC236}">
                <a16:creationId xmlns:a16="http://schemas.microsoft.com/office/drawing/2014/main" id="{A3547979-0BEE-4066-9302-CDEB09430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95" y="2677079"/>
            <a:ext cx="2565400" cy="21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Diagram 14">
            <a:extLst>
              <a:ext uri="{FF2B5EF4-FFF2-40B4-BE49-F238E27FC236}">
                <a16:creationId xmlns:a16="http://schemas.microsoft.com/office/drawing/2014/main" id="{29BA14A9-997B-42B6-BF45-C0A1D8F04F1C}"/>
              </a:ext>
            </a:extLst>
          </p:cNvPr>
          <p:cNvGraphicFramePr/>
          <p:nvPr/>
        </p:nvGraphicFramePr>
        <p:xfrm>
          <a:off x="3881183" y="2179570"/>
          <a:ext cx="6532819" cy="3421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8400ACB-10EB-4E60-96BA-FB07D969843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07835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3">
            <a:extLst>
              <a:ext uri="{FF2B5EF4-FFF2-40B4-BE49-F238E27FC236}">
                <a16:creationId xmlns:a16="http://schemas.microsoft.com/office/drawing/2014/main" id="{377EEF42-B2A3-4235-A180-ABDA858996B8}"/>
              </a:ext>
            </a:extLst>
          </p:cNvPr>
          <p:cNvSpPr>
            <a:spLocks noGrp="1" noChangeArrowheads="1"/>
          </p:cNvSpPr>
          <p:nvPr>
            <p:ph type="title"/>
          </p:nvPr>
        </p:nvSpPr>
        <p:spPr>
          <a:xfrm>
            <a:off x="835380" y="404765"/>
            <a:ext cx="10464800" cy="853279"/>
          </a:xfrm>
        </p:spPr>
        <p:txBody>
          <a:bodyPr/>
          <a:lstStyle/>
          <a:p>
            <a:r>
              <a:rPr lang="en-US" altLang="en-US"/>
              <a:t>Post-Call Analysis – Key Considerations</a:t>
            </a:r>
            <a:endParaRPr lang="en-GB" altLang="en-US"/>
          </a:p>
        </p:txBody>
      </p:sp>
      <p:sp>
        <p:nvSpPr>
          <p:cNvPr id="3" name="Text Placeholder 2">
            <a:extLst>
              <a:ext uri="{FF2B5EF4-FFF2-40B4-BE49-F238E27FC236}">
                <a16:creationId xmlns:a16="http://schemas.microsoft.com/office/drawing/2014/main" id="{AFDD2F13-DA32-4EC3-BDB8-B7E5500A786C}"/>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3B26D67E-D634-4DF1-BF18-EFE31C29B17F}"/>
              </a:ext>
            </a:extLst>
          </p:cNvPr>
          <p:cNvSpPr>
            <a:spLocks noGrp="1"/>
          </p:cNvSpPr>
          <p:nvPr>
            <p:ph type="body" sz="quarter" idx="26"/>
          </p:nvPr>
        </p:nvSpPr>
        <p:spPr/>
        <p:txBody>
          <a:bodyPr/>
          <a:lstStyle/>
          <a:p>
            <a:endParaRPr lang="en-GB"/>
          </a:p>
        </p:txBody>
      </p:sp>
      <p:sp>
        <p:nvSpPr>
          <p:cNvPr id="6" name="Rectangle 5">
            <a:extLst>
              <a:ext uri="{FF2B5EF4-FFF2-40B4-BE49-F238E27FC236}">
                <a16:creationId xmlns:a16="http://schemas.microsoft.com/office/drawing/2014/main" id="{1CB0169E-533B-4E91-8B1F-6C658018BEE9}"/>
              </a:ext>
            </a:extLst>
          </p:cNvPr>
          <p:cNvSpPr/>
          <p:nvPr/>
        </p:nvSpPr>
        <p:spPr>
          <a:xfrm>
            <a:off x="9493251"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will </a:t>
            </a:r>
            <a:r>
              <a:rPr lang="en-US" sz="1467" b="1">
                <a:solidFill>
                  <a:srgbClr val="FFFFFF"/>
                </a:solidFill>
                <a:latin typeface="Arial" panose="020B0604020202020204" pitchFamily="34" charset="0"/>
                <a:cs typeface="Arial" panose="020B0604020202020204" pitchFamily="34" charset="0"/>
              </a:rPr>
              <a:t>your plan </a:t>
            </a:r>
            <a:r>
              <a:rPr lang="en-US" sz="1467">
                <a:solidFill>
                  <a:srgbClr val="FFFFFF"/>
                </a:solidFill>
                <a:latin typeface="Arial" panose="020B0604020202020204" pitchFamily="34" charset="0"/>
                <a:cs typeface="Arial" panose="020B0604020202020204" pitchFamily="34" charset="0"/>
              </a:rPr>
              <a:t>be for the </a:t>
            </a:r>
            <a:r>
              <a:rPr lang="en-US" sz="1467" b="1">
                <a:solidFill>
                  <a:srgbClr val="FFFFFF"/>
                </a:solidFill>
                <a:latin typeface="Arial" panose="020B0604020202020204" pitchFamily="34" charset="0"/>
                <a:cs typeface="Arial" panose="020B0604020202020204" pitchFamily="34" charset="0"/>
              </a:rPr>
              <a:t>next call </a:t>
            </a:r>
            <a:r>
              <a:rPr lang="en-US" sz="1467">
                <a:solidFill>
                  <a:srgbClr val="FFFFFF"/>
                </a:solidFill>
                <a:latin typeface="Arial" panose="020B0604020202020204" pitchFamily="34" charset="0"/>
                <a:cs typeface="Arial" panose="020B0604020202020204" pitchFamily="34" charset="0"/>
              </a:rPr>
              <a:t>with this HCP or in this account? </a:t>
            </a:r>
          </a:p>
        </p:txBody>
      </p:sp>
      <p:sp>
        <p:nvSpPr>
          <p:cNvPr id="7" name="Rectangle 6">
            <a:extLst>
              <a:ext uri="{FF2B5EF4-FFF2-40B4-BE49-F238E27FC236}">
                <a16:creationId xmlns:a16="http://schemas.microsoft.com/office/drawing/2014/main" id="{834CCE4A-3D9F-4D5D-B51D-669CF767A421}"/>
              </a:ext>
            </a:extLst>
          </p:cNvPr>
          <p:cNvSpPr/>
          <p:nvPr/>
        </p:nvSpPr>
        <p:spPr>
          <a:xfrm>
            <a:off x="7277100" y="1921933"/>
            <a:ext cx="2108200" cy="21844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a:t>
            </a:r>
            <a:r>
              <a:rPr lang="en-US" sz="1467" b="1">
                <a:solidFill>
                  <a:srgbClr val="FFFFFF"/>
                </a:solidFill>
                <a:latin typeface="Arial" panose="020B0604020202020204" pitchFamily="34" charset="0"/>
                <a:cs typeface="Arial" panose="020B0604020202020204" pitchFamily="34" charset="0"/>
              </a:rPr>
              <a:t>progress</a:t>
            </a:r>
            <a:r>
              <a:rPr lang="en-US" sz="1467">
                <a:solidFill>
                  <a:srgbClr val="FFFFFF"/>
                </a:solidFill>
                <a:latin typeface="Arial" panose="020B0604020202020204" pitchFamily="34" charset="0"/>
                <a:cs typeface="Arial" panose="020B0604020202020204" pitchFamily="34" charset="0"/>
              </a:rPr>
              <a:t> has now been made against the </a:t>
            </a:r>
            <a:r>
              <a:rPr lang="en-US" sz="1467" b="1">
                <a:solidFill>
                  <a:srgbClr val="FFFFFF"/>
                </a:solidFill>
                <a:latin typeface="Arial" panose="020B0604020202020204" pitchFamily="34" charset="0"/>
                <a:cs typeface="Arial" panose="020B0604020202020204" pitchFamily="34" charset="0"/>
              </a:rPr>
              <a:t>overall </a:t>
            </a:r>
            <a:r>
              <a:rPr lang="en-US" sz="1467">
                <a:solidFill>
                  <a:srgbClr val="FFFFFF"/>
                </a:solidFill>
                <a:latin typeface="Arial" panose="020B0604020202020204" pitchFamily="34" charset="0"/>
                <a:cs typeface="Arial" panose="020B0604020202020204" pitchFamily="34" charset="0"/>
              </a:rPr>
              <a:t>account </a:t>
            </a:r>
            <a:r>
              <a:rPr lang="en-US" sz="1467" b="1">
                <a:solidFill>
                  <a:srgbClr val="FFFFFF"/>
                </a:solidFill>
                <a:latin typeface="Arial" panose="020B0604020202020204" pitchFamily="34" charset="0"/>
                <a:cs typeface="Arial" panose="020B0604020202020204" pitchFamily="34" charset="0"/>
              </a:rPr>
              <a:t>goal or objective</a:t>
            </a:r>
            <a:r>
              <a:rPr lang="en-US" sz="1467">
                <a:solidFill>
                  <a:srgbClr val="FFFFFF"/>
                </a:solidFill>
                <a:latin typeface="Arial" panose="020B0604020202020204" pitchFamily="34" charset="0"/>
                <a:cs typeface="Arial" panose="020B0604020202020204" pitchFamily="34" charset="0"/>
              </a:rPr>
              <a:t>? And against the </a:t>
            </a:r>
            <a:r>
              <a:rPr lang="en-US" sz="1467" b="1" err="1">
                <a:solidFill>
                  <a:srgbClr val="FFFFFF"/>
                </a:solidFill>
                <a:latin typeface="Arial" panose="020B0604020202020204" pitchFamily="34" charset="0"/>
                <a:cs typeface="Arial" panose="020B0604020202020204" pitchFamily="34" charset="0"/>
              </a:rPr>
              <a:t>behavioural</a:t>
            </a:r>
            <a:r>
              <a:rPr lang="en-US" sz="1467" b="1">
                <a:solidFill>
                  <a:srgbClr val="FFFFFF"/>
                </a:solidFill>
                <a:latin typeface="Arial" panose="020B0604020202020204" pitchFamily="34" charset="0"/>
                <a:cs typeface="Arial" panose="020B0604020202020204" pitchFamily="34" charset="0"/>
              </a:rPr>
              <a:t> scale and beliefs</a:t>
            </a:r>
            <a:r>
              <a:rPr lang="en-US" sz="1467">
                <a:solidFill>
                  <a:srgbClr val="FFFFFF"/>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7BF9AD4-CBA4-4AD9-BA54-600DB1D56310}"/>
              </a:ext>
            </a:extLst>
          </p:cNvPr>
          <p:cNvSpPr/>
          <p:nvPr/>
        </p:nvSpPr>
        <p:spPr>
          <a:xfrm>
            <a:off x="5058833"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has this call </a:t>
            </a:r>
            <a:r>
              <a:rPr lang="en-US" sz="1467" b="1">
                <a:solidFill>
                  <a:srgbClr val="FFFFFF"/>
                </a:solidFill>
                <a:latin typeface="Arial" panose="020B0604020202020204" pitchFamily="34" charset="0"/>
                <a:cs typeface="Arial" panose="020B0604020202020204" pitchFamily="34" charset="0"/>
              </a:rPr>
              <a:t>impacted on your long-term goal</a:t>
            </a:r>
            <a:r>
              <a:rPr lang="en-US" sz="1467">
                <a:solidFill>
                  <a:srgbClr val="FFFFFF"/>
                </a:solidFill>
                <a:latin typeface="Arial" panose="020B0604020202020204" pitchFamily="34" charset="0"/>
                <a:cs typeface="Arial" panose="020B0604020202020204" pitchFamily="34" charset="0"/>
              </a:rPr>
              <a:t> for this HCP or account?</a:t>
            </a:r>
          </a:p>
        </p:txBody>
      </p:sp>
      <p:sp>
        <p:nvSpPr>
          <p:cNvPr id="8" name="Rectangle 7">
            <a:extLst>
              <a:ext uri="{FF2B5EF4-FFF2-40B4-BE49-F238E27FC236}">
                <a16:creationId xmlns:a16="http://schemas.microsoft.com/office/drawing/2014/main" id="{2B58E4E4-1B87-4BB8-8B8F-F1A8FDE34448}"/>
              </a:ext>
            </a:extLst>
          </p:cNvPr>
          <p:cNvSpPr/>
          <p:nvPr/>
        </p:nvSpPr>
        <p:spPr>
          <a:xfrm>
            <a:off x="8360836" y="4222753"/>
            <a:ext cx="3240617" cy="120438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b="1">
                <a:solidFill>
                  <a:srgbClr val="FFFFFF"/>
                </a:solidFill>
                <a:latin typeface="Arial" panose="020B0604020202020204" pitchFamily="34" charset="0"/>
                <a:cs typeface="Arial" panose="020B0604020202020204" pitchFamily="34" charset="0"/>
              </a:rPr>
              <a:t>When</a:t>
            </a:r>
            <a:r>
              <a:rPr lang="en-US" sz="1467">
                <a:solidFill>
                  <a:srgbClr val="FFFFFF"/>
                </a:solidFill>
                <a:latin typeface="Arial" panose="020B0604020202020204" pitchFamily="34" charset="0"/>
                <a:cs typeface="Arial" panose="020B0604020202020204" pitchFamily="34" charset="0"/>
              </a:rPr>
              <a:t> and </a:t>
            </a:r>
            <a:r>
              <a:rPr lang="en-US" sz="1467" b="1">
                <a:solidFill>
                  <a:srgbClr val="FFFFFF"/>
                </a:solidFill>
                <a:latin typeface="Arial" panose="020B0604020202020204" pitchFamily="34" charset="0"/>
                <a:cs typeface="Arial" panose="020B0604020202020204" pitchFamily="34" charset="0"/>
              </a:rPr>
              <a:t>how</a:t>
            </a:r>
            <a:r>
              <a:rPr lang="en-US" sz="1467">
                <a:solidFill>
                  <a:srgbClr val="FFFFFF"/>
                </a:solidFill>
                <a:latin typeface="Arial" panose="020B0604020202020204" pitchFamily="34" charset="0"/>
                <a:cs typeface="Arial" panose="020B0604020202020204" pitchFamily="34" charset="0"/>
              </a:rPr>
              <a:t> will you </a:t>
            </a:r>
            <a:br>
              <a:rPr lang="en-US" sz="1467">
                <a:solidFill>
                  <a:srgbClr val="FFFFFF"/>
                </a:solidFill>
                <a:latin typeface="Arial" panose="020B0604020202020204" pitchFamily="34" charset="0"/>
                <a:cs typeface="Arial" panose="020B0604020202020204" pitchFamily="34" charset="0"/>
              </a:rPr>
            </a:br>
            <a:r>
              <a:rPr lang="en-US" sz="1467" b="1">
                <a:solidFill>
                  <a:srgbClr val="FFFFFF"/>
                </a:solidFill>
                <a:latin typeface="Arial" panose="020B0604020202020204" pitchFamily="34" charset="0"/>
                <a:cs typeface="Arial" panose="020B0604020202020204" pitchFamily="34" charset="0"/>
              </a:rPr>
              <a:t>follow up with this HCP</a:t>
            </a:r>
            <a:r>
              <a:rPr lang="en-US" sz="1467">
                <a:solidFill>
                  <a:srgbClr val="FFFFFF"/>
                </a:solidFill>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5A08EDD-1C90-4D1B-864F-4C12903BE2B8}"/>
              </a:ext>
            </a:extLst>
          </p:cNvPr>
          <p:cNvSpPr/>
          <p:nvPr/>
        </p:nvSpPr>
        <p:spPr>
          <a:xfrm>
            <a:off x="5058833" y="4222753"/>
            <a:ext cx="3200400" cy="1204383"/>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will this call </a:t>
            </a:r>
            <a:r>
              <a:rPr lang="en-US" sz="1467" b="1">
                <a:solidFill>
                  <a:srgbClr val="FFFFFF"/>
                </a:solidFill>
                <a:latin typeface="Arial" panose="020B0604020202020204" pitchFamily="34" charset="0"/>
                <a:cs typeface="Arial" panose="020B0604020202020204" pitchFamily="34" charset="0"/>
              </a:rPr>
              <a:t>impact your approach </a:t>
            </a:r>
            <a:r>
              <a:rPr lang="en-US" sz="1467">
                <a:solidFill>
                  <a:srgbClr val="FFFFFF"/>
                </a:solidFill>
                <a:latin typeface="Arial" panose="020B0604020202020204" pitchFamily="34" charset="0"/>
                <a:cs typeface="Arial" panose="020B0604020202020204" pitchFamily="34" charset="0"/>
              </a:rPr>
              <a:t>to </a:t>
            </a:r>
            <a:r>
              <a:rPr lang="en-US" sz="1467" b="1">
                <a:solidFill>
                  <a:srgbClr val="FFFFFF"/>
                </a:solidFill>
                <a:latin typeface="Arial" panose="020B0604020202020204" pitchFamily="34" charset="0"/>
                <a:cs typeface="Arial" panose="020B0604020202020204" pitchFamily="34" charset="0"/>
              </a:rPr>
              <a:t>other </a:t>
            </a:r>
            <a:r>
              <a:rPr lang="en-US" sz="1467" b="1">
                <a:solidFill>
                  <a:srgbClr val="FFFFFF"/>
                </a:solidFill>
                <a:latin typeface="Arial" panose="020B0604020202020204" pitchFamily="34" charset="0"/>
                <a:ea typeface="MS PGothic" panose="020B0600070205080204" pitchFamily="34" charset="-128"/>
                <a:cs typeface="Arial" panose="020B0604020202020204" pitchFamily="34" charset="0"/>
              </a:rPr>
              <a:t>HCPs</a:t>
            </a:r>
            <a:r>
              <a:rPr lang="en-US" sz="1467" b="1">
                <a:solidFill>
                  <a:srgbClr val="FFFFFF"/>
                </a:solidFill>
                <a:latin typeface="Arial" panose="020B0604020202020204" pitchFamily="34" charset="0"/>
                <a:cs typeface="Arial" panose="020B0604020202020204" pitchFamily="34" charset="0"/>
              </a:rPr>
              <a:t> in this account</a:t>
            </a:r>
            <a:r>
              <a:rPr lang="en-US" sz="1467">
                <a:solidFill>
                  <a:srgbClr val="FFFFFF"/>
                </a:solidFill>
                <a:latin typeface="Arial" panose="020B0604020202020204" pitchFamily="34" charset="0"/>
                <a:cs typeface="Arial" panose="020B0604020202020204" pitchFamily="34" charset="0"/>
              </a:rPr>
              <a:t>?</a:t>
            </a:r>
          </a:p>
        </p:txBody>
      </p:sp>
      <p:pic>
        <p:nvPicPr>
          <p:cNvPr id="71688" name="Picture 5" descr="A close up of text on a white background&#10;&#10;Description automatically generated">
            <a:extLst>
              <a:ext uri="{FF2B5EF4-FFF2-40B4-BE49-F238E27FC236}">
                <a16:creationId xmlns:a16="http://schemas.microsoft.com/office/drawing/2014/main" id="{9D440151-1A82-478F-9ACF-9B81C5C5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1921933"/>
            <a:ext cx="3907367" cy="326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CD2F814-212F-4426-981C-0BF958351EE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76</a:t>
            </a:fld>
            <a:endParaRPr lang="en-US" sz="933">
              <a:solidFill>
                <a:srgbClr val="A5A6A5"/>
              </a:solidFill>
              <a:latin typeface="Calibri" panose="020F050202020403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Appendix – Detailed Patient Profiles</a:t>
            </a:r>
          </a:p>
        </p:txBody>
      </p:sp>
      <p:sp>
        <p:nvSpPr>
          <p:cNvPr id="4" name="Rectangle: Rounded Corners 3">
            <a:extLst>
              <a:ext uri="{FF2B5EF4-FFF2-40B4-BE49-F238E27FC236}">
                <a16:creationId xmlns:a16="http://schemas.microsoft.com/office/drawing/2014/main" id="{CBB3916F-9986-4A55-8BC2-0C23DACC3964}"/>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65579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23932" y="1244453"/>
            <a:ext cx="1927151"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34083" y="4641679"/>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Barriers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03016" y="1995187"/>
            <a:ext cx="1948068" cy="20955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fontAlgn="base">
              <a:spcBef>
                <a:spcPct val="0"/>
              </a:spcBef>
              <a:spcAft>
                <a:spcPct val="0"/>
              </a:spcAft>
              <a:defRPr/>
            </a:pPr>
            <a:r>
              <a:rPr kumimoji="0" lang="en-GB" sz="750" b="1" i="1" u="none" strike="noStrike" kern="1200" cap="none" spc="0" normalizeH="0" baseline="0" noProof="0">
                <a:ln>
                  <a:noFill/>
                </a:ln>
                <a:effectLst/>
                <a:uLnTx/>
                <a:uFillTx/>
                <a:ea typeface="+mn-ea"/>
                <a:cs typeface="+mn-cs"/>
              </a:rPr>
              <a:t>High-Level Goal</a:t>
            </a:r>
          </a:p>
          <a:p>
            <a:pPr fontAlgn="base">
              <a:spcBef>
                <a:spcPct val="0"/>
              </a:spcBef>
              <a:spcAft>
                <a:spcPct val="0"/>
              </a:spcAft>
              <a:defRPr/>
            </a:pP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To demonstrate that despite new treatments, unmet needs still remain, especially related to a balance of efficacy and safety</a:t>
            </a:r>
            <a:endParaRPr lang="en-GB" sz="750" b="1" i="1"/>
          </a:p>
          <a:p>
            <a:pPr lvl="0" fontAlgn="base">
              <a:spcBef>
                <a:spcPct val="0"/>
              </a:spcBef>
              <a:spcAft>
                <a:spcPct val="0"/>
              </a:spcAft>
              <a:defRPr/>
            </a:pPr>
            <a:endParaRPr lang="en-GB" sz="750" b="1" i="1"/>
          </a:p>
          <a:p>
            <a:pPr lvl="0" fontAlgn="base">
              <a:spcBef>
                <a:spcPct val="0"/>
              </a:spcBef>
              <a:spcAft>
                <a:spcPct val="0"/>
              </a:spcAft>
              <a:defRPr/>
            </a:pPr>
            <a:r>
              <a:rPr lang="en-GB" sz="750" b="1" i="1"/>
              <a:t>Segmented Goals</a:t>
            </a:r>
          </a:p>
          <a:p>
            <a:pPr lvl="0" fontAlgn="base">
              <a:spcBef>
                <a:spcPct val="0"/>
              </a:spcBef>
              <a:spcAft>
                <a:spcPct val="0"/>
              </a:spcAft>
              <a:defRPr/>
            </a:pPr>
            <a:r>
              <a:rPr kumimoji="0" lang="en-GB" sz="750" b="1" i="0" u="none" strike="noStrike" kern="1200" cap="none" spc="0" normalizeH="0" baseline="0" noProof="0">
                <a:ln>
                  <a:noFill/>
                </a:ln>
                <a:solidFill>
                  <a:srgbClr val="A15699"/>
                </a:solidFill>
                <a:effectLst/>
                <a:uLnTx/>
                <a:uFillTx/>
                <a:ea typeface="+mn-ea"/>
                <a:cs typeface="+mn-cs"/>
              </a:rPr>
              <a:t>Mavericks</a:t>
            </a:r>
            <a:r>
              <a:rPr kumimoji="0" lang="en-GB" sz="750" b="0" i="0" u="none" strike="noStrike" kern="1200" cap="none" spc="0" normalizeH="0" baseline="0" noProof="0">
                <a:ln>
                  <a:noFill/>
                </a:ln>
                <a:effectLst/>
                <a:uLnTx/>
                <a:uFillTx/>
                <a:ea typeface="+mn-ea"/>
                <a:cs typeface="+mn-cs"/>
              </a:rPr>
              <a:t>: </a:t>
            </a:r>
            <a:r>
              <a:rPr lang="en-GB" sz="750">
                <a:solidFill>
                  <a:srgbClr val="000000"/>
                </a:solidFill>
              </a:rPr>
              <a:t>Uses a wide variety of treatments 1st line, including JAKs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750"/>
          </a:p>
          <a:p>
            <a:pPr eaLnBrk="0" fontAlgn="base" hangingPunct="0">
              <a:spcBef>
                <a:spcPct val="0"/>
              </a:spcBef>
              <a:spcAft>
                <a:spcPct val="0"/>
              </a:spcAft>
              <a:defRPr/>
            </a:pPr>
            <a:r>
              <a:rPr kumimoji="0" lang="en-GB" sz="750" b="0" i="0" u="none" strike="noStrike" kern="1200" cap="none" spc="0" normalizeH="0" baseline="0" noProof="0">
                <a:ln>
                  <a:noFill/>
                </a:ln>
                <a:solidFill>
                  <a:srgbClr val="008986"/>
                </a:solidFill>
                <a:effectLst/>
                <a:uLnTx/>
                <a:uFillTx/>
                <a:ea typeface="+mn-ea"/>
                <a:cs typeface="+mn-cs"/>
              </a:rPr>
              <a:t>Pragmatists</a:t>
            </a:r>
            <a:r>
              <a:rPr kumimoji="0" lang="en-GB" sz="750" b="0" i="0" u="none" strike="noStrike" kern="1200" cap="none" spc="0" normalizeH="0" baseline="0" noProof="0">
                <a:ln>
                  <a:noFill/>
                </a:ln>
                <a:solidFill>
                  <a:srgbClr val="000000"/>
                </a:solidFill>
                <a:effectLst/>
                <a:uLnTx/>
                <a:uFillTx/>
                <a:ea typeface="+mn-ea"/>
                <a:cs typeface="+mn-cs"/>
              </a:rPr>
              <a:t>: </a:t>
            </a:r>
            <a:r>
              <a:rPr lang="en-GB" sz="750">
                <a:solidFill>
                  <a:srgbClr val="000000"/>
                </a:solidFill>
              </a:rPr>
              <a:t>Occasionally uses JAKs but not consistently [high variation within segment – some are very high JAK users]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750">
              <a:solidFill>
                <a:srgbClr val="000000"/>
              </a:solidFill>
            </a:endParaRPr>
          </a:p>
          <a:p>
            <a:pPr eaLnBrk="0" fontAlgn="base" hangingPunct="0">
              <a:spcBef>
                <a:spcPct val="0"/>
              </a:spcBef>
              <a:spcAft>
                <a:spcPct val="0"/>
              </a:spcAft>
              <a:defRPr/>
            </a:pPr>
            <a:r>
              <a:rPr kumimoji="0" lang="en-GB" sz="750" b="1" i="0" u="none" strike="noStrike" kern="1200" cap="none" spc="0" normalizeH="0" baseline="0" noProof="0">
                <a:ln>
                  <a:noFill/>
                </a:ln>
                <a:solidFill>
                  <a:srgbClr val="8CA509"/>
                </a:solidFill>
                <a:effectLst/>
                <a:uLnTx/>
                <a:uFillTx/>
                <a:ea typeface="+mn-ea"/>
                <a:cs typeface="+mn-cs"/>
              </a:rPr>
              <a:t>Compassionates</a:t>
            </a:r>
            <a:r>
              <a:rPr kumimoji="0" lang="en-GB" sz="750" b="0" i="0" u="none" strike="noStrike" kern="1200" cap="none" spc="0" normalizeH="0" baseline="0" noProof="0">
                <a:ln>
                  <a:noFill/>
                </a:ln>
                <a:solidFill>
                  <a:srgbClr val="000000"/>
                </a:solidFill>
                <a:effectLst/>
                <a:uLnTx/>
                <a:uFillTx/>
                <a:ea typeface="+mn-ea"/>
                <a:cs typeface="+mn-cs"/>
              </a:rPr>
              <a:t>: </a:t>
            </a:r>
            <a:r>
              <a:rPr lang="en-GB" sz="750">
                <a:solidFill>
                  <a:srgbClr val="000000"/>
                </a:solidFill>
              </a:rPr>
              <a:t>Uses a variety of products based on patient need &amp; guideline recommendations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03015" y="4202668"/>
            <a:ext cx="1932114" cy="25603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kumimoji="0" lang="en-GB" sz="750" b="1" i="1" u="none" strike="noStrike" kern="1200" cap="none" spc="0" normalizeH="0" baseline="0" noProof="0">
                <a:ln>
                  <a:noFill/>
                </a:ln>
                <a:solidFill>
                  <a:srgbClr val="000000"/>
                </a:solidFill>
                <a:effectLst/>
                <a:uLnTx/>
                <a:uFillTx/>
                <a:latin typeface="Tahoma" pitchFamily="-107" charset="0"/>
                <a:ea typeface="+mn-ea"/>
                <a:cs typeface="+mn-cs"/>
              </a:rPr>
              <a:t>Currently Unsegmented Barriers</a:t>
            </a:r>
          </a:p>
          <a:p>
            <a:pPr marR="0" lvl="0" algn="l" defTabSz="914400" rtl="0" eaLnBrk="0" fontAlgn="base" latinLnBrk="0" hangingPunct="0">
              <a:lnSpc>
                <a:spcPct val="100000"/>
              </a:lnSpc>
              <a:spcBef>
                <a:spcPct val="0"/>
              </a:spcBef>
              <a:spcAft>
                <a:spcPct val="0"/>
              </a:spcAft>
              <a:buClrTx/>
              <a:buSzTx/>
              <a:tabLst/>
              <a:defRPr/>
            </a:pPr>
            <a:endParaRPr kumimoji="0" lang="en-GB" sz="750" b="1" i="1" u="none" strike="noStrike" kern="1200" cap="none" spc="0" normalizeH="0" baseline="0" noProof="0">
              <a:ln>
                <a:noFill/>
              </a:ln>
              <a:solidFill>
                <a:srgbClr val="000000"/>
              </a:solidFill>
              <a:effectLst/>
              <a:uLnTx/>
              <a:uFillTx/>
              <a:latin typeface="Tahoma" pitchFamily="-107" charset="0"/>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Satisfied with current options</a:t>
            </a:r>
          </a:p>
          <a:p>
            <a:pPr marL="17145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Complacency/habit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Don’t believe there are significant unmet needs that can be addressed by (another) JAK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Believe another MOA will be needed to address unmet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750">
                <a:solidFill>
                  <a:srgbClr val="000000"/>
                </a:solidFill>
                <a:latin typeface="Tahoma" pitchFamily="-107" charset="0"/>
              </a:rPr>
              <a:t>Communication gap between patients and HCPs that masks unmet needs/treatment gaps (especially Compassionates)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err="1">
                <a:ln>
                  <a:noFill/>
                </a:ln>
                <a:solidFill>
                  <a:srgbClr val="000000"/>
                </a:solidFill>
                <a:effectLst/>
                <a:uLnTx/>
                <a:uFillTx/>
                <a:latin typeface="Tahoma" pitchFamily="-107" charset="0"/>
                <a:ea typeface="+mn-ea"/>
                <a:cs typeface="+mn-cs"/>
              </a:rPr>
              <a:t>CoVid</a:t>
            </a: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 </a:t>
            </a:r>
            <a:r>
              <a:rPr kumimoji="0" lang="en-GB" sz="750" b="0" i="0" u="none" strike="noStrike" kern="1200" cap="none" spc="0" normalizeH="0" baseline="0" noProof="0" err="1">
                <a:ln>
                  <a:noFill/>
                </a:ln>
                <a:solidFill>
                  <a:srgbClr val="000000"/>
                </a:solidFill>
                <a:effectLst/>
                <a:uLnTx/>
                <a:uFillTx/>
                <a:latin typeface="Tahoma" pitchFamily="-107" charset="0"/>
                <a:ea typeface="+mn-ea"/>
                <a:cs typeface="+mn-cs"/>
              </a:rPr>
              <a:t>cont</a:t>
            </a:r>
            <a:r>
              <a:rPr lang="en-GB" sz="750" err="1">
                <a:solidFill>
                  <a:srgbClr val="000000"/>
                </a:solidFill>
                <a:latin typeface="Tahoma" pitchFamily="-107" charset="0"/>
              </a:rPr>
              <a:t>ext</a:t>
            </a:r>
            <a:r>
              <a:rPr lang="en-GB" sz="750">
                <a:solidFill>
                  <a:srgbClr val="000000"/>
                </a:solidFill>
                <a:latin typeface="Tahoma" pitchFamily="-107" charset="0"/>
              </a:rPr>
              <a:t> : access challenge to care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750" b="0" i="0" u="none" strike="noStrike" kern="1200" cap="none" spc="0" normalizeH="0" baseline="0" noProof="0">
                <a:ln>
                  <a:noFill/>
                </a:ln>
                <a:solidFill>
                  <a:srgbClr val="000000"/>
                </a:solidFill>
                <a:effectLst/>
                <a:uLnTx/>
                <a:uFillTx/>
                <a:ea typeface="+mn-ea"/>
                <a:cs typeface="+mn-cs"/>
              </a:rPr>
              <a:t>Treatment inertia and need to overcome mindset shift</a:t>
            </a:r>
          </a:p>
          <a:p>
            <a:pPr marR="0" lvl="0" algn="l" defTabSz="914400" rtl="0" eaLnBrk="0" fontAlgn="base" latinLnBrk="0" hangingPunct="0">
              <a:lnSpc>
                <a:spcPct val="100000"/>
              </a:lnSpc>
              <a:spcBef>
                <a:spcPct val="0"/>
              </a:spcBef>
              <a:spcAft>
                <a:spcPct val="0"/>
              </a:spcAft>
              <a:buClrTx/>
              <a:buSzTx/>
              <a:tabLst/>
              <a:defRPr/>
            </a:pPr>
            <a:endParaRPr kumimoji="0" lang="en-GB" sz="7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209554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r>
              <a:rPr lang="en-GB" sz="750" b="1" i="1"/>
              <a:t>High-Level Goal</a:t>
            </a:r>
          </a:p>
          <a:p>
            <a:pPr fontAlgn="base">
              <a:spcBef>
                <a:spcPct val="0"/>
              </a:spcBef>
              <a:spcAft>
                <a:spcPct val="0"/>
              </a:spcAft>
              <a:defRPr/>
            </a:pPr>
            <a:r>
              <a:rPr kumimoji="0" lang="en-GB" sz="750" b="0" i="0" u="none" strike="noStrike" kern="1200" cap="none" spc="0" normalizeH="0" baseline="0" noProof="0">
                <a:ln>
                  <a:noFill/>
                </a:ln>
                <a:solidFill>
                  <a:srgbClr val="000000"/>
                </a:solidFill>
                <a:effectLst/>
                <a:uLnTx/>
                <a:uFillTx/>
                <a:latin typeface="Tahoma" pitchFamily="-107" charset="0"/>
                <a:ea typeface="+mn-ea"/>
                <a:cs typeface="+mn-cs"/>
              </a:rPr>
              <a:t>To ensure early positive experiences </a:t>
            </a:r>
            <a:r>
              <a:rPr lang="en-GB" sz="750">
                <a:solidFill>
                  <a:srgbClr val="000000"/>
                </a:solidFill>
                <a:latin typeface="Tahoma" pitchFamily="-107" charset="0"/>
              </a:rPr>
              <a:t>as proof of concept (and to share with peers)</a:t>
            </a:r>
            <a:endParaRPr lang="en-GB" sz="750" b="1" i="1"/>
          </a:p>
          <a:p>
            <a:pPr fontAlgn="base">
              <a:spcBef>
                <a:spcPct val="0"/>
              </a:spcBef>
              <a:spcAft>
                <a:spcPct val="0"/>
              </a:spcAft>
              <a:defRPr/>
            </a:pPr>
            <a:endParaRPr lang="en-GB" sz="750" b="1" i="1"/>
          </a:p>
          <a:p>
            <a:pPr fontAlgn="base">
              <a:spcBef>
                <a:spcPct val="0"/>
              </a:spcBef>
              <a:spcAft>
                <a:spcPct val="0"/>
              </a:spcAft>
              <a:defRPr/>
            </a:pPr>
            <a:r>
              <a:rPr lang="en-GB" sz="750" b="1" i="1"/>
              <a:t>Segmented Goals</a:t>
            </a:r>
            <a:endParaRPr lang="en-GB" sz="750" b="1">
              <a:solidFill>
                <a:srgbClr val="A15699"/>
              </a:solidFill>
            </a:endParaRPr>
          </a:p>
          <a:p>
            <a:pPr lvl="0" fontAlgn="base">
              <a:spcBef>
                <a:spcPct val="0"/>
              </a:spcBef>
              <a:spcAft>
                <a:spcPct val="0"/>
              </a:spcAft>
              <a:defRPr/>
            </a:pPr>
            <a:r>
              <a:rPr lang="en-GB" sz="750" b="1">
                <a:solidFill>
                  <a:srgbClr val="A15699"/>
                </a:solidFill>
              </a:rPr>
              <a:t>Mavericks</a:t>
            </a:r>
            <a:r>
              <a:rPr lang="en-GB" sz="750">
                <a:solidFill>
                  <a:srgbClr val="000000"/>
                </a:solidFill>
              </a:rPr>
              <a:t>: Reflects on early JYSELECA experience &amp; positive efficacy outcomes compared with other JAKs</a:t>
            </a:r>
          </a:p>
          <a:p>
            <a:pPr eaLnBrk="0" fontAlgn="base" hangingPunct="0">
              <a:spcBef>
                <a:spcPct val="0"/>
              </a:spcBef>
              <a:spcAft>
                <a:spcPct val="0"/>
              </a:spcAft>
              <a:defRPr/>
            </a:pPr>
            <a:r>
              <a:rPr lang="en-GB" sz="750">
                <a:solidFill>
                  <a:srgbClr val="008986"/>
                </a:solidFill>
              </a:rPr>
              <a:t>Pragmatists</a:t>
            </a:r>
            <a:r>
              <a:rPr lang="en-GB" sz="750">
                <a:solidFill>
                  <a:srgbClr val="000000"/>
                </a:solidFill>
              </a:rPr>
              <a:t>: Attends a peer-to peer discussion with local colleagues about their experiences with JYSELECA &amp; its safety profile </a:t>
            </a:r>
          </a:p>
          <a:p>
            <a:pPr eaLnBrk="0" fontAlgn="base" hangingPunct="0">
              <a:spcBef>
                <a:spcPct val="0"/>
              </a:spcBef>
              <a:spcAft>
                <a:spcPct val="0"/>
              </a:spcAft>
              <a:defRPr/>
            </a:pPr>
            <a:r>
              <a:rPr lang="en-GB" sz="750" b="1">
                <a:solidFill>
                  <a:srgbClr val="8CA509"/>
                </a:solidFill>
              </a:rPr>
              <a:t>Compassionates</a:t>
            </a:r>
            <a:r>
              <a:rPr lang="en-GB" sz="750">
                <a:solidFill>
                  <a:srgbClr val="000000"/>
                </a:solidFill>
              </a:rPr>
              <a:t>: Attends a discussion with local expert about their experiences with JYSELECA &amp; its safety profile </a:t>
            </a:r>
          </a:p>
          <a:p>
            <a:pPr eaLnBrk="0" fontAlgn="base" hangingPunct="0">
              <a:spcBef>
                <a:spcPct val="0"/>
              </a:spcBef>
              <a:spcAft>
                <a:spcPct val="0"/>
              </a:spcAft>
              <a:defRPr/>
            </a:pPr>
            <a:endParaRPr lang="en-GB" sz="750">
              <a:solidFill>
                <a:srgbClr val="000000"/>
              </a:solidFill>
            </a:endParaRPr>
          </a:p>
          <a:p>
            <a:pPr lvl="0" eaLnBrk="0" fontAlgn="base" hangingPunct="0">
              <a:spcBef>
                <a:spcPct val="0"/>
              </a:spcBef>
              <a:spcAft>
                <a:spcPct val="0"/>
              </a:spcAft>
              <a:defRPr/>
            </a:pPr>
            <a:endParaRPr lang="en-GB" sz="750">
              <a:solidFill>
                <a:srgbClr val="000000"/>
              </a:solidFill>
            </a:endParaRPr>
          </a:p>
          <a:p>
            <a:pPr lvl="0" eaLnBrk="0" fontAlgn="base" hangingPunct="0">
              <a:spcBef>
                <a:spcPct val="0"/>
              </a:spcBef>
              <a:spcAft>
                <a:spcPct val="0"/>
              </a:spcAft>
              <a:defRPr/>
            </a:pPr>
            <a:endParaRPr lang="en-GB" sz="75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9607" y="4202667"/>
            <a:ext cx="1879442" cy="25603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kumimoji="0" lang="en-GB" sz="750" b="1" i="1" u="none" strike="noStrike" kern="1200" cap="none" spc="0" normalizeH="0" baseline="0" noProof="0">
                <a:ln>
                  <a:noFill/>
                </a:ln>
                <a:solidFill>
                  <a:srgbClr val="000000"/>
                </a:solidFill>
                <a:effectLst/>
                <a:uLnTx/>
                <a:uFillTx/>
                <a:latin typeface="Tahoma" pitchFamily="-107" charset="0"/>
                <a:ea typeface="+mn-ea"/>
                <a:cs typeface="+mn-cs"/>
              </a:rPr>
              <a:t>Currently Unsegmented Barriers</a:t>
            </a:r>
          </a:p>
          <a:p>
            <a:pPr marR="0" lvl="0" algn="l" defTabSz="914400" rtl="0" eaLnBrk="0" fontAlgn="base" latinLnBrk="0" hangingPunct="0">
              <a:lnSpc>
                <a:spcPct val="100000"/>
              </a:lnSpc>
              <a:spcBef>
                <a:spcPct val="0"/>
              </a:spcBef>
              <a:spcAft>
                <a:spcPct val="0"/>
              </a:spcAft>
              <a:buClrTx/>
              <a:buSzTx/>
              <a:tabLst/>
              <a:defRPr/>
            </a:pPr>
            <a:endParaRPr kumimoji="0" lang="en-GB" sz="750" b="1" i="1" u="none" strike="noStrike" kern="1200" cap="none" spc="0" normalizeH="0" baseline="0" noProof="0">
              <a:ln>
                <a:noFill/>
              </a:ln>
              <a:solidFill>
                <a:srgbClr val="000000"/>
              </a:solidFill>
              <a:effectLst/>
              <a:uLnTx/>
              <a:uFillTx/>
              <a:latin typeface="Tahoma" pitchFamily="-107" charset="0"/>
              <a:ea typeface="+mn-ea"/>
              <a:cs typeface="+mn-cs"/>
            </a:endParaRPr>
          </a:p>
          <a:p>
            <a:pPr lvl="0" eaLnBrk="0" fontAlgn="base" hangingPunct="0">
              <a:spcBef>
                <a:spcPct val="0"/>
              </a:spcBef>
              <a:spcAft>
                <a:spcPct val="0"/>
              </a:spcAft>
              <a:defRPr/>
            </a:pPr>
            <a:r>
              <a:rPr lang="en-GB" sz="750" i="1">
                <a:solidFill>
                  <a:srgbClr val="000000"/>
                </a:solidFill>
                <a:latin typeface="Tahoma" pitchFamily="-107" charset="0"/>
              </a:rPr>
              <a:t>Awareness &amp; Access</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Access to JYSELECA</a:t>
            </a:r>
          </a:p>
          <a:p>
            <a:pPr marL="17145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Lack of access to sampling</a:t>
            </a:r>
          </a:p>
          <a:p>
            <a:pPr marL="17145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Lack of experience with JYSELECA</a:t>
            </a:r>
          </a:p>
          <a:p>
            <a:pPr marL="17145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Lack of familiarity with Galapagos and new relationship with reps</a:t>
            </a:r>
          </a:p>
          <a:p>
            <a:pPr eaLnBrk="0" fontAlgn="base" hangingPunct="0">
              <a:spcBef>
                <a:spcPct val="0"/>
              </a:spcBef>
              <a:spcAft>
                <a:spcPct val="0"/>
              </a:spcAft>
              <a:defRPr/>
            </a:pPr>
            <a:r>
              <a:rPr lang="en-GB" sz="750" i="1">
                <a:solidFill>
                  <a:srgbClr val="000000"/>
                </a:solidFill>
                <a:latin typeface="Tahoma" pitchFamily="-107" charset="0"/>
              </a:rPr>
              <a:t>Differentiation</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Perceived lack of differentiation from RINVOQ</a:t>
            </a:r>
          </a:p>
          <a:p>
            <a:pPr marL="17145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Sees no difference in clinic relative to RINVOQ</a:t>
            </a:r>
          </a:p>
          <a:p>
            <a:pPr eaLnBrk="0" fontAlgn="base" hangingPunct="0">
              <a:spcBef>
                <a:spcPct val="0"/>
              </a:spcBef>
              <a:spcAft>
                <a:spcPct val="0"/>
              </a:spcAft>
              <a:defRPr/>
            </a:pPr>
            <a:r>
              <a:rPr lang="en-GB" sz="750" i="1">
                <a:solidFill>
                  <a:srgbClr val="000000"/>
                </a:solidFill>
                <a:latin typeface="Tahoma" pitchFamily="-107" charset="0"/>
              </a:rPr>
              <a:t>Negative Safety Halo</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Residual JAK concerns from 1</a:t>
            </a:r>
            <a:r>
              <a:rPr lang="en-GB" sz="750" baseline="30000">
                <a:solidFill>
                  <a:srgbClr val="000000"/>
                </a:solidFill>
                <a:latin typeface="Tahoma" pitchFamily="-107" charset="0"/>
              </a:rPr>
              <a:t>st</a:t>
            </a:r>
            <a:r>
              <a:rPr lang="en-GB" sz="750">
                <a:solidFill>
                  <a:srgbClr val="000000"/>
                </a:solidFill>
                <a:latin typeface="Tahoma" pitchFamily="-107" charset="0"/>
              </a:rPr>
              <a:t> generation</a:t>
            </a:r>
          </a:p>
          <a:p>
            <a:pPr lvl="0" eaLnBrk="0" fontAlgn="base" hangingPunct="0">
              <a:spcBef>
                <a:spcPct val="0"/>
              </a:spcBef>
              <a:spcAft>
                <a:spcPct val="0"/>
              </a:spcAft>
              <a:defRPr/>
            </a:pPr>
            <a:r>
              <a:rPr lang="en-GB" sz="750" i="1">
                <a:solidFill>
                  <a:srgbClr val="000000"/>
                </a:solidFill>
                <a:latin typeface="Tahoma" pitchFamily="-107" charset="0"/>
              </a:rPr>
              <a:t>Clinical</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Has a negative experience in a patient in first few patients</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Lack of clarity of who the ideal JYSELECA patient is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1"/>
            <a:ext cx="1879442" cy="207961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r>
              <a:rPr lang="en-GB" sz="750" b="1" i="1"/>
              <a:t>High-Level Goal</a:t>
            </a:r>
          </a:p>
          <a:p>
            <a:pPr fontAlgn="base">
              <a:spcBef>
                <a:spcPct val="0"/>
              </a:spcBef>
              <a:spcAft>
                <a:spcPct val="0"/>
              </a:spcAft>
              <a:defRPr/>
            </a:pPr>
            <a:r>
              <a:rPr lang="en-GB" sz="750">
                <a:solidFill>
                  <a:srgbClr val="000000"/>
                </a:solidFill>
                <a:latin typeface="Tahoma" pitchFamily="-107" charset="0"/>
              </a:rPr>
              <a:t>To differentiate JYSELECA versus other JAKs, especially RINVOQ</a:t>
            </a:r>
            <a:endParaRPr lang="en-GB" sz="750" b="1" i="1"/>
          </a:p>
          <a:p>
            <a:pPr fontAlgn="base">
              <a:spcBef>
                <a:spcPct val="0"/>
              </a:spcBef>
              <a:spcAft>
                <a:spcPct val="0"/>
              </a:spcAft>
              <a:defRPr/>
            </a:pPr>
            <a:endParaRPr lang="en-GB" sz="750" b="1" i="1"/>
          </a:p>
          <a:p>
            <a:pPr fontAlgn="base">
              <a:spcBef>
                <a:spcPct val="0"/>
              </a:spcBef>
              <a:spcAft>
                <a:spcPct val="0"/>
              </a:spcAft>
              <a:defRPr/>
            </a:pPr>
            <a:r>
              <a:rPr lang="en-GB" sz="750" b="1" i="1"/>
              <a:t>Segmented Goals</a:t>
            </a:r>
            <a:endParaRPr lang="en-GB" sz="750" b="1">
              <a:solidFill>
                <a:srgbClr val="A15699"/>
              </a:solidFill>
            </a:endParaRPr>
          </a:p>
          <a:p>
            <a:pPr lvl="0" fontAlgn="base">
              <a:spcBef>
                <a:spcPct val="0"/>
              </a:spcBef>
              <a:spcAft>
                <a:spcPct val="0"/>
              </a:spcAft>
              <a:defRPr/>
            </a:pPr>
            <a:r>
              <a:rPr lang="en-GB" sz="750" b="1">
                <a:solidFill>
                  <a:srgbClr val="A15699"/>
                </a:solidFill>
              </a:rPr>
              <a:t>Mavericks</a:t>
            </a:r>
            <a:r>
              <a:rPr lang="en-GB" sz="750">
                <a:solidFill>
                  <a:srgbClr val="000000"/>
                </a:solidFill>
              </a:rPr>
              <a:t>: Prescribes JYSELECA as their ‘go to’ JAK</a:t>
            </a:r>
          </a:p>
          <a:p>
            <a:pPr eaLnBrk="0" fontAlgn="base" hangingPunct="0">
              <a:spcBef>
                <a:spcPct val="0"/>
              </a:spcBef>
              <a:spcAft>
                <a:spcPct val="0"/>
              </a:spcAft>
              <a:defRPr/>
            </a:pPr>
            <a:r>
              <a:rPr lang="en-GB" sz="750">
                <a:solidFill>
                  <a:srgbClr val="008986"/>
                </a:solidFill>
              </a:rPr>
              <a:t>Pragmatists</a:t>
            </a:r>
            <a:r>
              <a:rPr lang="en-GB" sz="750">
                <a:solidFill>
                  <a:srgbClr val="000000"/>
                </a:solidFill>
              </a:rPr>
              <a:t>: Prescribes JYSELECA for some patients where safety is the main concern </a:t>
            </a:r>
          </a:p>
          <a:p>
            <a:pPr eaLnBrk="0" fontAlgn="base" hangingPunct="0">
              <a:spcBef>
                <a:spcPct val="0"/>
              </a:spcBef>
              <a:spcAft>
                <a:spcPct val="0"/>
              </a:spcAft>
              <a:defRPr/>
            </a:pPr>
            <a:r>
              <a:rPr lang="en-GB" sz="750" b="1">
                <a:solidFill>
                  <a:srgbClr val="8CA509"/>
                </a:solidFill>
              </a:rPr>
              <a:t>Compassionates</a:t>
            </a:r>
            <a:r>
              <a:rPr lang="en-GB" sz="750">
                <a:solidFill>
                  <a:srgbClr val="000000"/>
                </a:solidFill>
              </a:rPr>
              <a:t>: Prescribes JYSELECA for some patients where safety &amp; simplicity are important</a:t>
            </a:r>
          </a:p>
          <a:p>
            <a:pPr lvl="0" eaLnBrk="0" fontAlgn="base" hangingPunct="0">
              <a:spcBef>
                <a:spcPct val="0"/>
              </a:spcBef>
              <a:spcAft>
                <a:spcPct val="0"/>
              </a:spcAft>
              <a:defRPr/>
            </a:pPr>
            <a:endParaRPr lang="en-GB" sz="750">
              <a:solidFill>
                <a:srgbClr val="000000"/>
              </a:solidFill>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4218343"/>
            <a:ext cx="1879442" cy="25603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kumimoji="0" lang="en-GB" sz="750" b="1" i="1" u="none" strike="noStrike" kern="1200" cap="none" spc="0" normalizeH="0" baseline="0" noProof="0">
                <a:ln>
                  <a:noFill/>
                </a:ln>
                <a:solidFill>
                  <a:srgbClr val="000000"/>
                </a:solidFill>
                <a:effectLst/>
                <a:uLnTx/>
                <a:uFillTx/>
                <a:latin typeface="Tahoma" pitchFamily="-107" charset="0"/>
                <a:ea typeface="+mn-ea"/>
                <a:cs typeface="+mn-cs"/>
              </a:rPr>
              <a:t>Currently Unsegmented Barriers</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Satisfaction with their current JAK and no reason to change</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Prefer to have a wide armamentarium, rather than a go-to</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Like to keep options open as new entries emerge</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Competitive messaging and share of voice</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Uncertainty around available JYSELELCA support services for HCPs and patients </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Unsure of which patient population to expand usage in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207960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r>
              <a:rPr lang="en-GB" sz="750" b="1" i="1"/>
              <a:t>High-Level Goal</a:t>
            </a:r>
          </a:p>
          <a:p>
            <a:pPr fontAlgn="base">
              <a:spcBef>
                <a:spcPct val="0"/>
              </a:spcBef>
              <a:spcAft>
                <a:spcPct val="0"/>
              </a:spcAft>
              <a:defRPr/>
            </a:pPr>
            <a:r>
              <a:rPr lang="en-GB" sz="750">
                <a:solidFill>
                  <a:srgbClr val="000000"/>
                </a:solidFill>
                <a:latin typeface="Tahoma" pitchFamily="-107" charset="0"/>
              </a:rPr>
              <a:t>To create an environment that facilitates exchange of positive experiences</a:t>
            </a:r>
          </a:p>
          <a:p>
            <a:pPr fontAlgn="base">
              <a:spcBef>
                <a:spcPct val="0"/>
              </a:spcBef>
              <a:spcAft>
                <a:spcPct val="0"/>
              </a:spcAft>
              <a:defRPr/>
            </a:pPr>
            <a:endParaRPr lang="en-GB" sz="750" b="1" i="1"/>
          </a:p>
          <a:p>
            <a:pPr fontAlgn="base">
              <a:spcBef>
                <a:spcPct val="0"/>
              </a:spcBef>
              <a:spcAft>
                <a:spcPct val="0"/>
              </a:spcAft>
              <a:defRPr/>
            </a:pPr>
            <a:r>
              <a:rPr lang="en-GB" sz="750" b="1" i="1"/>
              <a:t>Segmented Goals</a:t>
            </a:r>
            <a:endParaRPr lang="en-GB" sz="750" b="1">
              <a:solidFill>
                <a:srgbClr val="A15699"/>
              </a:solidFill>
            </a:endParaRPr>
          </a:p>
          <a:p>
            <a:pPr lvl="0" fontAlgn="base">
              <a:spcBef>
                <a:spcPct val="0"/>
              </a:spcBef>
              <a:spcAft>
                <a:spcPct val="0"/>
              </a:spcAft>
              <a:defRPr/>
            </a:pPr>
            <a:r>
              <a:rPr lang="en-GB" sz="750" b="1">
                <a:solidFill>
                  <a:srgbClr val="A15699"/>
                </a:solidFill>
              </a:rPr>
              <a:t>Mavericks</a:t>
            </a:r>
            <a:r>
              <a:rPr lang="en-GB" sz="750">
                <a:solidFill>
                  <a:srgbClr val="000000"/>
                </a:solidFill>
              </a:rPr>
              <a:t>: Shares positive experiences with colleagues</a:t>
            </a:r>
          </a:p>
          <a:p>
            <a:pPr lvl="0" eaLnBrk="0" fontAlgn="base" hangingPunct="0">
              <a:spcBef>
                <a:spcPct val="0"/>
              </a:spcBef>
              <a:spcAft>
                <a:spcPct val="0"/>
              </a:spcAft>
              <a:defRPr/>
            </a:pPr>
            <a:endParaRPr lang="en-GB" sz="750">
              <a:solidFill>
                <a:srgbClr val="000000"/>
              </a:solidFill>
            </a:endParaRPr>
          </a:p>
          <a:p>
            <a:pPr eaLnBrk="0" fontAlgn="base" hangingPunct="0">
              <a:spcBef>
                <a:spcPct val="0"/>
              </a:spcBef>
              <a:spcAft>
                <a:spcPct val="0"/>
              </a:spcAft>
              <a:defRPr/>
            </a:pPr>
            <a:r>
              <a:rPr lang="en-GB" sz="750">
                <a:solidFill>
                  <a:srgbClr val="008986"/>
                </a:solidFill>
              </a:rPr>
              <a:t>Pragmatists</a:t>
            </a:r>
            <a:r>
              <a:rPr lang="en-GB" sz="750">
                <a:solidFill>
                  <a:srgbClr val="000000"/>
                </a:solidFill>
              </a:rPr>
              <a:t>: Gains depth of experience in patients where safety is a concern</a:t>
            </a:r>
          </a:p>
          <a:p>
            <a:pPr lvl="0" eaLnBrk="0" fontAlgn="base" hangingPunct="0">
              <a:spcBef>
                <a:spcPct val="0"/>
              </a:spcBef>
              <a:spcAft>
                <a:spcPct val="0"/>
              </a:spcAft>
              <a:defRPr/>
            </a:pPr>
            <a:endParaRPr lang="en-GB" sz="750">
              <a:solidFill>
                <a:srgbClr val="000000"/>
              </a:solidFill>
            </a:endParaRPr>
          </a:p>
          <a:p>
            <a:pPr eaLnBrk="0" fontAlgn="base" hangingPunct="0">
              <a:spcBef>
                <a:spcPct val="0"/>
              </a:spcBef>
              <a:spcAft>
                <a:spcPct val="0"/>
              </a:spcAft>
              <a:defRPr/>
            </a:pPr>
            <a:r>
              <a:rPr lang="en-GB" sz="750" b="1">
                <a:solidFill>
                  <a:srgbClr val="8CA509"/>
                </a:solidFill>
              </a:rPr>
              <a:t>Compassionates</a:t>
            </a:r>
            <a:r>
              <a:rPr lang="en-GB" sz="750">
                <a:solidFill>
                  <a:srgbClr val="000000"/>
                </a:solidFill>
              </a:rPr>
              <a:t>: Monitors feedback &amp; safety signals in JYSELECA patients</a:t>
            </a:r>
          </a:p>
          <a:p>
            <a:pPr lvl="0" eaLnBrk="0" fontAlgn="base" hangingPunct="0">
              <a:spcBef>
                <a:spcPct val="0"/>
              </a:spcBef>
              <a:spcAft>
                <a:spcPct val="0"/>
              </a:spcAft>
              <a:defRPr/>
            </a:pPr>
            <a:endParaRPr lang="en-GB" sz="750">
              <a:solidFill>
                <a:srgbClr val="000000"/>
              </a:solidFill>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4218343"/>
            <a:ext cx="1891780" cy="25603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kumimoji="0" lang="en-GB" sz="750" b="1" i="1" u="none" strike="noStrike" kern="1200" cap="none" spc="0" normalizeH="0" baseline="0" noProof="0">
                <a:ln>
                  <a:noFill/>
                </a:ln>
                <a:solidFill>
                  <a:srgbClr val="000000"/>
                </a:solidFill>
                <a:effectLst/>
                <a:uLnTx/>
                <a:uFillTx/>
                <a:latin typeface="Tahoma" pitchFamily="-107" charset="0"/>
                <a:ea typeface="+mn-ea"/>
                <a:cs typeface="+mn-cs"/>
              </a:rPr>
              <a:t>Currently Unsegmented Barriers</a:t>
            </a:r>
          </a:p>
          <a:p>
            <a:pPr lvl="0" eaLnBrk="0" fontAlgn="base" hangingPunct="0">
              <a:spcBef>
                <a:spcPct val="0"/>
              </a:spcBef>
              <a:spcAft>
                <a:spcPct val="0"/>
              </a:spcAft>
              <a:defRPr/>
            </a:pPr>
            <a:endParaRPr lang="en-GB" sz="750">
              <a:solidFill>
                <a:srgbClr val="000000"/>
              </a:solidFill>
              <a:latin typeface="Tahoma" pitchFamily="-107" charset="0"/>
            </a:endParaRP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Negative experiences that temper their enthusiasm</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Wanting to appear unbiased/unaligned with a brand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6"/>
            <a:ext cx="1850151" cy="209553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r>
              <a:rPr lang="en-GB" sz="750" b="1" i="1">
                <a:solidFill>
                  <a:srgbClr val="000000"/>
                </a:solidFill>
                <a:latin typeface="Tahoma" pitchFamily="-107" charset="0"/>
              </a:rPr>
              <a:t>High-Level Goal</a:t>
            </a:r>
          </a:p>
          <a:p>
            <a:pPr fontAlgn="base">
              <a:spcBef>
                <a:spcPct val="0"/>
              </a:spcBef>
              <a:spcAft>
                <a:spcPct val="0"/>
              </a:spcAft>
              <a:defRPr/>
            </a:pPr>
            <a:r>
              <a:rPr lang="en-GB" sz="750">
                <a:solidFill>
                  <a:srgbClr val="000000"/>
                </a:solidFill>
                <a:latin typeface="Tahoma" pitchFamily="-107" charset="0"/>
              </a:rPr>
              <a:t>To identify, support, and create a platform for JYSELECA advocates</a:t>
            </a:r>
          </a:p>
          <a:p>
            <a:pPr fontAlgn="base">
              <a:spcBef>
                <a:spcPct val="0"/>
              </a:spcBef>
              <a:spcAft>
                <a:spcPct val="0"/>
              </a:spcAft>
              <a:defRPr/>
            </a:pPr>
            <a:endParaRPr lang="en-GB" sz="750" b="1" i="1"/>
          </a:p>
          <a:p>
            <a:pPr fontAlgn="base">
              <a:spcBef>
                <a:spcPct val="0"/>
              </a:spcBef>
              <a:spcAft>
                <a:spcPct val="0"/>
              </a:spcAft>
              <a:defRPr/>
            </a:pPr>
            <a:endParaRPr lang="en-GB" sz="750" b="1" i="1"/>
          </a:p>
          <a:p>
            <a:pPr fontAlgn="base">
              <a:spcBef>
                <a:spcPct val="0"/>
              </a:spcBef>
              <a:spcAft>
                <a:spcPct val="0"/>
              </a:spcAft>
              <a:defRPr/>
            </a:pPr>
            <a:r>
              <a:rPr lang="en-GB" sz="750" b="1" i="1"/>
              <a:t>Segmented Goals</a:t>
            </a:r>
            <a:endParaRPr lang="en-GB" sz="750" b="1">
              <a:solidFill>
                <a:srgbClr val="A15699"/>
              </a:solidFill>
            </a:endParaRPr>
          </a:p>
          <a:p>
            <a:pPr lvl="0" fontAlgn="base">
              <a:spcBef>
                <a:spcPct val="0"/>
              </a:spcBef>
              <a:spcAft>
                <a:spcPct val="0"/>
              </a:spcAft>
              <a:defRPr/>
            </a:pPr>
            <a:r>
              <a:rPr lang="en-GB" sz="750" b="1">
                <a:solidFill>
                  <a:srgbClr val="A15699"/>
                </a:solidFill>
              </a:rPr>
              <a:t>Mavericks</a:t>
            </a:r>
            <a:r>
              <a:rPr lang="en-GB" sz="750">
                <a:solidFill>
                  <a:srgbClr val="000000"/>
                </a:solidFill>
              </a:rPr>
              <a:t>: Advocates JYSELECA as JAK of choice</a:t>
            </a:r>
          </a:p>
          <a:p>
            <a:pPr eaLnBrk="0" fontAlgn="base" hangingPunct="0">
              <a:spcBef>
                <a:spcPct val="0"/>
              </a:spcBef>
              <a:spcAft>
                <a:spcPct val="0"/>
              </a:spcAft>
              <a:defRPr/>
            </a:pPr>
            <a:r>
              <a:rPr lang="en-GB" sz="750">
                <a:solidFill>
                  <a:srgbClr val="008986"/>
                </a:solidFill>
              </a:rPr>
              <a:t>Pragmatists</a:t>
            </a:r>
            <a:r>
              <a:rPr lang="en-GB" sz="750">
                <a:solidFill>
                  <a:srgbClr val="000000"/>
                </a:solidFill>
              </a:rPr>
              <a:t>: Expands the use of JYSELECA to different types of patients so ultimately JYSELECA becomes JAK of choice </a:t>
            </a:r>
          </a:p>
          <a:p>
            <a:pPr eaLnBrk="0" fontAlgn="base" hangingPunct="0">
              <a:spcBef>
                <a:spcPct val="0"/>
              </a:spcBef>
              <a:spcAft>
                <a:spcPct val="0"/>
              </a:spcAft>
              <a:defRPr/>
            </a:pPr>
            <a:r>
              <a:rPr lang="en-GB" sz="750" b="1">
                <a:solidFill>
                  <a:srgbClr val="8CA509"/>
                </a:solidFill>
              </a:rPr>
              <a:t>Compassionates</a:t>
            </a:r>
            <a:r>
              <a:rPr lang="en-GB" sz="750">
                <a:solidFill>
                  <a:srgbClr val="000000"/>
                </a:solidFill>
              </a:rPr>
              <a:t>: Starts to use JYSELECA as first line JAK inhibitor</a:t>
            </a:r>
          </a:p>
          <a:p>
            <a:pPr lvl="0" eaLnBrk="0" fontAlgn="base" hangingPunct="0">
              <a:spcBef>
                <a:spcPct val="0"/>
              </a:spcBef>
              <a:spcAft>
                <a:spcPct val="0"/>
              </a:spcAft>
              <a:defRPr/>
            </a:pPr>
            <a:endParaRPr lang="en-GB" sz="750">
              <a:solidFill>
                <a:srgbClr val="000000"/>
              </a:solidFill>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4202668"/>
            <a:ext cx="1850151" cy="25603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kumimoji="0" lang="en-GB" sz="750" b="1" i="1" u="none" strike="noStrike" kern="1200" cap="none" spc="0" normalizeH="0" baseline="0" noProof="0">
                <a:ln>
                  <a:noFill/>
                </a:ln>
                <a:solidFill>
                  <a:srgbClr val="000000"/>
                </a:solidFill>
                <a:effectLst/>
                <a:uLnTx/>
                <a:uFillTx/>
                <a:latin typeface="Tahoma" pitchFamily="-107" charset="0"/>
                <a:ea typeface="+mn-ea"/>
                <a:cs typeface="+mn-cs"/>
              </a:rPr>
              <a:t>Currently Unsegmented Barriers</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Do not have a JAK of choice and philosophically opposed to aligning with one product</a:t>
            </a:r>
          </a:p>
          <a:p>
            <a:pPr marL="171450" lvl="0" indent="-171450" eaLnBrk="0" fontAlgn="base" hangingPunct="0">
              <a:spcBef>
                <a:spcPct val="0"/>
              </a:spcBef>
              <a:spcAft>
                <a:spcPct val="0"/>
              </a:spcAft>
              <a:buFont typeface="Arial" panose="020B0604020202020204" pitchFamily="34" charset="0"/>
              <a:buChar char="•"/>
              <a:defRPr/>
            </a:pPr>
            <a:r>
              <a:rPr lang="en-GB" sz="750">
                <a:solidFill>
                  <a:srgbClr val="000000"/>
                </a:solidFill>
                <a:latin typeface="Tahoma" pitchFamily="-107" charset="0"/>
              </a:rPr>
              <a:t>Don’t have a platform from which to advocate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75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1" name="Rectangle 20">
            <a:extLst>
              <a:ext uri="{FF2B5EF4-FFF2-40B4-BE49-F238E27FC236}">
                <a16:creationId xmlns:a16="http://schemas.microsoft.com/office/drawing/2014/main" id="{D42370E2-98BB-4931-BF1C-AD27EED6B538}"/>
              </a:ext>
            </a:extLst>
          </p:cNvPr>
          <p:cNvSpPr/>
          <p:nvPr/>
        </p:nvSpPr>
        <p:spPr bwMode="auto">
          <a:xfrm>
            <a:off x="7321745" y="6418504"/>
            <a:ext cx="4442544" cy="366253"/>
          </a:xfrm>
          <a:prstGeom prst="rect">
            <a:avLst/>
          </a:prstGeom>
          <a:solidFill>
            <a:srgbClr val="7B8C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1" u="none" strike="noStrike" cap="none" normalizeH="0" baseline="0">
                <a:ln>
                  <a:noFill/>
                </a:ln>
                <a:solidFill>
                  <a:schemeClr val="bg1"/>
                </a:solidFill>
                <a:effectLst/>
                <a:latin typeface="Tahoma" pitchFamily="-107" charset="0"/>
              </a:rPr>
              <a:t>Summary of RA Workshop Discussion (1 of 2)</a:t>
            </a:r>
            <a:endParaRPr kumimoji="0" lang="en-GB" sz="1600" i="1" u="none" strike="noStrike" cap="none" normalizeH="0" baseline="0">
              <a:ln>
                <a:noFill/>
              </a:ln>
              <a:solidFill>
                <a:schemeClr val="bg1"/>
              </a:solidFill>
              <a:effectLst/>
              <a:latin typeface="Tahoma" pitchFamily="-107" charset="0"/>
            </a:endParaRPr>
          </a:p>
        </p:txBody>
      </p:sp>
    </p:spTree>
    <p:extLst>
      <p:ext uri="{BB962C8B-B14F-4D97-AF65-F5344CB8AC3E}">
        <p14:creationId xmlns:p14="http://schemas.microsoft.com/office/powerpoint/2010/main" val="335329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23932" y="1244453"/>
            <a:ext cx="1927151"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a:solidFill>
                  <a:srgbClr val="FFFFFF"/>
                </a:solidFill>
                <a:ea typeface="ＭＳ Ｐゴシック" pitchFamily="-1" charset="-128"/>
                <a:cs typeface="Arial" panose="020B0604020202020204" pitchFamily="34" charset="0"/>
              </a:rPr>
              <a:t>#5</a:t>
            </a:r>
            <a:endParaRPr lang="en-GB" sz="1000" b="1">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Messages</a:t>
            </a:r>
          </a:p>
        </p:txBody>
      </p:sp>
      <p:sp>
        <p:nvSpPr>
          <p:cNvPr id="46" name="TextBox 45">
            <a:extLst>
              <a:ext uri="{FF2B5EF4-FFF2-40B4-BE49-F238E27FC236}">
                <a16:creationId xmlns:a16="http://schemas.microsoft.com/office/drawing/2014/main" id="{5EA1FAB4-ADEB-4F49-A0DA-BB153ABDC479}"/>
              </a:ext>
            </a:extLst>
          </p:cNvPr>
          <p:cNvSpPr txBox="1"/>
          <p:nvPr/>
        </p:nvSpPr>
        <p:spPr>
          <a:xfrm>
            <a:off x="-79385" y="5296553"/>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a:t>Message Source</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03016" y="1995186"/>
            <a:ext cx="1948068" cy="31972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b="1" i="1">
                <a:solidFill>
                  <a:srgbClr val="000000"/>
                </a:solidFill>
              </a:rPr>
              <a:t>Message Objective by Segment: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1" i="1" u="none" strike="noStrike" kern="1200" cap="none" spc="0" normalizeH="0" baseline="0" noProof="0">
              <a:ln>
                <a:noFill/>
              </a:ln>
              <a:solidFill>
                <a:srgbClr val="000000"/>
              </a:solidFill>
              <a:effectLst/>
              <a:uLnTx/>
              <a:uFillTx/>
              <a:ea typeface="+mn-ea"/>
              <a:cs typeface="+mn-cs"/>
            </a:endParaRPr>
          </a:p>
          <a:p>
            <a:pPr fontAlgn="base">
              <a:spcBef>
                <a:spcPct val="0"/>
              </a:spcBef>
              <a:spcAft>
                <a:spcPct val="0"/>
              </a:spcAft>
              <a:defRPr/>
            </a:pPr>
            <a:r>
              <a:rPr lang="en-GB" sz="800" b="1">
                <a:solidFill>
                  <a:srgbClr val="A15699"/>
                </a:solidFill>
              </a:rPr>
              <a:t>Mavericks</a:t>
            </a:r>
            <a:r>
              <a:rPr lang="en-GB" sz="800">
                <a:solidFill>
                  <a:srgbClr val="000000"/>
                </a:solidFill>
              </a:rPr>
              <a:t>: </a:t>
            </a:r>
            <a:r>
              <a:rPr kumimoji="0" lang="en-US" sz="800" b="0" i="0" u="none" strike="noStrike" kern="1200" cap="none" spc="0" normalizeH="0" baseline="0" noProof="0">
                <a:ln>
                  <a:noFill/>
                </a:ln>
                <a:solidFill>
                  <a:srgbClr val="000000"/>
                </a:solidFill>
                <a:effectLst/>
                <a:uLnTx/>
                <a:uFillTx/>
                <a:ea typeface="+mn-ea"/>
                <a:cs typeface="+mn-cs"/>
              </a:rPr>
              <a:t>significant need for new treatment options – they already agree with this and are keen to try new options, </a:t>
            </a:r>
            <a:r>
              <a:rPr kumimoji="0" lang="en-US" sz="800" b="0" i="0" u="none" strike="noStrike" kern="1200" cap="none" spc="0" normalizeH="0" baseline="0" noProof="0" err="1">
                <a:ln>
                  <a:noFill/>
                </a:ln>
                <a:solidFill>
                  <a:srgbClr val="000000"/>
                </a:solidFill>
                <a:effectLst/>
                <a:uLnTx/>
                <a:uFillTx/>
                <a:ea typeface="+mn-ea"/>
                <a:cs typeface="+mn-cs"/>
              </a:rPr>
              <a:t>esp</a:t>
            </a:r>
            <a:r>
              <a:rPr kumimoji="0" lang="en-US" sz="800" b="0" i="0" u="none" strike="noStrike" kern="1200" cap="none" spc="0" normalizeH="0" baseline="0" noProof="0">
                <a:ln>
                  <a:noFill/>
                </a:ln>
                <a:solidFill>
                  <a:srgbClr val="000000"/>
                </a:solidFill>
                <a:effectLst/>
                <a:uLnTx/>
                <a:uFillTx/>
                <a:ea typeface="+mn-ea"/>
                <a:cs typeface="+mn-cs"/>
              </a:rPr>
              <a:t> if efficacy is not compromised</a:t>
            </a:r>
            <a:endParaRPr lang="en-GB" sz="800">
              <a:solidFill>
                <a:srgbClr val="000000"/>
              </a:solidFill>
            </a:endParaRPr>
          </a:p>
          <a:p>
            <a:pPr lvl="0" fontAlgn="base">
              <a:spcBef>
                <a:spcPct val="0"/>
              </a:spcBef>
              <a:spcAft>
                <a:spcPct val="0"/>
              </a:spcAft>
              <a:defRPr/>
            </a:pPr>
            <a:r>
              <a:rPr lang="en-GB" sz="800">
                <a:solidFill>
                  <a:srgbClr val="008986"/>
                </a:solidFill>
              </a:rPr>
              <a:t>Pragmatists</a:t>
            </a:r>
            <a:r>
              <a:rPr lang="en-GB" sz="800">
                <a:solidFill>
                  <a:srgbClr val="000000"/>
                </a:solidFill>
              </a:rPr>
              <a:t>: </a:t>
            </a:r>
            <a:r>
              <a:rPr lang="en-US" sz="800">
                <a:solidFill>
                  <a:srgbClr val="000000"/>
                </a:solidFill>
              </a:rPr>
              <a:t>need for more safe treatment options that do not compromise on efficacy</a:t>
            </a: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
            </a:r>
            <a:r>
              <a:rPr lang="en-US" sz="800">
                <a:solidFill>
                  <a:srgbClr val="000000"/>
                </a:solidFill>
              </a:rPr>
              <a:t>focus on unmet needs from a patient perspective – less from an HCP perspective</a:t>
            </a:r>
          </a:p>
          <a:p>
            <a:pPr eaLnBrk="0" fontAlgn="base" hangingPunct="0">
              <a:spcBef>
                <a:spcPct val="0"/>
              </a:spcBef>
              <a:spcAft>
                <a:spcPct val="0"/>
              </a:spcAft>
              <a:defRPr/>
            </a:pPr>
            <a:endParaRPr kumimoji="0" lang="en-US"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r>
              <a:rPr kumimoji="0" lang="en-US" sz="800" b="1" i="1" u="none" strike="noStrike" kern="1200" cap="none" spc="0" normalizeH="0" baseline="0" noProof="0">
                <a:ln>
                  <a:noFill/>
                </a:ln>
                <a:solidFill>
                  <a:srgbClr val="000000"/>
                </a:solidFill>
                <a:effectLst/>
                <a:uLnTx/>
                <a:uFillTx/>
                <a:ea typeface="+mn-ea"/>
                <a:cs typeface="+mn-cs"/>
              </a:rPr>
              <a:t>Message Topics:</a:t>
            </a:r>
          </a:p>
          <a:p>
            <a:pPr marR="0" lvl="0" algn="l" defTabSz="914400" rtl="0" eaLnBrk="0" fontAlgn="base" latinLnBrk="0" hangingPunct="0">
              <a:lnSpc>
                <a:spcPct val="100000"/>
              </a:lnSpc>
              <a:spcBef>
                <a:spcPct val="0"/>
              </a:spcBef>
              <a:spcAft>
                <a:spcPct val="0"/>
              </a:spcAft>
              <a:buClrTx/>
              <a:buSzTx/>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Unmet needs messaging : 1/3 patients are refractory, EULAR guidelines, (5messages in total)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 on </a:t>
            </a:r>
            <a:r>
              <a:rPr lang="en-GB" sz="800" err="1">
                <a:solidFill>
                  <a:srgbClr val="000000"/>
                </a:solidFill>
                <a:latin typeface="Tahoma" pitchFamily="-107" charset="0"/>
              </a:rPr>
              <a:t>CoVid</a:t>
            </a:r>
            <a:r>
              <a:rPr lang="en-GB" sz="800">
                <a:solidFill>
                  <a:srgbClr val="000000"/>
                </a:solidFill>
                <a:latin typeface="Tahoma" pitchFamily="-107" charset="0"/>
              </a:rPr>
              <a:t> impact</a:t>
            </a: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a:p>
            <a:pPr eaLnBrk="0" fontAlgn="base" hangingPunct="0">
              <a:spcBef>
                <a:spcPct val="0"/>
              </a:spcBef>
              <a:spcAft>
                <a:spcPct val="0"/>
              </a:spcAft>
              <a:defRPr/>
            </a:pPr>
            <a:endParaRPr kumimoji="0" lang="en-US"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endParaRPr kumimoji="0" lang="en-US" sz="800" b="1" i="1" u="none" strike="noStrike" kern="1200" cap="none" spc="0" normalizeH="0" baseline="0" noProof="0">
              <a:ln>
                <a:noFill/>
              </a:ln>
              <a:solidFill>
                <a:srgbClr val="000000"/>
              </a:solidFill>
              <a:effectLst/>
              <a:uLnTx/>
              <a:uFillTx/>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1" i="1"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03015" y="5296554"/>
            <a:ext cx="1932114" cy="14664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Detail Aid…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Implementation Guide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LearnJAKStat</a:t>
            </a: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Published literature (cost of lack of </a:t>
            </a:r>
            <a:r>
              <a:rPr lang="en-GB" sz="800" err="1">
                <a:solidFill>
                  <a:srgbClr val="000000"/>
                </a:solidFill>
                <a:latin typeface="Tahoma" pitchFamily="-107" charset="0"/>
              </a:rPr>
              <a:t>ttt</a:t>
            </a:r>
            <a:r>
              <a:rPr lang="en-GB" sz="800">
                <a:solidFill>
                  <a:srgbClr val="000000"/>
                </a:solidFill>
                <a:latin typeface="Tahoma" pitchFamily="-107"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FAQ</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TeachJAKStat</a:t>
            </a:r>
            <a:endParaRPr lang="en-GB" sz="800">
              <a:solidFill>
                <a:srgbClr val="000000"/>
              </a:solidFill>
              <a:latin typeface="Tahoma" pitchFamily="-107"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err="1">
                <a:solidFill>
                  <a:srgbClr val="000000"/>
                </a:solidFill>
                <a:latin typeface="Tahoma" pitchFamily="-107" charset="0"/>
              </a:rPr>
              <a:t>MyMentum</a:t>
            </a:r>
            <a:r>
              <a:rPr lang="en-GB" sz="800">
                <a:solidFill>
                  <a:srgbClr val="000000"/>
                </a:solidFill>
                <a:latin typeface="Tahoma" pitchFamily="-107" charset="0"/>
              </a:rPr>
              <a:t> drop material</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6"/>
            <a:ext cx="1885612" cy="31972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b="1" i="1">
                <a:solidFill>
                  <a:srgbClr val="000000"/>
                </a:solidFill>
              </a:rPr>
              <a:t>Message Objective by Segment: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1" i="1" u="none" strike="noStrike" kern="1200" cap="none" spc="0" normalizeH="0" baseline="0" noProof="0">
              <a:ln>
                <a:noFill/>
              </a:ln>
              <a:solidFill>
                <a:srgbClr val="000000"/>
              </a:solidFill>
              <a:effectLst/>
              <a:uLnTx/>
              <a:uFillTx/>
              <a:ea typeface="+mn-ea"/>
              <a:cs typeface="+mn-cs"/>
            </a:endParaRPr>
          </a:p>
          <a:p>
            <a:pPr lvl="0" fontAlgn="base">
              <a:spcBef>
                <a:spcPct val="0"/>
              </a:spcBef>
              <a:spcAft>
                <a:spcPct val="0"/>
              </a:spcAft>
              <a:defRPr/>
            </a:pPr>
            <a:r>
              <a:rPr lang="en-GB" sz="800" b="1">
                <a:solidFill>
                  <a:srgbClr val="A15699"/>
                </a:solidFill>
              </a:rPr>
              <a:t>Mavericks</a:t>
            </a:r>
            <a:r>
              <a:rPr lang="en-GB" sz="800">
                <a:solidFill>
                  <a:srgbClr val="000000"/>
                </a:solidFill>
              </a:rPr>
              <a:t>: </a:t>
            </a:r>
            <a:r>
              <a:rPr kumimoji="0" lang="en-US" sz="800" b="0" i="0" u="none" strike="noStrike" kern="1200" cap="none" spc="0" normalizeH="0" baseline="0" noProof="0">
                <a:ln>
                  <a:noFill/>
                </a:ln>
                <a:solidFill>
                  <a:srgbClr val="000000"/>
                </a:solidFill>
                <a:effectLst/>
                <a:uLnTx/>
                <a:uFillTx/>
                <a:ea typeface="+mn-ea"/>
                <a:cs typeface="+mn-cs"/>
              </a:rPr>
              <a:t>expose to full data </a:t>
            </a:r>
            <a:r>
              <a:rPr kumimoji="0" lang="en-US" sz="800" b="0" i="0" u="none" strike="noStrike" kern="1200" cap="none" spc="0" normalizeH="0" baseline="0" noProof="0" err="1">
                <a:ln>
                  <a:noFill/>
                </a:ln>
                <a:solidFill>
                  <a:srgbClr val="000000"/>
                </a:solidFill>
                <a:effectLst/>
                <a:uLnTx/>
                <a:uFillTx/>
                <a:ea typeface="+mn-ea"/>
                <a:cs typeface="+mn-cs"/>
              </a:rPr>
              <a:t>esp</a:t>
            </a:r>
            <a:r>
              <a:rPr kumimoji="0" lang="en-US" sz="800" b="0" i="0" u="none" strike="noStrike" kern="1200" cap="none" spc="0" normalizeH="0" baseline="0" noProof="0">
                <a:ln>
                  <a:noFill/>
                </a:ln>
                <a:solidFill>
                  <a:srgbClr val="000000"/>
                </a:solidFill>
                <a:effectLst/>
                <a:uLnTx/>
                <a:uFillTx/>
                <a:ea typeface="+mn-ea"/>
                <a:cs typeface="+mn-cs"/>
              </a:rPr>
              <a:t> efficacy, give opportunity to try – make it easy, but they will be interested</a:t>
            </a:r>
            <a:endParaRPr lang="en-GB" sz="800">
              <a:solidFill>
                <a:srgbClr val="000000"/>
              </a:solidFill>
            </a:endParaRPr>
          </a:p>
          <a:p>
            <a:pPr lvl="0" fontAlgn="base">
              <a:spcBef>
                <a:spcPct val="0"/>
              </a:spcBef>
              <a:spcAft>
                <a:spcPct val="0"/>
              </a:spcAft>
              <a:defRPr/>
            </a:pPr>
            <a:r>
              <a:rPr lang="en-GB" sz="800">
                <a:solidFill>
                  <a:srgbClr val="008986"/>
                </a:solidFill>
              </a:rPr>
              <a:t>Pragmatists</a:t>
            </a:r>
            <a:r>
              <a:rPr lang="en-GB" sz="800">
                <a:solidFill>
                  <a:srgbClr val="000000"/>
                </a:solidFill>
              </a:rPr>
              <a:t>: </a:t>
            </a:r>
            <a:r>
              <a:rPr lang="en-US" sz="800">
                <a:solidFill>
                  <a:srgbClr val="000000"/>
                </a:solidFill>
              </a:rPr>
              <a:t>expose to full data incl safety, ref trusted peers/colleagues and hands on experience</a:t>
            </a: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
            </a:r>
            <a:r>
              <a:rPr lang="en-US" sz="800">
                <a:solidFill>
                  <a:srgbClr val="000000"/>
                </a:solidFill>
              </a:rPr>
              <a:t>KOL/Peer/trusted source perspectives on JYS safety and simplicity – ‘permission to try’</a:t>
            </a:r>
            <a:endParaRPr kumimoji="0" lang="en-US"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endParaRPr lang="en-GB" sz="800">
              <a:solidFill>
                <a:srgbClr val="000000"/>
              </a:solidFill>
            </a:endParaRPr>
          </a:p>
          <a:p>
            <a:pPr lvl="0" eaLnBrk="0" fontAlgn="base" hangingPunct="0">
              <a:spcBef>
                <a:spcPct val="0"/>
              </a:spcBef>
              <a:spcAft>
                <a:spcPct val="0"/>
              </a:spcAft>
              <a:defRPr/>
            </a:pPr>
            <a:r>
              <a:rPr lang="en-GB" sz="800" b="1" i="1">
                <a:solidFill>
                  <a:srgbClr val="000000"/>
                </a:solidFill>
              </a:rPr>
              <a:t>Message Topics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Now available</a:t>
            </a:r>
          </a:p>
          <a:p>
            <a:pPr marL="171450" lvl="0" indent="-171450" eaLnBrk="0" fontAlgn="base" hangingPunct="0">
              <a:spcBef>
                <a:spcPct val="0"/>
              </a:spcBef>
              <a:spcAft>
                <a:spcPct val="0"/>
              </a:spcAft>
              <a:buFont typeface="Arial" panose="020B0604020202020204" pitchFamily="34" charset="0"/>
              <a:buChar char="•"/>
              <a:defRPr/>
            </a:pPr>
            <a:r>
              <a:rPr lang="en-GB" sz="800" err="1">
                <a:solidFill>
                  <a:srgbClr val="000000"/>
                </a:solidFill>
                <a:latin typeface="Tahoma" pitchFamily="-107" charset="0"/>
              </a:rPr>
              <a:t>MoA</a:t>
            </a:r>
            <a:r>
              <a:rPr lang="en-GB" sz="800">
                <a:solidFill>
                  <a:srgbClr val="000000"/>
                </a:solidFill>
                <a:latin typeface="Tahoma" pitchFamily="-107" charset="0"/>
              </a:rPr>
              <a:t> : selectivity (vs 1G)</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Comprehensive clinical evidence : 3 CT and long term data </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Strength of balance story : full strength with safety)</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Reimbursement : (to be localised)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identification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HCP and Patient Support Service (</a:t>
            </a:r>
            <a:r>
              <a:rPr lang="en-GB" sz="800" err="1">
                <a:solidFill>
                  <a:srgbClr val="000000"/>
                </a:solidFill>
                <a:latin typeface="Tahoma" pitchFamily="-107" charset="0"/>
              </a:rPr>
              <a:t>Cpst</a:t>
            </a:r>
            <a:r>
              <a:rPr lang="en-GB" sz="800">
                <a:solidFill>
                  <a:srgbClr val="000000"/>
                </a:solidFill>
                <a:latin typeface="Tahoma" pitchFamily="-107" charset="0"/>
              </a:rPr>
              <a:t>) / to be localised)</a:t>
            </a:r>
          </a:p>
          <a:p>
            <a:pPr lvl="0" eaLnBrk="0" fontAlgn="base" hangingPunct="0">
              <a:spcBef>
                <a:spcPct val="0"/>
              </a:spcBef>
              <a:spcAft>
                <a:spcPct val="0"/>
              </a:spcAft>
              <a:defRPr/>
            </a:pPr>
            <a:endParaRPr lang="en-GB" sz="800" b="1" i="1">
              <a:solidFill>
                <a:srgbClr val="000000"/>
              </a:solidFill>
            </a:endParaRPr>
          </a:p>
          <a:p>
            <a:pPr lvl="0" eaLnBrk="0" fontAlgn="base" hangingPunct="0">
              <a:spcBef>
                <a:spcPct val="0"/>
              </a:spcBef>
              <a:spcAft>
                <a:spcPct val="0"/>
              </a:spcAf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9607" y="5296553"/>
            <a:ext cx="1879442" cy="14664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Detail Aid…</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Finch video</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Available publications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(refer to channel preference to maximize interactions by segments)</a:t>
            </a:r>
          </a:p>
          <a:p>
            <a:pPr marL="171450" lvl="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Portal (pending country site map)</a:t>
            </a:r>
          </a:p>
          <a:p>
            <a:pPr marR="0" lvl="0" algn="l" defTabSz="914400" rtl="0" eaLnBrk="0" fontAlgn="base" latinLnBrk="0" hangingPunct="0">
              <a:lnSpc>
                <a:spcPct val="100000"/>
              </a:lnSpc>
              <a:spcBef>
                <a:spcPct val="0"/>
              </a:spcBef>
              <a:spcAft>
                <a:spcPct val="0"/>
              </a:spcAft>
              <a:buClrTx/>
              <a:buSzTx/>
              <a:tabLst/>
              <a:defRPr/>
            </a:pPr>
            <a:endParaRPr kumimoji="0" lang="en-GB" sz="800" b="0" i="0" u="none" strike="noStrike" kern="1200" cap="none" spc="0" normalizeH="0" baseline="0" noProof="0">
              <a:ln>
                <a:noFill/>
              </a:ln>
              <a:solidFill>
                <a:srgbClr val="000000"/>
              </a:solidFill>
              <a:effectLst/>
              <a:uLnTx/>
              <a:uFillTx/>
              <a:latin typeface="Tahoma" pitchFamily="-107"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1"/>
            <a:ext cx="1879442" cy="31729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b="1" i="1">
                <a:solidFill>
                  <a:srgbClr val="000000"/>
                </a:solidFill>
              </a:rPr>
              <a:t>Message Objective by Segment: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1" i="1" u="none" strike="noStrike" kern="1200" cap="none" spc="0" normalizeH="0" baseline="0" noProof="0">
              <a:ln>
                <a:noFill/>
              </a:ln>
              <a:solidFill>
                <a:srgbClr val="000000"/>
              </a:solidFill>
              <a:effectLst/>
              <a:uLnTx/>
              <a:uFillTx/>
              <a:ea typeface="+mn-ea"/>
              <a:cs typeface="+mn-cs"/>
            </a:endParaRPr>
          </a:p>
          <a:p>
            <a:pPr lvl="0" fontAlgn="base">
              <a:spcBef>
                <a:spcPct val="0"/>
              </a:spcBef>
              <a:spcAft>
                <a:spcPct val="0"/>
              </a:spcAft>
              <a:defRPr/>
            </a:pPr>
            <a:r>
              <a:rPr lang="en-GB" sz="800" b="1">
                <a:solidFill>
                  <a:srgbClr val="A15699"/>
                </a:solidFill>
              </a:rPr>
              <a:t>Mavericks</a:t>
            </a:r>
            <a:r>
              <a:rPr lang="en-GB" sz="800">
                <a:solidFill>
                  <a:srgbClr val="000000"/>
                </a:solidFill>
              </a:rPr>
              <a:t>: </a:t>
            </a:r>
            <a:r>
              <a:rPr lang="en-US" sz="800">
                <a:solidFill>
                  <a:srgbClr val="000000"/>
                </a:solidFill>
              </a:rPr>
              <a:t>reinforce experience, share additional data freely, seed need to share with others</a:t>
            </a:r>
            <a:endParaRPr lang="en-GB" sz="800">
              <a:solidFill>
                <a:srgbClr val="000000"/>
              </a:solidFill>
            </a:endParaRPr>
          </a:p>
          <a:p>
            <a:pPr lvl="0" fontAlgn="base">
              <a:spcBef>
                <a:spcPct val="0"/>
              </a:spcBef>
              <a:spcAft>
                <a:spcPct val="0"/>
              </a:spcAft>
              <a:defRPr/>
            </a:pPr>
            <a:r>
              <a:rPr lang="en-GB" sz="800">
                <a:solidFill>
                  <a:srgbClr val="008986"/>
                </a:solidFill>
              </a:rPr>
              <a:t>Pragmatists</a:t>
            </a:r>
            <a:r>
              <a:rPr lang="en-GB" sz="800">
                <a:solidFill>
                  <a:srgbClr val="000000"/>
                </a:solidFill>
              </a:rPr>
              <a:t>: </a:t>
            </a:r>
            <a:r>
              <a:rPr lang="en-US" sz="800">
                <a:solidFill>
                  <a:srgbClr val="000000"/>
                </a:solidFill>
              </a:rPr>
              <a:t>advocate trial and follow up re experience and expansion of trial use</a:t>
            </a: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
            </a:r>
            <a:r>
              <a:rPr lang="en-US" sz="800">
                <a:solidFill>
                  <a:srgbClr val="000000"/>
                </a:solidFill>
              </a:rPr>
              <a:t>share/encourage patient feedback, patient perspectives, PIO</a:t>
            </a:r>
            <a:endParaRPr lang="en-GB" sz="800">
              <a:solidFill>
                <a:srgbClr val="000000"/>
              </a:solidFill>
            </a:endParaRPr>
          </a:p>
          <a:p>
            <a:pPr eaLnBrk="0" fontAlgn="base" hangingPunct="0">
              <a:spcBef>
                <a:spcPct val="0"/>
              </a:spcBef>
              <a:spcAft>
                <a:spcPct val="0"/>
              </a:spcAft>
              <a:defRPr/>
            </a:pPr>
            <a:endParaRPr kumimoji="0" lang="en-GB"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r>
              <a:rPr kumimoji="0" lang="en-GB" sz="800" b="1" i="1" u="none" strike="noStrike" kern="1200" cap="none" spc="0" normalizeH="0" baseline="0" noProof="0">
                <a:ln>
                  <a:noFill/>
                </a:ln>
                <a:solidFill>
                  <a:srgbClr val="000000"/>
                </a:solidFill>
                <a:effectLst/>
                <a:uLnTx/>
                <a:uFillTx/>
                <a:ea typeface="+mn-ea"/>
                <a:cs typeface="+mn-cs"/>
              </a:rPr>
              <a:t>Message Topics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endParaRPr kumimoji="0" lang="en-US" sz="800" b="1" i="1" u="none" strike="noStrike" kern="1200" cap="none" spc="0" normalizeH="0" baseline="0" noProof="0">
              <a:ln>
                <a:noFill/>
              </a:ln>
              <a:solidFill>
                <a:srgbClr val="000000"/>
              </a:solidFill>
              <a:effectLst/>
              <a:uLnTx/>
              <a:uFillTx/>
              <a:ea typeface="+mn-ea"/>
              <a:cs typeface="+mn-cs"/>
            </a:endParaRPr>
          </a:p>
          <a:p>
            <a:pPr lvl="0" eaLnBrk="0" fontAlgn="base" hangingPunct="0">
              <a:spcBef>
                <a:spcPct val="0"/>
              </a:spcBef>
              <a:spcAft>
                <a:spcPct val="0"/>
              </a:spcAft>
              <a:defRPr/>
            </a:pPr>
            <a:endParaRPr lang="en-GB" sz="800">
              <a:solidFill>
                <a:srgbClr val="000000"/>
              </a:solidFill>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5312229"/>
            <a:ext cx="1879442" cy="14664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lang="en-GB" sz="800" i="1">
                <a:solidFill>
                  <a:srgbClr val="000000"/>
                </a:solidFill>
                <a:latin typeface="Tahoma" pitchFamily="-107" charset="0"/>
              </a:rPr>
              <a:t>- To be Discussed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31729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b="1" i="1">
                <a:solidFill>
                  <a:srgbClr val="000000"/>
                </a:solidFill>
              </a:rPr>
              <a:t>Message Objective by Segment: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1" i="1" u="none" strike="noStrike" kern="1200" cap="none" spc="0" normalizeH="0" baseline="0" noProof="0">
              <a:ln>
                <a:noFill/>
              </a:ln>
              <a:solidFill>
                <a:srgbClr val="000000"/>
              </a:solidFill>
              <a:effectLst/>
              <a:uLnTx/>
              <a:uFillTx/>
              <a:ea typeface="+mn-ea"/>
              <a:cs typeface="+mn-cs"/>
            </a:endParaRPr>
          </a:p>
          <a:p>
            <a:pPr lvl="0" fontAlgn="base">
              <a:spcBef>
                <a:spcPct val="0"/>
              </a:spcBef>
              <a:spcAft>
                <a:spcPct val="0"/>
              </a:spcAft>
              <a:defRPr/>
            </a:pPr>
            <a:r>
              <a:rPr lang="en-GB" sz="800" b="1">
                <a:solidFill>
                  <a:srgbClr val="A15699"/>
                </a:solidFill>
              </a:rPr>
              <a:t>Mavericks</a:t>
            </a:r>
            <a:r>
              <a:rPr lang="en-GB" sz="800">
                <a:solidFill>
                  <a:srgbClr val="000000"/>
                </a:solidFill>
              </a:rPr>
              <a:t>: </a:t>
            </a:r>
            <a:r>
              <a:rPr lang="en-US" sz="800">
                <a:solidFill>
                  <a:srgbClr val="000000"/>
                </a:solidFill>
              </a:rPr>
              <a:t>provide opportunities to share experience and discuss with others</a:t>
            </a:r>
            <a:endParaRPr lang="en-GB" sz="800">
              <a:solidFill>
                <a:srgbClr val="000000"/>
              </a:solidFill>
            </a:endParaRPr>
          </a:p>
          <a:p>
            <a:pPr lvl="0" fontAlgn="base">
              <a:spcBef>
                <a:spcPct val="0"/>
              </a:spcBef>
              <a:spcAft>
                <a:spcPct val="0"/>
              </a:spcAft>
              <a:defRPr/>
            </a:pPr>
            <a:r>
              <a:rPr lang="en-GB" sz="800">
                <a:solidFill>
                  <a:srgbClr val="008986"/>
                </a:solidFill>
              </a:rPr>
              <a:t>Pragmatists</a:t>
            </a:r>
            <a:r>
              <a:rPr lang="en-GB" sz="800">
                <a:solidFill>
                  <a:srgbClr val="000000"/>
                </a:solidFill>
              </a:rPr>
              <a:t>: </a:t>
            </a:r>
            <a:r>
              <a:rPr lang="en-US" sz="800">
                <a:solidFill>
                  <a:srgbClr val="000000"/>
                </a:solidFill>
              </a:rPr>
              <a:t>expand patient types as experience is gained – give different ‘pegs</a:t>
            </a: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Monitors feedback &amp; safety signals in JYSELECA patients</a:t>
            </a:r>
          </a:p>
          <a:p>
            <a:pPr eaLnBrk="0" fontAlgn="base" hangingPunct="0">
              <a:spcBef>
                <a:spcPct val="0"/>
              </a:spcBef>
              <a:spcAft>
                <a:spcPct val="0"/>
              </a:spcAft>
              <a:defRPr/>
            </a:pPr>
            <a:endParaRPr kumimoji="0" lang="en-GB"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r>
              <a:rPr kumimoji="0" lang="en-GB" sz="800" b="1" i="1" u="none" strike="noStrike" kern="1200" cap="none" spc="0" normalizeH="0" baseline="0" noProof="0">
                <a:ln>
                  <a:noFill/>
                </a:ln>
                <a:solidFill>
                  <a:srgbClr val="000000"/>
                </a:solidFill>
                <a:effectLst/>
                <a:uLnTx/>
                <a:uFillTx/>
                <a:ea typeface="+mn-ea"/>
                <a:cs typeface="+mn-cs"/>
              </a:rPr>
              <a:t>Message Topics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Efficacy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GB" sz="800">
                <a:solidFill>
                  <a:srgbClr val="000000"/>
                </a:solidFill>
                <a:latin typeface="Tahoma" pitchFamily="-107" charset="0"/>
              </a:rPr>
              <a:t>Safety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Tahoma" pitchFamily="-107" charset="0"/>
                <a:ea typeface="+mn-ea"/>
                <a:cs typeface="+mn-cs"/>
              </a:rPr>
              <a:t>Patient Profiles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Patient identification</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eaLnBrk="0" fontAlgn="base" hangingPunct="0">
              <a:spcBef>
                <a:spcPct val="0"/>
              </a:spcBef>
              <a:spcAft>
                <a:spcPct val="0"/>
              </a:spcAft>
              <a:defRPr/>
            </a:pPr>
            <a:endParaRPr kumimoji="0" lang="en-US" sz="800" b="1" i="1" u="none" strike="noStrike" kern="1200" cap="none" spc="0" normalizeH="0" baseline="0" noProof="0">
              <a:ln>
                <a:noFill/>
              </a:ln>
              <a:solidFill>
                <a:srgbClr val="000000"/>
              </a:solidFill>
              <a:effectLst/>
              <a:uLnTx/>
              <a:uFillTx/>
              <a:ea typeface="+mn-ea"/>
              <a:cs typeface="+mn-cs"/>
            </a:endParaRPr>
          </a:p>
          <a:p>
            <a:pPr lvl="0" eaLnBrk="0" fontAlgn="base" hangingPunct="0">
              <a:spcBef>
                <a:spcPct val="0"/>
              </a:spcBef>
              <a:spcAft>
                <a:spcPct val="0"/>
              </a:spcAft>
              <a:defRPr/>
            </a:pPr>
            <a:endParaRPr lang="en-GB" sz="800">
              <a:solidFill>
                <a:srgbClr val="000000"/>
              </a:solidFill>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5312229"/>
            <a:ext cx="1891780" cy="14664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lang="en-GB" sz="800" i="1">
                <a:solidFill>
                  <a:srgbClr val="000000"/>
                </a:solidFill>
                <a:latin typeface="Tahoma" pitchFamily="-107" charset="0"/>
              </a:rPr>
              <a:t>- To be Discussed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6"/>
            <a:ext cx="1850151" cy="31972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b="1" i="1">
                <a:solidFill>
                  <a:srgbClr val="000000"/>
                </a:solidFill>
              </a:rPr>
              <a:t>Message Objective by Segment: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1" i="1" u="none" strike="noStrike" kern="1200" cap="none" spc="0" normalizeH="0" baseline="0" noProof="0">
              <a:ln>
                <a:noFill/>
              </a:ln>
              <a:solidFill>
                <a:srgbClr val="000000"/>
              </a:solidFill>
              <a:effectLst/>
              <a:uLnTx/>
              <a:uFillTx/>
              <a:ea typeface="+mn-ea"/>
              <a:cs typeface="+mn-cs"/>
            </a:endParaRPr>
          </a:p>
          <a:p>
            <a:pPr lvl="0" fontAlgn="base">
              <a:spcBef>
                <a:spcPct val="0"/>
              </a:spcBef>
              <a:spcAft>
                <a:spcPct val="0"/>
              </a:spcAft>
              <a:defRPr/>
            </a:pPr>
            <a:r>
              <a:rPr lang="en-GB" sz="800" b="1">
                <a:solidFill>
                  <a:srgbClr val="A15699"/>
                </a:solidFill>
              </a:rPr>
              <a:t>Mavericks</a:t>
            </a:r>
            <a:r>
              <a:rPr lang="en-GB" sz="800">
                <a:solidFill>
                  <a:srgbClr val="000000"/>
                </a:solidFill>
              </a:rPr>
              <a:t>: </a:t>
            </a:r>
            <a:r>
              <a:rPr lang="en-US" sz="800">
                <a:solidFill>
                  <a:srgbClr val="000000"/>
                </a:solidFill>
              </a:rPr>
              <a:t>KOL opportunities – keeping in mind loyalty can prob not be expected</a:t>
            </a:r>
            <a:endParaRPr lang="en-GB" sz="800">
              <a:solidFill>
                <a:srgbClr val="000000"/>
              </a:solidFill>
            </a:endParaRPr>
          </a:p>
          <a:p>
            <a:pPr lvl="0" fontAlgn="base">
              <a:spcBef>
                <a:spcPct val="0"/>
              </a:spcBef>
              <a:spcAft>
                <a:spcPct val="0"/>
              </a:spcAft>
              <a:defRPr/>
            </a:pPr>
            <a:r>
              <a:rPr lang="en-GB" sz="800">
                <a:solidFill>
                  <a:srgbClr val="008986"/>
                </a:solidFill>
              </a:rPr>
              <a:t>Pragmatists</a:t>
            </a:r>
            <a:r>
              <a:rPr lang="en-GB" sz="800">
                <a:solidFill>
                  <a:srgbClr val="000000"/>
                </a:solidFill>
              </a:rPr>
              <a:t>: </a:t>
            </a:r>
            <a:r>
              <a:rPr lang="en-US" sz="800">
                <a:solidFill>
                  <a:srgbClr val="000000"/>
                </a:solidFill>
              </a:rPr>
              <a:t>consolidate experience to lead to JAK of choice ‘peg’]</a:t>
            </a:r>
            <a:endParaRPr lang="en-GB" sz="800">
              <a:solidFill>
                <a:srgbClr val="000000"/>
              </a:solidFill>
            </a:endParaRPr>
          </a:p>
          <a:p>
            <a:pPr eaLnBrk="0" fontAlgn="base" hangingPunct="0">
              <a:spcBef>
                <a:spcPct val="0"/>
              </a:spcBef>
              <a:spcAft>
                <a:spcPct val="0"/>
              </a:spcAft>
              <a:defRPr/>
            </a:pPr>
            <a:r>
              <a:rPr lang="en-GB" sz="800" b="1">
                <a:solidFill>
                  <a:srgbClr val="8CA509"/>
                </a:solidFill>
              </a:rPr>
              <a:t>Compassionates</a:t>
            </a:r>
            <a:r>
              <a:rPr lang="en-GB" sz="800">
                <a:solidFill>
                  <a:srgbClr val="000000"/>
                </a:solidFill>
              </a:rPr>
              <a:t>: </a:t>
            </a:r>
            <a:r>
              <a:rPr lang="en-US" sz="800">
                <a:solidFill>
                  <a:srgbClr val="000000"/>
                </a:solidFill>
              </a:rPr>
              <a:t>consolidate experience and </a:t>
            </a:r>
            <a:r>
              <a:rPr lang="en-US" sz="800" err="1">
                <a:solidFill>
                  <a:srgbClr val="000000"/>
                </a:solidFill>
              </a:rPr>
              <a:t>ptn</a:t>
            </a:r>
            <a:r>
              <a:rPr lang="en-US" sz="800">
                <a:solidFill>
                  <a:srgbClr val="000000"/>
                </a:solidFill>
              </a:rPr>
              <a:t> feedback to lead to JAK of choice ‘peg’ and 1L use</a:t>
            </a:r>
            <a:endParaRPr lang="en-GB" sz="800">
              <a:solidFill>
                <a:srgbClr val="000000"/>
              </a:solidFill>
            </a:endParaRPr>
          </a:p>
          <a:p>
            <a:pPr eaLnBrk="0" fontAlgn="base" hangingPunct="0">
              <a:spcBef>
                <a:spcPct val="0"/>
              </a:spcBef>
              <a:spcAft>
                <a:spcPct val="0"/>
              </a:spcAft>
              <a:defRPr/>
            </a:pPr>
            <a:endParaRPr kumimoji="0" lang="en-GB" sz="800" b="1" i="1" u="none" strike="noStrike" kern="1200" cap="none" spc="0" normalizeH="0" baseline="0" noProof="0">
              <a:ln>
                <a:noFill/>
              </a:ln>
              <a:solidFill>
                <a:srgbClr val="000000"/>
              </a:solidFill>
              <a:effectLst/>
              <a:uLnTx/>
              <a:uFillTx/>
              <a:ea typeface="+mn-ea"/>
              <a:cs typeface="+mn-cs"/>
            </a:endParaRPr>
          </a:p>
          <a:p>
            <a:pPr eaLnBrk="0" fontAlgn="base" hangingPunct="0">
              <a:spcBef>
                <a:spcPct val="0"/>
              </a:spcBef>
              <a:spcAft>
                <a:spcPct val="0"/>
              </a:spcAft>
              <a:defRPr/>
            </a:pPr>
            <a:r>
              <a:rPr kumimoji="0" lang="en-GB" sz="800" b="1" i="1" u="none" strike="noStrike" kern="1200" cap="none" spc="0" normalizeH="0" baseline="0" noProof="0">
                <a:ln>
                  <a:noFill/>
                </a:ln>
                <a:solidFill>
                  <a:srgbClr val="000000"/>
                </a:solidFill>
                <a:effectLst/>
                <a:uLnTx/>
                <a:uFillTx/>
                <a:ea typeface="+mn-ea"/>
                <a:cs typeface="+mn-cs"/>
              </a:rPr>
              <a:t>Message Topics</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Corporate support</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HCP and Patient Support Service</a:t>
            </a:r>
          </a:p>
          <a:p>
            <a:pPr marL="171450" indent="-171450" eaLnBrk="0" fontAlgn="base" hangingPunct="0">
              <a:spcBef>
                <a:spcPct val="0"/>
              </a:spcBef>
              <a:spcAft>
                <a:spcPct val="0"/>
              </a:spcAft>
              <a:buFont typeface="Arial" panose="020B0604020202020204" pitchFamily="34" charset="0"/>
              <a:buChar char="•"/>
              <a:defRPr/>
            </a:pPr>
            <a:r>
              <a:rPr lang="en-GB" sz="800">
                <a:solidFill>
                  <a:srgbClr val="000000"/>
                </a:solidFill>
                <a:latin typeface="Tahoma" pitchFamily="-107" charset="0"/>
              </a:rPr>
              <a:t>Partnership opportunities </a:t>
            </a:r>
          </a:p>
          <a:p>
            <a:pPr eaLnBrk="0" fontAlgn="base" hangingPunct="0">
              <a:spcBef>
                <a:spcPct val="0"/>
              </a:spcBef>
              <a:spcAft>
                <a:spcPct val="0"/>
              </a:spcAft>
              <a:defRPr/>
            </a:pPr>
            <a:endParaRPr kumimoji="0" lang="en-US" sz="800" b="1" i="1" u="none" strike="noStrike" kern="1200" cap="none" spc="0" normalizeH="0" baseline="0" noProof="0">
              <a:ln>
                <a:noFill/>
              </a:ln>
              <a:solidFill>
                <a:srgbClr val="000000"/>
              </a:solidFill>
              <a:effectLst/>
              <a:uLnTx/>
              <a:uFillTx/>
              <a:ea typeface="+mn-ea"/>
              <a:cs typeface="+mn-cs"/>
            </a:endParaRPr>
          </a:p>
          <a:p>
            <a:pPr lvl="0" eaLnBrk="0" fontAlgn="base" hangingPunct="0">
              <a:spcBef>
                <a:spcPct val="0"/>
              </a:spcBef>
              <a:spcAft>
                <a:spcPct val="0"/>
              </a:spcAft>
              <a:defRPr/>
            </a:pPr>
            <a:endParaRPr lang="en-GB" sz="800">
              <a:solidFill>
                <a:srgbClr val="000000"/>
              </a:solidFill>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5296554"/>
            <a:ext cx="1850151" cy="146643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algn="l" defTabSz="914400" rtl="0" eaLnBrk="0" fontAlgn="base" latinLnBrk="0" hangingPunct="0">
              <a:lnSpc>
                <a:spcPct val="100000"/>
              </a:lnSpc>
              <a:spcBef>
                <a:spcPct val="0"/>
              </a:spcBef>
              <a:spcAft>
                <a:spcPct val="0"/>
              </a:spcAft>
              <a:buClrTx/>
              <a:buSzTx/>
              <a:tabLst/>
              <a:defRPr/>
            </a:pPr>
            <a:r>
              <a:rPr lang="en-GB" sz="800" i="1">
                <a:solidFill>
                  <a:srgbClr val="000000"/>
                </a:solidFill>
                <a:latin typeface="Tahoma" pitchFamily="-107" charset="0"/>
              </a:rPr>
              <a:t>- To be Discussed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47" name="Rectangle 46">
            <a:extLst>
              <a:ext uri="{FF2B5EF4-FFF2-40B4-BE49-F238E27FC236}">
                <a16:creationId xmlns:a16="http://schemas.microsoft.com/office/drawing/2014/main" id="{C91E1D24-3F00-475E-AF4F-E5BAA97A3B9B}"/>
              </a:ext>
            </a:extLst>
          </p:cNvPr>
          <p:cNvSpPr/>
          <p:nvPr/>
        </p:nvSpPr>
        <p:spPr bwMode="auto">
          <a:xfrm>
            <a:off x="7722127" y="6418504"/>
            <a:ext cx="4042162" cy="366253"/>
          </a:xfrm>
          <a:prstGeom prst="rect">
            <a:avLst/>
          </a:prstGeom>
          <a:solidFill>
            <a:srgbClr val="7B8C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1" u="none" strike="noStrike" cap="none" normalizeH="0" baseline="0">
                <a:ln>
                  <a:noFill/>
                </a:ln>
                <a:solidFill>
                  <a:schemeClr val="bg1"/>
                </a:solidFill>
                <a:effectLst/>
                <a:latin typeface="Tahoma" pitchFamily="-107" charset="0"/>
              </a:rPr>
              <a:t>Summary of Workshop Discussion (2 of 2)</a:t>
            </a:r>
            <a:endParaRPr kumimoji="0" lang="en-GB" sz="1600" i="1" u="none" strike="noStrike" cap="none" normalizeH="0" baseline="0">
              <a:ln>
                <a:noFill/>
              </a:ln>
              <a:solidFill>
                <a:schemeClr val="bg1"/>
              </a:solidFill>
              <a:effectLst/>
              <a:latin typeface="Tahoma" pitchFamily="-107" charset="0"/>
            </a:endParaRPr>
          </a:p>
        </p:txBody>
      </p:sp>
    </p:spTree>
    <p:extLst>
      <p:ext uri="{BB962C8B-B14F-4D97-AF65-F5344CB8AC3E}">
        <p14:creationId xmlns:p14="http://schemas.microsoft.com/office/powerpoint/2010/main" val="4230091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2.xml><?xml version="1.0" encoding="utf-8"?>
<a:theme xmlns:a="http://schemas.openxmlformats.org/drawingml/2006/main" name="9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3.xml><?xml version="1.0" encoding="utf-8"?>
<a:theme xmlns:a="http://schemas.openxmlformats.org/drawingml/2006/main" name="16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4.xml><?xml version="1.0" encoding="utf-8"?>
<a:theme xmlns:a="http://schemas.openxmlformats.org/drawingml/2006/main" name="10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5.xml><?xml version="1.0" encoding="utf-8"?>
<a:theme xmlns:a="http://schemas.openxmlformats.org/drawingml/2006/main" name="1_Office Theme">
  <a:themeElements>
    <a:clrScheme name="BRAND X_edit">
      <a:dk1>
        <a:srgbClr val="000000"/>
      </a:dk1>
      <a:lt1>
        <a:srgbClr val="FFFFFF"/>
      </a:lt1>
      <a:dk2>
        <a:srgbClr val="585858"/>
      </a:dk2>
      <a:lt2>
        <a:srgbClr val="F4F4F4"/>
      </a:lt2>
      <a:accent1>
        <a:srgbClr val="005DAB"/>
      </a:accent1>
      <a:accent2>
        <a:srgbClr val="A3C8C8"/>
      </a:accent2>
      <a:accent3>
        <a:srgbClr val="A5A6A5"/>
      </a:accent3>
      <a:accent4>
        <a:srgbClr val="A0B266"/>
      </a:accent4>
      <a:accent5>
        <a:srgbClr val="DEB3A8"/>
      </a:accent5>
      <a:accent6>
        <a:srgbClr val="C1B29C"/>
      </a:accent6>
      <a:hlink>
        <a:srgbClr val="005DAB"/>
      </a:hlink>
      <a:folHlink>
        <a:srgbClr val="A4C8C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9D17E572A9014CA98EF55A5E8319AA" ma:contentTypeVersion="11" ma:contentTypeDescription="Create a new document." ma:contentTypeScope="" ma:versionID="d6b5e727e98f570f0574fc3565af7e9e">
  <xsd:schema xmlns:xsd="http://www.w3.org/2001/XMLSchema" xmlns:xs="http://www.w3.org/2001/XMLSchema" xmlns:p="http://schemas.microsoft.com/office/2006/metadata/properties" xmlns:ns2="0d8c423f-ad67-45a2-8b05-97a43a5b7821" xmlns:ns3="ead0e857-dec6-4b1e-afd3-48dbfac7dd48" targetNamespace="http://schemas.microsoft.com/office/2006/metadata/properties" ma:root="true" ma:fieldsID="6f3db167e660a116f7b51cc0c02ca9e8" ns2:_="" ns3:_="">
    <xsd:import namespace="0d8c423f-ad67-45a2-8b05-97a43a5b7821"/>
    <xsd:import namespace="ead0e857-dec6-4b1e-afd3-48dbfac7dd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23f-ad67-45a2-8b05-97a43a5b7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d0e857-dec6-4b1e-afd3-48dbfac7dd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2E8A18-3918-47B5-9233-40180F41F915}">
  <ds:schemaRefs>
    <ds:schemaRef ds:uri="0d8c423f-ad67-45a2-8b05-97a43a5b7821"/>
    <ds:schemaRef ds:uri="ead0e857-dec6-4b1e-afd3-48dbfac7dd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6BC718-F74B-4813-A1DE-F21DD9659DBA}">
  <ds:schemaRefs>
    <ds:schemaRef ds:uri="0d8c423f-ad67-45a2-8b05-97a43a5b7821"/>
    <ds:schemaRef ds:uri="ead0e857-dec6-4b1e-afd3-48dbfac7dd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DBC45DE-C19C-4CE4-946A-1E602C99AF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77</Slides>
  <Notes>21</Notes>
  <HiddenSlides>0</HiddenSlides>
  <ScaleCrop>false</ScaleCrop>
  <HeadingPairs>
    <vt:vector size="4" baseType="variant">
      <vt:variant>
        <vt:lpstr>Theme</vt:lpstr>
      </vt:variant>
      <vt:variant>
        <vt:i4>5</vt:i4>
      </vt:variant>
      <vt:variant>
        <vt:lpstr>Slide Titles</vt:lpstr>
      </vt:variant>
      <vt:variant>
        <vt:i4>77</vt:i4>
      </vt:variant>
    </vt:vector>
  </HeadingPairs>
  <TitlesOfParts>
    <vt:vector size="82" baseType="lpstr">
      <vt:lpstr>Galapagos_template_Basic</vt:lpstr>
      <vt:lpstr>9_Galapagos_template_Basic</vt:lpstr>
      <vt:lpstr>16_Galapagos_template_Basic</vt:lpstr>
      <vt:lpstr>10_Galapagos_template_Basic</vt:lpstr>
      <vt:lpstr>1_Office Theme</vt:lpstr>
      <vt:lpstr>PowerPoint Presentation</vt:lpstr>
      <vt:lpstr>Summary of decisions and open items</vt:lpstr>
      <vt:lpstr>PowerPoint Presentation</vt:lpstr>
      <vt:lpstr>Workshop Context</vt:lpstr>
      <vt:lpstr>Let’s have an efficient session!</vt:lpstr>
      <vt:lpstr>PowerPoint Presentation</vt:lpstr>
      <vt:lpstr>Comprehensive View – Summary of Workshop Discussions</vt:lpstr>
      <vt:lpstr>PowerPoint Presentation</vt:lpstr>
      <vt:lpstr>PowerPoint Presentation</vt:lpstr>
      <vt:lpstr>Galapagos Goals</vt:lpstr>
      <vt:lpstr>PowerPoint Presentation</vt:lpstr>
      <vt:lpstr>Barriers</vt:lpstr>
      <vt:lpstr>PowerPoint Presentation</vt:lpstr>
      <vt:lpstr>Messages to Mavericks + Message sources</vt:lpstr>
      <vt:lpstr>PowerPoint Presentation</vt:lpstr>
      <vt:lpstr>PowerPoint Presentation</vt:lpstr>
      <vt:lpstr>Messages to Pragmatists + Message sources</vt:lpstr>
      <vt:lpstr>PowerPoint Presentation</vt:lpstr>
      <vt:lpstr>PowerPoint Presentation</vt:lpstr>
      <vt:lpstr>Messages to Compassionates + Message sources</vt:lpstr>
      <vt:lpstr>PowerPoint Presentation</vt:lpstr>
      <vt:lpstr>Appendix</vt:lpstr>
      <vt:lpstr>PowerPoint Presentation</vt:lpstr>
      <vt:lpstr>Adoption Ladder Constituents – To do</vt:lpstr>
      <vt:lpstr>PowerPoint Presentation</vt:lpstr>
      <vt:lpstr>PowerPoint Presentation</vt:lpstr>
      <vt:lpstr>PowerPoint Presentation</vt:lpstr>
      <vt:lpstr>Patient Profiles</vt:lpstr>
      <vt:lpstr>PowerPoint Presentation</vt:lpstr>
      <vt:lpstr>PowerPoint Presentation</vt:lpstr>
      <vt:lpstr>PowerPoint Presentation</vt:lpstr>
      <vt:lpstr>Preparation steps for success with JYSELECA</vt:lpstr>
      <vt:lpstr>Winning Mindset narrative </vt:lpstr>
      <vt:lpstr>Belief Maps</vt:lpstr>
      <vt:lpstr>Customer Segmentation</vt:lpstr>
      <vt:lpstr>Snapshot of segments through a behavioural lens</vt:lpstr>
      <vt:lpstr>PowerPoint Presentation</vt:lpstr>
      <vt:lpstr>Behavioural scale – Mavericks  Leverage as early adopters &amp; encourage advocacy</vt:lpstr>
      <vt:lpstr>PowerPoint Presentation</vt:lpstr>
      <vt:lpstr>PowerPoint Presentation</vt:lpstr>
      <vt:lpstr>Behavioural scale – Pragmatists Gradually develop depth of experience &amp;  JYSELECA will become JAK inhibitor of choice</vt:lpstr>
      <vt:lpstr>PowerPoint Presentation</vt:lpstr>
      <vt:lpstr>PowerPoint Presentation</vt:lpstr>
      <vt:lpstr>Behavioural scale – Compassionates Start gradually, driven by patient need &amp; confidence of  guideline inclusion – slowly becoming first line JAKi </vt:lpstr>
      <vt:lpstr>PowerPoint Presentation</vt:lpstr>
      <vt:lpstr>PowerPoint Presentation</vt:lpstr>
      <vt:lpstr>Behavioural scale – Conformists Slow to gain first experience, will cautiously move  towards JYSELECA use </vt:lpstr>
      <vt:lpstr>PowerPoint Presentation</vt:lpstr>
      <vt:lpstr>ELITE Performance core campaign </vt:lpstr>
      <vt:lpstr>Campaign – core story</vt:lpstr>
      <vt:lpstr>Campaign – core story</vt:lpstr>
      <vt:lpstr>Story flow – short call </vt:lpstr>
      <vt:lpstr>Core story -  page by page Including suggested ELITE Performance questions  &amp;  segment key highlights from market research</vt:lpstr>
      <vt:lpstr>Introduction </vt:lpstr>
      <vt:lpstr>Unmet need </vt:lpstr>
      <vt:lpstr>Patient type</vt:lpstr>
      <vt:lpstr>PowerPoint Presentation</vt:lpstr>
      <vt:lpstr>Mode of action – Introduction </vt:lpstr>
      <vt:lpstr>Efficacy -  Phase 3 program</vt:lpstr>
      <vt:lpstr>PowerPoint Presentation</vt:lpstr>
      <vt:lpstr>PowerPoint Presentation</vt:lpstr>
      <vt:lpstr>PowerPoint Presentation</vt:lpstr>
      <vt:lpstr>PowerPoint Presentation</vt:lpstr>
      <vt:lpstr>PowerPoint Presentation</vt:lpstr>
      <vt:lpstr>Back up slide – Clinical Remission</vt:lpstr>
      <vt:lpstr>Efficacy – Compared to Standard of Care </vt:lpstr>
      <vt:lpstr>Back up slide - Head-to-head results, patient reported outcomes</vt:lpstr>
      <vt:lpstr>Safety – JAKi associated AE</vt:lpstr>
      <vt:lpstr>PowerPoint Presentation</vt:lpstr>
      <vt:lpstr>PowerPoint Presentation</vt:lpstr>
      <vt:lpstr>Convenience – for you and your patients </vt:lpstr>
      <vt:lpstr>Male fertility &amp; DDI discussion</vt:lpstr>
      <vt:lpstr>Patient-focused action </vt:lpstr>
      <vt:lpstr>Performance Analysis </vt:lpstr>
      <vt:lpstr>Performance analysis - Link back to your Performance Planning</vt:lpstr>
      <vt:lpstr>Post-Call Analysis – Key Considerations</vt:lpstr>
      <vt:lpstr>Appendix – Detailed Patient Profiles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Adoption Ladder Workshop 1</dc:title>
  <dc:creator>Gareth Allott</dc:creator>
  <cp:revision>1</cp:revision>
  <dcterms:created xsi:type="dcterms:W3CDTF">2021-03-21T09:15:38Z</dcterms:created>
  <dcterms:modified xsi:type="dcterms:W3CDTF">2021-03-29T17:25:56Z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0x010100009D17E572A9014CA98EF55A5E8319AA</vt:lpwstr>
  </property>
</Properties>
</file>